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30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455" r:id="rId2"/>
    <p:sldId id="461" r:id="rId3"/>
    <p:sldId id="256" r:id="rId4"/>
    <p:sldId id="257" r:id="rId5"/>
    <p:sldId id="258" r:id="rId6"/>
    <p:sldId id="260" r:id="rId7"/>
    <p:sldId id="266" r:id="rId8"/>
    <p:sldId id="263" r:id="rId9"/>
    <p:sldId id="264" r:id="rId10"/>
    <p:sldId id="265" r:id="rId11"/>
    <p:sldId id="267" r:id="rId12"/>
    <p:sldId id="259" r:id="rId13"/>
    <p:sldId id="262" r:id="rId14"/>
    <p:sldId id="270" r:id="rId15"/>
    <p:sldId id="274" r:id="rId16"/>
    <p:sldId id="261" r:id="rId17"/>
    <p:sldId id="278" r:id="rId18"/>
    <p:sldId id="279" r:id="rId19"/>
    <p:sldId id="460" r:id="rId20"/>
    <p:sldId id="471" r:id="rId21"/>
    <p:sldId id="459" r:id="rId22"/>
    <p:sldId id="456" r:id="rId23"/>
    <p:sldId id="457" r:id="rId24"/>
    <p:sldId id="458" r:id="rId25"/>
    <p:sldId id="462" r:id="rId26"/>
    <p:sldId id="463" r:id="rId27"/>
    <p:sldId id="464" r:id="rId28"/>
    <p:sldId id="465" r:id="rId29"/>
    <p:sldId id="468" r:id="rId30"/>
    <p:sldId id="470" r:id="rId31"/>
    <p:sldId id="469" r:id="rId32"/>
    <p:sldId id="46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92" autoAdjust="0"/>
    <p:restoredTop sz="87458" autoAdjust="0"/>
  </p:normalViewPr>
  <p:slideViewPr>
    <p:cSldViewPr snapToGrid="0">
      <p:cViewPr varScale="1">
        <p:scale>
          <a:sx n="59" d="100"/>
          <a:sy n="59" d="100"/>
        </p:scale>
        <p:origin x="4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78B7B-4118-4CA0-A403-83737F1D5D4B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01A33-BB9C-480A-BBE6-6C519AF26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4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01A33-BB9C-480A-BBE6-6C519AF268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79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Herpes simplex virus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Syphilis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Lymphogranuloma venereum (LGV)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Chancroid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Granuloma Inguinale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A8493-6581-49C9-8406-A021A229B5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26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Lesion location or type: Confluent lesions, lesions in anatomical areas at special risk of scarring or stricture, such as those near or directly involving the eye, mouth, rectum, or urethra.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Complications: Severe or difficult to control secondary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bacterial infection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(including sepsis),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proctitis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(particularly with tenesmus, challenges in pain control, or rectal bleeding), gastroenteritis with nausea/vomiting,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bronchopneumonia, and encephalitis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Severe immunocompromising conditions include people living with HIV who are not virally suppressed or have active opportunistic infection; hematologic malignancy; history of solid organ transplantation; hematopoietic stem cell transplant &lt;24 months post-transplant or ≥24 months but with graft-versus-host disease or malignant disease relapse; any condition actively requiring chemotherapy, radiation, or continuous or high-dose systemic corticosteroids; and autoimmune disease requiring immunosuppression or with immunodeficiency as a clinical component.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Significant dermatologic conditions include presence of atopic dermatitis or other active exfoliative skin conditions or infections (e.g., psoriasis, Darier disease [keratosis follicularis], eczema, impetigo, primary varicella, zoster, or herpes).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A8493-6581-49C9-8406-A021A229B5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59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Dr. Machelle Allen, Chief Medical Officer, NYC Health + Hospitals</a:t>
            </a:r>
            <a:br>
              <a:rPr lang="en-US" sz="1200" dirty="0"/>
            </a:br>
            <a:r>
              <a:rPr lang="en-US" sz="1200" dirty="0"/>
              <a:t>Dr. Justin Chan, Director, Infection Prevention &amp; Control, NYC Health + Hospitals/Bellevue</a:t>
            </a:r>
            <a:br>
              <a:rPr lang="en-US" sz="1200" dirty="0"/>
            </a:br>
            <a:r>
              <a:rPr lang="en-US" sz="1200" dirty="0"/>
              <a:t>Kenra Ford, Vice President, Clinical Services Operations, NYC Health + Hospitals</a:t>
            </a:r>
            <a:br>
              <a:rPr lang="en-US" sz="1200" dirty="0"/>
            </a:br>
            <a:r>
              <a:rPr lang="en-US" sz="1200" dirty="0"/>
              <a:t>Dr. Syra Madad, Senior Director, System-wide Special Pathogens Program, NYC Health + Hospitals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01A33-BB9C-480A-BBE6-6C519AF268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96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2b18268555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2b18268555_0_57:notes"/>
          <p:cNvSpPr txBox="1">
            <a:spLocks noGrp="1"/>
          </p:cNvSpPr>
          <p:nvPr>
            <p:ph type="body" idx="1"/>
          </p:nvPr>
        </p:nvSpPr>
        <p:spPr>
          <a:xfrm>
            <a:off x="686421" y="4473577"/>
            <a:ext cx="54852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12b18268555_0_57:notes"/>
          <p:cNvSpPr txBox="1">
            <a:spLocks noGrp="1"/>
          </p:cNvSpPr>
          <p:nvPr>
            <p:ph type="sldNum" idx="12"/>
          </p:nvPr>
        </p:nvSpPr>
        <p:spPr>
          <a:xfrm>
            <a:off x="3884028" y="8829677"/>
            <a:ext cx="2972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3669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Dr. Machelle Allen, Chief Medical Officer, NYC Health + Hospitals</a:t>
            </a:r>
            <a:br>
              <a:rPr lang="en-US" sz="1200" dirty="0"/>
            </a:br>
            <a:r>
              <a:rPr lang="en-US" sz="1200" dirty="0"/>
              <a:t>Dr. Justin Chan, Director, Infection Prevention &amp; Control, NYC Health + Hospitals/Bellevue</a:t>
            </a:r>
            <a:br>
              <a:rPr lang="en-US" sz="1200" dirty="0"/>
            </a:br>
            <a:r>
              <a:rPr lang="en-US" sz="1200" dirty="0"/>
              <a:t>Kenra Ford, Vice President, Clinical Services Operations, NYC Health + Hospitals</a:t>
            </a:r>
            <a:br>
              <a:rPr lang="en-US" sz="1200" dirty="0"/>
            </a:br>
            <a:r>
              <a:rPr lang="en-US" sz="1200" dirty="0"/>
              <a:t>Dr. Syra Madad, Senior Director, System-wide Special Pathogens Program, NYC Health + Hospitals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01A33-BB9C-480A-BBE6-6C519AF268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52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Dr. Machelle Allen, Chief Medical Officer, NYC Health + Hospitals</a:t>
            </a:r>
            <a:br>
              <a:rPr lang="en-US" sz="1200" dirty="0"/>
            </a:br>
            <a:r>
              <a:rPr lang="en-US" sz="1200" dirty="0"/>
              <a:t>Dr. Justin Chan, Director, Infection Prevention &amp; Control, NYC Health + Hospitals/Bellevue</a:t>
            </a:r>
            <a:br>
              <a:rPr lang="en-US" sz="1200" dirty="0"/>
            </a:br>
            <a:r>
              <a:rPr lang="en-US" sz="1200" dirty="0"/>
              <a:t>Kenra Ford, Vice President, Clinical Services Operations, NYC Health + Hospitals</a:t>
            </a:r>
            <a:br>
              <a:rPr lang="en-US" sz="1200" dirty="0"/>
            </a:br>
            <a:r>
              <a:rPr lang="en-US" sz="1200" dirty="0"/>
              <a:t>Dr. Syra Madad, Senior Director, System-wide Special Pathogens Program, NYC Health + Hospitals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01A33-BB9C-480A-BBE6-6C519AF2681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49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Dr. Machelle Allen, Chief Medical Officer, NYC Health + Hospitals</a:t>
            </a:r>
            <a:br>
              <a:rPr lang="en-US" sz="1200" dirty="0"/>
            </a:br>
            <a:r>
              <a:rPr lang="en-US" sz="1200" dirty="0"/>
              <a:t>Dr. Justin Chan, Director, Infection Prevention &amp; Control, NYC Health + Hospitals/Bellevue</a:t>
            </a:r>
            <a:br>
              <a:rPr lang="en-US" sz="1200" dirty="0"/>
            </a:br>
            <a:r>
              <a:rPr lang="en-US" sz="1200" dirty="0"/>
              <a:t>Kenra Ford, Vice President, Clinical Services Operations, NYC Health + Hospitals</a:t>
            </a:r>
            <a:br>
              <a:rPr lang="en-US" sz="1200" dirty="0"/>
            </a:br>
            <a:r>
              <a:rPr lang="en-US" sz="1200" dirty="0"/>
              <a:t>Dr. Syra Madad, Senior Director, System-wide Special Pathogens Program, NYC Health + Hospitals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01A33-BB9C-480A-BBE6-6C519AF268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11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Clades are viral groups that can be traced back to common ancestors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A8493-6581-49C9-8406-A021A229B5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59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importance of animal-to-human transmission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A8493-6581-49C9-8406-A021A229B5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02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 to travel from Nigeria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A8493-6581-49C9-8406-A021A229B5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9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57 countries and counting</a:t>
            </a:r>
          </a:p>
          <a:p>
            <a:r>
              <a:rPr lang="en-US" dirty="0"/>
              <a:t>Germany, UK, Spain leading confirmed case counts</a:t>
            </a:r>
          </a:p>
          <a:p>
            <a:r>
              <a:rPr lang="en-US" dirty="0"/>
              <a:t>Doubling time ~7-10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A8493-6581-49C9-8406-A021A229B5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26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confirmed case mid-May in Massachusetts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A8493-6581-49C9-8406-A021A229B5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93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Waning immunity from natural infection and vaccination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A8493-6581-49C9-8406-A021A229B5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34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presentation of only a few or even just a single lesion</a:t>
            </a:r>
          </a:p>
          <a:p>
            <a:r>
              <a:rPr lang="en-US" dirty="0"/>
              <a:t>absence of skin lesions in some cases, with anal pain and bleeding</a:t>
            </a:r>
          </a:p>
          <a:p>
            <a:r>
              <a:rPr lang="en-US" dirty="0"/>
              <a:t>lesions in the genital or perineal/perianal area which do not spread further</a:t>
            </a:r>
          </a:p>
          <a:p>
            <a:r>
              <a:rPr lang="en-US" dirty="0"/>
              <a:t>lesions appearing at different (asynchronous) stages of development</a:t>
            </a:r>
          </a:p>
          <a:p>
            <a:r>
              <a:rPr lang="en-US" dirty="0"/>
              <a:t>the appearance of lesions before the onset of fever, malaise and other constitutional symptoms (absence of prodromal period).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39533-9CB5-4431-8F82-93E998A358C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06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60369"/>
            <a:ext cx="10972800" cy="1470025"/>
          </a:xfrm>
        </p:spPr>
        <p:txBody>
          <a:bodyPr>
            <a:no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554881"/>
            <a:ext cx="10972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9A07-973C-4DB7-8B99-AC7D6807261B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045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F656-E196-41EA-9618-1AF5480996F3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314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012826"/>
            <a:ext cx="2743200" cy="508581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012826"/>
            <a:ext cx="8026400" cy="508581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2F3-F7D7-4A49-A11F-26552E028F2B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2D5B-C9B2-4A96-83B4-D6C496F48DBE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94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64843"/>
            <a:ext cx="10972800" cy="1204133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06713"/>
            <a:ext cx="109728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BA2E3-8900-41F7-8E05-9F4E1B904263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587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031"/>
            <a:ext cx="5384800" cy="3938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60030"/>
            <a:ext cx="5384800" cy="39386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E6E9-5495-4309-BA6B-7EEAD014DE87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121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73529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975738"/>
            <a:ext cx="5386917" cy="31229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173529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75738"/>
            <a:ext cx="5389033" cy="31229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12E6-1A23-4BF9-8653-52BF0293344A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789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66A0-CB10-487F-B3B4-11BCAF7198B0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59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2FC5-B181-436A-8BAA-6F679863C5A1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779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12825"/>
            <a:ext cx="4011084" cy="12873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012825"/>
            <a:ext cx="6815667" cy="5113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386726"/>
            <a:ext cx="4011084" cy="37394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E7C1-7FD4-4224-9D39-57DFF6913046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258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5" y="4800600"/>
            <a:ext cx="1097703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012826"/>
            <a:ext cx="10977033" cy="3787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440971"/>
            <a:ext cx="10972800" cy="4798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FE75-5BE8-4423-9069-743C0B8010AE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7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017030"/>
            <a:ext cx="109728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503301"/>
            <a:ext cx="10972800" cy="35156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098639"/>
            <a:ext cx="284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30D83550-BF9B-4042-ABF7-08A4E7839CBE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09863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098639"/>
            <a:ext cx="2844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CA801905-C5F5-7943-85B0-6126D52C8F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82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500" b="1" i="0" kern="1200">
          <a:solidFill>
            <a:schemeClr val="accent3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SzPct val="125000"/>
        <a:buFont typeface="Wingdings" charset="2"/>
        <a:buChar char="§"/>
        <a:defRPr sz="3200" kern="1200">
          <a:solidFill>
            <a:schemeClr val="accent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SzPct val="125000"/>
        <a:buFont typeface="Wingdings" charset="2"/>
        <a:buChar char="§"/>
        <a:defRPr sz="2800" kern="1200">
          <a:solidFill>
            <a:schemeClr val="accent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SzPct val="125000"/>
        <a:buFont typeface="Wingdings" charset="2"/>
        <a:buChar char="§"/>
        <a:defRPr sz="2400" kern="1200">
          <a:solidFill>
            <a:schemeClr val="accent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SzPct val="125000"/>
        <a:buFont typeface="Wingdings" charset="2"/>
        <a:buChar char="§"/>
        <a:defRPr sz="2000" kern="1200">
          <a:solidFill>
            <a:schemeClr val="accent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SzPct val="125000"/>
        <a:buFont typeface="Wingdings" charset="2"/>
        <a:buChar char="§"/>
        <a:defRPr sz="2000" kern="1200">
          <a:solidFill>
            <a:schemeClr val="accent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816-phleorder.nyc.gov/PHLeOrder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595C-444A-4222-9387-06D2D37D9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2286000"/>
            <a:ext cx="10972800" cy="1143000"/>
          </a:xfrm>
        </p:spPr>
        <p:txBody>
          <a:bodyPr>
            <a:noAutofit/>
          </a:bodyPr>
          <a:lstStyle/>
          <a:p>
            <a:pPr lvl="0" algn="ctr"/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Monkeypox Webinar</a:t>
            </a:r>
            <a:br>
              <a:rPr lang="en-US" sz="4400" dirty="0"/>
            </a:br>
            <a:r>
              <a:rPr lang="en-US" sz="4400" dirty="0"/>
              <a:t>July 8, 2022</a:t>
            </a: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dirty="0"/>
            </a:br>
            <a:br>
              <a:rPr lang="en-US" sz="4400" dirty="0"/>
            </a:br>
            <a:br>
              <a:rPr lang="en-US" sz="4400" dirty="0"/>
            </a:br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2E79F-3734-41F3-A0F7-AD6595E26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47A398-6FB6-4A09-A428-120627D9F301}"/>
              </a:ext>
            </a:extLst>
          </p:cNvPr>
          <p:cNvSpPr/>
          <p:nvPr/>
        </p:nvSpPr>
        <p:spPr>
          <a:xfrm>
            <a:off x="358992" y="2286000"/>
            <a:ext cx="1128848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400" b="1" dirty="0">
                <a:solidFill>
                  <a:schemeClr val="tx2"/>
                </a:solidFill>
              </a:rPr>
              <a:t>Speakers: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Dr. Machelle Allen</a:t>
            </a:r>
            <a:r>
              <a:rPr lang="en-US" sz="2400" dirty="0">
                <a:solidFill>
                  <a:schemeClr val="tx2"/>
                </a:solidFill>
              </a:rPr>
              <a:t>, Chief Medical Officer, NYC Health + Hospitals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Dr. Justin Chan</a:t>
            </a:r>
            <a:r>
              <a:rPr lang="en-US" sz="2400" dirty="0">
                <a:solidFill>
                  <a:schemeClr val="tx2"/>
                </a:solidFill>
              </a:rPr>
              <a:t>, Director, Infection Prevention &amp; Control, NYC Health + Hospitals/Bellevue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Kenra Ford</a:t>
            </a:r>
            <a:r>
              <a:rPr lang="en-US" sz="2400" dirty="0">
                <a:solidFill>
                  <a:schemeClr val="tx2"/>
                </a:solidFill>
              </a:rPr>
              <a:t>, Vice President, Clinical Services Operations, NYC Health + Hospitals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Dr. Syra Madad</a:t>
            </a:r>
            <a:r>
              <a:rPr lang="en-US" sz="2400" dirty="0">
                <a:solidFill>
                  <a:schemeClr val="tx2"/>
                </a:solidFill>
              </a:rPr>
              <a:t>, Senior Director, System-wide Special Pathogens Program, NYC Health + Hospitals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Dr. Andrew Wallach</a:t>
            </a:r>
            <a:r>
              <a:rPr lang="en-US" sz="2400" dirty="0">
                <a:solidFill>
                  <a:schemeClr val="tx2"/>
                </a:solidFill>
              </a:rPr>
              <a:t>, Ambulatory Care Chief Medical Officer &amp; Senior Advisor, Division of Medical and Professional Affairs, NYC Health + Hospitals</a:t>
            </a:r>
          </a:p>
        </p:txBody>
      </p:sp>
    </p:spTree>
    <p:extLst>
      <p:ext uri="{BB962C8B-B14F-4D97-AF65-F5344CB8AC3E}">
        <p14:creationId xmlns:p14="http://schemas.microsoft.com/office/powerpoint/2010/main" val="1527620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2F479-50A3-42F3-970F-9732633D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87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2022 multi-country outbreak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E6408-5F32-432F-934E-3674FD0F8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4900"/>
            <a:ext cx="10515600" cy="4691063"/>
          </a:xfrm>
        </p:spPr>
        <p:txBody>
          <a:bodyPr>
            <a:normAutofit/>
          </a:bodyPr>
          <a:lstStyle/>
          <a:p>
            <a:r>
              <a:rPr lang="en-US" sz="2400" dirty="0"/>
              <a:t>First confirmed cases were in Portugal and UK with symptom onset late April 2022</a:t>
            </a:r>
          </a:p>
          <a:p>
            <a:r>
              <a:rPr lang="en-US" sz="2400" dirty="0"/>
              <a:t>Most cases have been among men who have had recent sexual contact with a new or multiple male partners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BEF55E-4DDA-4E6A-AE18-2FF552F3E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2909660"/>
            <a:ext cx="5722469" cy="33137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04034A-7D90-4260-A444-E536C1BF0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733" y="2909659"/>
            <a:ext cx="5740579" cy="331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58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0290E-B20F-47FE-BDEC-3A633BB3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809" y="211487"/>
            <a:ext cx="10972800" cy="1143000"/>
          </a:xfrm>
        </p:spPr>
        <p:txBody>
          <a:bodyPr/>
          <a:lstStyle/>
          <a:p>
            <a:r>
              <a:rPr lang="en-US" dirty="0"/>
              <a:t>US case counts – May 2022 to present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3E5ED-48C5-4827-B7ED-2C130AA2C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0209" y="1825625"/>
            <a:ext cx="384124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States with most confirmed cases: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California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New York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Illinois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 of July 7:</a:t>
            </a:r>
          </a:p>
          <a:p>
            <a:pPr marL="0" indent="0">
              <a:buNone/>
            </a:pPr>
            <a:r>
              <a:rPr lang="en-US" dirty="0"/>
              <a:t>New York City – 141 cases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753272-51EC-4517-B714-541636CCB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42" y="1660871"/>
            <a:ext cx="7391291" cy="41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45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B9C4D-48BE-4D14-89A6-865D7F151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contributing to current outbreak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E843C-E37C-421C-8A93-079479082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Increased rodent-human interaction leading to more spillover events</a:t>
            </a:r>
          </a:p>
          <a:p>
            <a:r>
              <a:rPr lang="en-US" dirty="0"/>
              <a:t>&gt;40 years after routine smallpox vaccination stopped</a:t>
            </a:r>
          </a:p>
          <a:p>
            <a:r>
              <a:rPr lang="en-US" dirty="0"/>
              <a:t>Increased social interactions from easing of lockdowns and travel restrictions</a:t>
            </a:r>
          </a:p>
          <a:p>
            <a:pPr lvl="1"/>
            <a:r>
              <a:rPr lang="en-US" dirty="0"/>
              <a:t>Contribution of </a:t>
            </a:r>
            <a:r>
              <a:rPr lang="en-US" dirty="0" err="1"/>
              <a:t>superspreader</a:t>
            </a:r>
            <a:r>
              <a:rPr lang="en-US" dirty="0"/>
              <a:t> events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A6D003-14D4-49D0-A5FD-FEF496A9B450}"/>
              </a:ext>
            </a:extLst>
          </p:cNvPr>
          <p:cNvSpPr txBox="1"/>
          <p:nvPr/>
        </p:nvSpPr>
        <p:spPr>
          <a:xfrm>
            <a:off x="7562850" y="6308209"/>
            <a:ext cx="4072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Int J Infect Dis 2022;122:107-111.</a:t>
            </a:r>
          </a:p>
        </p:txBody>
      </p:sp>
    </p:spTree>
    <p:extLst>
      <p:ext uri="{BB962C8B-B14F-4D97-AF65-F5344CB8AC3E}">
        <p14:creationId xmlns:p14="http://schemas.microsoft.com/office/powerpoint/2010/main" val="154897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67DA7-623F-6623-FC7A-02E4DDEFA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Modes of transmission and risk to public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B6D73-63CD-63BF-E477-98F8950B8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Very different than COVID-19</a:t>
            </a:r>
          </a:p>
          <a:p>
            <a:pPr lvl="1"/>
            <a:r>
              <a:rPr lang="en-US" dirty="0"/>
              <a:t>Not known to linger in air for prolonged periods or be transmitted during short periods of shared airspace</a:t>
            </a:r>
          </a:p>
          <a:p>
            <a:pPr lvl="1"/>
            <a:r>
              <a:rPr lang="en-US" dirty="0"/>
              <a:t>Much lower mortality (no deaths thus far in non-endemic countries)</a:t>
            </a:r>
          </a:p>
          <a:p>
            <a:r>
              <a:rPr lang="en-US" dirty="0"/>
              <a:t>Spread primarily:</a:t>
            </a:r>
          </a:p>
          <a:p>
            <a:pPr lvl="1"/>
            <a:r>
              <a:rPr lang="en-US" dirty="0"/>
              <a:t>Direct contact with body fluids or sores or contaminated material (i.e. linens)</a:t>
            </a:r>
          </a:p>
          <a:p>
            <a:pPr lvl="1"/>
            <a:r>
              <a:rPr lang="en-US" dirty="0"/>
              <a:t>Respiratory secretions when people have close, face-to-face contact</a:t>
            </a:r>
          </a:p>
          <a:p>
            <a:pPr lvl="1"/>
            <a:r>
              <a:rPr lang="en-US" dirty="0"/>
              <a:t>Contact with infected animal’s fluids or bite (African squirrels, rats, dormice, monkeys)</a:t>
            </a:r>
          </a:p>
          <a:p>
            <a:r>
              <a:rPr lang="en-US" dirty="0"/>
              <a:t>Area of uncertainty: contact with semen or vaginal fluid; asymptomatic transmission</a:t>
            </a:r>
          </a:p>
        </p:txBody>
      </p:sp>
    </p:spTree>
    <p:extLst>
      <p:ext uri="{BB962C8B-B14F-4D97-AF65-F5344CB8AC3E}">
        <p14:creationId xmlns:p14="http://schemas.microsoft.com/office/powerpoint/2010/main" val="3390788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B6591-00EF-4E4B-8378-09EFA6156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Typical clinical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12F08-B168-4C6A-9857-6A574C807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Incubation period (5-21 days)</a:t>
            </a:r>
          </a:p>
          <a:p>
            <a:r>
              <a:rPr lang="en-US" dirty="0"/>
              <a:t>Prodrome (~5 days)</a:t>
            </a:r>
          </a:p>
          <a:p>
            <a:pPr lvl="1"/>
            <a:r>
              <a:rPr lang="en-US" dirty="0"/>
              <a:t>lymphadenopathy</a:t>
            </a:r>
          </a:p>
          <a:p>
            <a:r>
              <a:rPr lang="en-US" dirty="0"/>
              <a:t>Rash</a:t>
            </a:r>
          </a:p>
          <a:p>
            <a:r>
              <a:rPr lang="en-US" dirty="0"/>
              <a:t>Resolution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Illness typically lasts 2-4 weeks.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C290B7-993B-4D27-BE20-9AB70B570F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966"/>
          <a:stretch/>
        </p:blipFill>
        <p:spPr>
          <a:xfrm>
            <a:off x="6321288" y="73943"/>
            <a:ext cx="5605809" cy="40951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DC9E0C-F206-4848-BD9E-749FD4FBB7B3}"/>
              </a:ext>
            </a:extLst>
          </p:cNvPr>
          <p:cNvSpPr txBox="1"/>
          <p:nvPr/>
        </p:nvSpPr>
        <p:spPr>
          <a:xfrm>
            <a:off x="5374640" y="6106160"/>
            <a:ext cx="3749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MMWR 2022;71(23):764-769.</a:t>
            </a:r>
          </a:p>
        </p:txBody>
      </p:sp>
      <p:pic>
        <p:nvPicPr>
          <p:cNvPr id="5122" name="Picture 2" descr="6 images of lesions to help identify monkeypox rash">
            <a:extLst>
              <a:ext uri="{FF2B5EF4-FFF2-40B4-BE49-F238E27FC236}">
                <a16:creationId xmlns:a16="http://schemas.microsoft.com/office/drawing/2014/main" id="{08D2136B-EBE1-478A-A8F3-792E1476EE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34" b="56543"/>
          <a:stretch/>
        </p:blipFill>
        <p:spPr bwMode="auto">
          <a:xfrm>
            <a:off x="5913105" y="4169105"/>
            <a:ext cx="2672622" cy="261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4D7321-2C02-47A7-B21B-28EB8762D151}"/>
              </a:ext>
            </a:extLst>
          </p:cNvPr>
          <p:cNvSpPr txBox="1"/>
          <p:nvPr/>
        </p:nvSpPr>
        <p:spPr>
          <a:xfrm>
            <a:off x="8455271" y="4446145"/>
            <a:ext cx="3736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MMWR 2022;71(23):764–769</a:t>
            </a:r>
          </a:p>
        </p:txBody>
      </p:sp>
    </p:spTree>
    <p:extLst>
      <p:ext uri="{BB962C8B-B14F-4D97-AF65-F5344CB8AC3E}">
        <p14:creationId xmlns:p14="http://schemas.microsoft.com/office/powerpoint/2010/main" val="1363963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A64EA-512F-43BE-8EDE-70A29A610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70" y="974169"/>
            <a:ext cx="9886950" cy="1139825"/>
          </a:xfrm>
        </p:spPr>
        <p:txBody>
          <a:bodyPr/>
          <a:lstStyle/>
          <a:p>
            <a:r>
              <a:rPr lang="en-US" dirty="0"/>
              <a:t>Atypical features of recent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F883A-F116-4858-9FF7-9994760EF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4" y="2113994"/>
            <a:ext cx="611505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presentation of only a few or even just a single lesion</a:t>
            </a:r>
          </a:p>
          <a:p>
            <a:r>
              <a:rPr lang="en-US" dirty="0"/>
              <a:t>anal pain and bleeding</a:t>
            </a:r>
          </a:p>
          <a:p>
            <a:r>
              <a:rPr lang="en-US" dirty="0"/>
              <a:t>lesions in the genital or perineal/perianal area which do not spread further</a:t>
            </a:r>
          </a:p>
          <a:p>
            <a:r>
              <a:rPr lang="en-US" dirty="0"/>
              <a:t>lesions appearing at different (asynchronous) stages of development</a:t>
            </a:r>
          </a:p>
          <a:p>
            <a:r>
              <a:rPr lang="en-US" dirty="0"/>
              <a:t>absence of prodromal period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Co-infection with other sexually transmitted infections can occur.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https://www.nejm.org/na101/home/literatum/publisher/mms/journals/content/nejm/2022/nejm_2022.387.issue-1/nejmicm2206893/20220705/images/img_xlarge/nejmicm2206893_f1.jpeg">
            <a:extLst>
              <a:ext uri="{FF2B5EF4-FFF2-40B4-BE49-F238E27FC236}">
                <a16:creationId xmlns:a16="http://schemas.microsoft.com/office/drawing/2014/main" id="{29F33BA8-CAD6-4A1E-A0AA-9F37B0DA3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888" y="1145295"/>
            <a:ext cx="4213362" cy="473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48768D-C3F5-479F-BE25-AA3704461E20}"/>
              </a:ext>
            </a:extLst>
          </p:cNvPr>
          <p:cNvSpPr txBox="1"/>
          <p:nvPr/>
        </p:nvSpPr>
        <p:spPr>
          <a:xfrm>
            <a:off x="6096000" y="6096000"/>
            <a:ext cx="405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WHO; N </a:t>
            </a:r>
            <a:r>
              <a:rPr lang="en-US" dirty="0" err="1"/>
              <a:t>Engl</a:t>
            </a:r>
            <a:r>
              <a:rPr lang="en-US" dirty="0"/>
              <a:t> J Med 2022; 387:66</a:t>
            </a:r>
          </a:p>
        </p:txBody>
      </p:sp>
    </p:spTree>
    <p:extLst>
      <p:ext uri="{BB962C8B-B14F-4D97-AF65-F5344CB8AC3E}">
        <p14:creationId xmlns:p14="http://schemas.microsoft.com/office/powerpoint/2010/main" val="4248754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D3AE8-4877-4533-819F-0C6ED9C1C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3BB09-3EFD-44FD-89E7-6A5BB0AD0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Supportive care</a:t>
            </a:r>
          </a:p>
          <a:p>
            <a:pPr lvl="1"/>
            <a:r>
              <a:rPr lang="en-US" dirty="0"/>
              <a:t>Remain well hydrated</a:t>
            </a:r>
          </a:p>
          <a:p>
            <a:pPr lvl="1"/>
            <a:r>
              <a:rPr lang="en-US" dirty="0"/>
              <a:t>Pain control (local and systemic)</a:t>
            </a:r>
          </a:p>
          <a:p>
            <a:pPr lvl="1"/>
            <a:r>
              <a:rPr lang="en-US" dirty="0"/>
              <a:t>Treatment of bacterial superinfections</a:t>
            </a:r>
          </a:p>
          <a:p>
            <a:pPr lvl="1"/>
            <a:r>
              <a:rPr lang="en-US" dirty="0"/>
              <a:t>Anogenital lesions: </a:t>
            </a:r>
            <a:r>
              <a:rPr lang="en-US" dirty="0" err="1"/>
              <a:t>Sitz</a:t>
            </a:r>
            <a:r>
              <a:rPr lang="en-US" dirty="0"/>
              <a:t> baths, stool softeners</a:t>
            </a:r>
          </a:p>
          <a:p>
            <a:r>
              <a:rPr lang="en-US" dirty="0"/>
              <a:t>Antiviral therapy</a:t>
            </a:r>
          </a:p>
        </p:txBody>
      </p:sp>
    </p:spTree>
    <p:extLst>
      <p:ext uri="{BB962C8B-B14F-4D97-AF65-F5344CB8AC3E}">
        <p14:creationId xmlns:p14="http://schemas.microsoft.com/office/powerpoint/2010/main" val="3081508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5459A-500A-4FC1-9136-098BD1D91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line antiviral treatment – tecovirimat (TPOXX)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E9D6A-94C1-43B4-9A41-1C13517B9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Antiviral medication approved by FDA for treatment of smallpox</a:t>
            </a:r>
          </a:p>
          <a:p>
            <a:r>
              <a:rPr lang="en-US" dirty="0"/>
              <a:t>Broad </a:t>
            </a:r>
            <a:r>
              <a:rPr lang="en-US" i="1" dirty="0"/>
              <a:t>in vitro </a:t>
            </a:r>
            <a:r>
              <a:rPr lang="en-US" dirty="0"/>
              <a:t>anti-orthopoxviral activity (vaccinia, </a:t>
            </a:r>
            <a:r>
              <a:rPr lang="en-US" b="1" dirty="0"/>
              <a:t>monkeypox</a:t>
            </a:r>
            <a:r>
              <a:rPr lang="en-US" dirty="0"/>
              <a:t>, </a:t>
            </a:r>
            <a:r>
              <a:rPr lang="en-US" dirty="0" err="1"/>
              <a:t>camelpox</a:t>
            </a:r>
            <a:r>
              <a:rPr lang="en-US" dirty="0"/>
              <a:t>, cowpox, rabbitpox, mousepox, and variola)</a:t>
            </a:r>
          </a:p>
          <a:p>
            <a:r>
              <a:rPr lang="en-US" dirty="0"/>
              <a:t>Held by ASPR’s Strategic National Stockpile</a:t>
            </a:r>
          </a:p>
          <a:p>
            <a:pPr lvl="1"/>
            <a:r>
              <a:rPr lang="en-US" dirty="0"/>
              <a:t>CDC can release supply through expanded access Investigational New Drug (EA-IND) protocol</a:t>
            </a:r>
          </a:p>
          <a:p>
            <a:pPr lvl="1"/>
            <a:r>
              <a:rPr lang="en-US" dirty="0"/>
              <a:t>Doses now pre-positioned in NYC</a:t>
            </a:r>
          </a:p>
          <a:p>
            <a:pPr lvl="1"/>
            <a:r>
              <a:rPr lang="en-US" dirty="0"/>
              <a:t>Written informed consent required from patients</a:t>
            </a:r>
          </a:p>
          <a:p>
            <a:r>
              <a:rPr lang="en-US" dirty="0"/>
              <a:t>Oral and IV formulations available</a:t>
            </a:r>
          </a:p>
          <a:p>
            <a:r>
              <a:rPr lang="en-US" dirty="0"/>
              <a:t>Animal studies showed survival benefit when given early after lethal challenge with monkeypox virus</a:t>
            </a:r>
          </a:p>
          <a:p>
            <a:r>
              <a:rPr lang="en-US" dirty="0"/>
              <a:t>Side effects</a:t>
            </a:r>
          </a:p>
          <a:p>
            <a:pPr lvl="1"/>
            <a:r>
              <a:rPr lang="en-US" dirty="0"/>
              <a:t>oral formulation (headache, nausea, abdominal pain, vomiting)</a:t>
            </a:r>
          </a:p>
          <a:p>
            <a:pPr lvl="1"/>
            <a:r>
              <a:rPr lang="en-US" dirty="0"/>
              <a:t>IV formulation (infusion site pain, swelling, redness; headache)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610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CB9F4-9A4F-4098-9A3C-937A08931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8" y="749856"/>
            <a:ext cx="10972800" cy="1143000"/>
          </a:xfrm>
        </p:spPr>
        <p:txBody>
          <a:bodyPr/>
          <a:lstStyle/>
          <a:p>
            <a:r>
              <a:rPr lang="en-US" dirty="0"/>
              <a:t>Antiviral treatment indications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425FF3-6A35-4A5D-9DBC-9F87E122C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Situations where tecovirimat should be prioritized for use include: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Patients with </a:t>
            </a:r>
            <a:r>
              <a:rPr lang="en-US" b="1" dirty="0"/>
              <a:t>severe disease</a:t>
            </a:r>
            <a:r>
              <a:rPr lang="en-US" dirty="0"/>
              <a:t>, defined by evidence of sepsis or other clinical evidence of viremia, and lesion location or type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Patients with evidence of </a:t>
            </a:r>
            <a:r>
              <a:rPr lang="en-US" b="1" dirty="0"/>
              <a:t>illness complications </a:t>
            </a:r>
            <a:r>
              <a:rPr lang="en-US" dirty="0"/>
              <a:t>or patient hospitalization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Patients at </a:t>
            </a:r>
            <a:r>
              <a:rPr lang="en-US" b="1" dirty="0"/>
              <a:t>high risk for severe disease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severe immunocompromising conditions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less than 8 years of 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pregnant or breastfeeding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patients with diseases that could increase risk of stricture or fistula such as inflammatory bowel disease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patients with significant active exfoliative dermatologic conditions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9515C8-C1E3-4A17-9CE4-CF00EA79C351}"/>
              </a:ext>
            </a:extLst>
          </p:cNvPr>
          <p:cNvSpPr txBox="1"/>
          <p:nvPr/>
        </p:nvSpPr>
        <p:spPr>
          <a:xfrm>
            <a:off x="3981450" y="6042026"/>
            <a:ext cx="172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DOHMH</a:t>
            </a:r>
          </a:p>
        </p:txBody>
      </p:sp>
    </p:spTree>
    <p:extLst>
      <p:ext uri="{BB962C8B-B14F-4D97-AF65-F5344CB8AC3E}">
        <p14:creationId xmlns:p14="http://schemas.microsoft.com/office/powerpoint/2010/main" val="4103762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595C-444A-4222-9387-06D2D37D9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78" y="1175657"/>
            <a:ext cx="10972800" cy="1143000"/>
          </a:xfrm>
        </p:spPr>
        <p:txBody>
          <a:bodyPr>
            <a:noAutofit/>
          </a:bodyPr>
          <a:lstStyle/>
          <a:p>
            <a:pPr algn="ctr"/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Kenra Ford </a:t>
            </a:r>
            <a:br>
              <a:rPr lang="en-US" sz="4400" dirty="0"/>
            </a:br>
            <a:r>
              <a:rPr lang="en-US" sz="4400" dirty="0"/>
              <a:t>Vice President, Clinical Services Operations, NYC Health + Hospitals</a:t>
            </a:r>
            <a:br>
              <a:rPr lang="en-US" sz="4400" dirty="0"/>
            </a:br>
            <a:br>
              <a:rPr lang="en-US" sz="4400" dirty="0"/>
            </a:br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2E79F-3734-41F3-A0F7-AD6595E26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06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595C-444A-4222-9387-06D2D37D9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78" y="1175657"/>
            <a:ext cx="10972800" cy="1143000"/>
          </a:xfrm>
        </p:spPr>
        <p:txBody>
          <a:bodyPr>
            <a:noAutofit/>
          </a:bodyPr>
          <a:lstStyle/>
          <a:p>
            <a:pPr algn="ctr"/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Dr. Machelle Allen</a:t>
            </a:r>
            <a:br>
              <a:rPr lang="en-US" sz="4400" dirty="0"/>
            </a:br>
            <a:r>
              <a:rPr lang="en-US" sz="4400" dirty="0"/>
              <a:t>Chief Medical Officer, NYC Health + Hospitals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2E79F-3734-41F3-A0F7-AD6595E26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4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2b18268555_0_57"/>
          <p:cNvSpPr txBox="1">
            <a:spLocks noGrp="1"/>
          </p:cNvSpPr>
          <p:nvPr>
            <p:ph type="title"/>
          </p:nvPr>
        </p:nvSpPr>
        <p:spPr>
          <a:xfrm>
            <a:off x="609599" y="626590"/>
            <a:ext cx="10972800" cy="114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Laboratory MPX Submission Process- Current</a:t>
            </a:r>
            <a:endParaRPr dirty="0"/>
          </a:p>
        </p:txBody>
      </p:sp>
      <p:sp>
        <p:nvSpPr>
          <p:cNvPr id="105" name="Google Shape;105;g12b18268555_0_57"/>
          <p:cNvSpPr txBox="1">
            <a:spLocks noGrp="1"/>
          </p:cNvSpPr>
          <p:nvPr>
            <p:ph type="body" idx="1"/>
          </p:nvPr>
        </p:nvSpPr>
        <p:spPr>
          <a:xfrm>
            <a:off x="177567" y="1695285"/>
            <a:ext cx="11836865" cy="2325251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457200" lvl="0" indent="-350043" algn="l" rtl="0">
              <a:spcBef>
                <a:spcPts val="360"/>
              </a:spcBef>
              <a:spcAft>
                <a:spcPts val="0"/>
              </a:spcAft>
              <a:buSzPct val="70312"/>
              <a:buChar char="▪"/>
            </a:pPr>
            <a:r>
              <a:rPr lang="en-US" dirty="0"/>
              <a:t>After specimen collection:</a:t>
            </a:r>
          </a:p>
          <a:p>
            <a:pPr marL="1078707" lvl="1" indent="-514350">
              <a:buSzPct val="70312"/>
              <a:buFont typeface="+mj-lt"/>
              <a:buAutoNum type="arabicPeriod"/>
            </a:pPr>
            <a:r>
              <a:rPr lang="en-US" dirty="0"/>
              <a:t>Submit a MPX test order in Epic: </a:t>
            </a:r>
            <a:r>
              <a:rPr lang="en-US" sz="1600" b="1" dirty="0"/>
              <a:t>(CLINICAL POX RT PCR (PHL/DOHMH) (SEND OUT) [LABC2094]</a:t>
            </a:r>
          </a:p>
          <a:p>
            <a:pPr marL="1078707" lvl="1" indent="-514350">
              <a:buSzPct val="70312"/>
              <a:buFont typeface="+mj-lt"/>
              <a:buAutoNum type="arabicPeriod"/>
            </a:pPr>
            <a:r>
              <a:rPr lang="en-US" dirty="0"/>
              <a:t>Submit an </a:t>
            </a:r>
            <a:r>
              <a:rPr lang="en-US" dirty="0" err="1"/>
              <a:t>eOrder</a:t>
            </a:r>
            <a:r>
              <a:rPr lang="en-US" dirty="0"/>
              <a:t> to PHL: </a:t>
            </a:r>
            <a:r>
              <a:rPr lang="en-US" sz="2400" dirty="0">
                <a:hlinkClick r:id="rId3"/>
              </a:rPr>
              <a:t>https://a816-phleorder.nyc.gov/PHLeOrder/</a:t>
            </a:r>
            <a:r>
              <a:rPr lang="en-US" sz="2400" dirty="0"/>
              <a:t> </a:t>
            </a:r>
          </a:p>
          <a:p>
            <a:pPr marL="1078707" lvl="1" indent="-514350">
              <a:buSzPct val="70312"/>
              <a:buFont typeface="+mj-lt"/>
              <a:buAutoNum type="arabicPeriod"/>
            </a:pPr>
            <a:r>
              <a:rPr lang="en-US" dirty="0"/>
              <a:t>Notify the clinical laboratory </a:t>
            </a:r>
          </a:p>
          <a:p>
            <a:pPr marL="1078707" lvl="1" indent="-514350">
              <a:buSzPct val="70312"/>
              <a:buFont typeface="+mj-lt"/>
              <a:buAutoNum type="arabicPeriod"/>
            </a:pPr>
            <a:r>
              <a:rPr lang="en-US" dirty="0"/>
              <a:t>PHL MPX results received in HHC clinical lab and scanned to Cerner then posting in EPIC </a:t>
            </a:r>
          </a:p>
          <a:p>
            <a:pPr marL="1078707" lvl="1" indent="-514350">
              <a:buSzPct val="70312"/>
              <a:buFont typeface="+mj-lt"/>
              <a:buAutoNum type="arabicPeriod"/>
            </a:pPr>
            <a:endParaRPr dirty="0"/>
          </a:p>
        </p:txBody>
      </p:sp>
      <p:sp>
        <p:nvSpPr>
          <p:cNvPr id="106" name="Google Shape;106;g12b18268555_0_57"/>
          <p:cNvSpPr txBox="1">
            <a:spLocks noGrp="1"/>
          </p:cNvSpPr>
          <p:nvPr>
            <p:ph type="sldNum" idx="12"/>
          </p:nvPr>
        </p:nvSpPr>
        <p:spPr>
          <a:xfrm>
            <a:off x="8737600" y="6098639"/>
            <a:ext cx="2844900" cy="365100"/>
          </a:xfrm>
          <a:prstGeom prst="rect">
            <a:avLst/>
          </a:prstGeom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20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104;g12b18268555_0_57">
            <a:extLst>
              <a:ext uri="{FF2B5EF4-FFF2-40B4-BE49-F238E27FC236}">
                <a16:creationId xmlns:a16="http://schemas.microsoft.com/office/drawing/2014/main" id="{0BC61F75-66CC-4E25-91AA-7DED0242ADEA}"/>
              </a:ext>
            </a:extLst>
          </p:cNvPr>
          <p:cNvSpPr txBox="1">
            <a:spLocks/>
          </p:cNvSpPr>
          <p:nvPr/>
        </p:nvSpPr>
        <p:spPr>
          <a:xfrm>
            <a:off x="609599" y="396124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35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kern="0" dirty="0"/>
              <a:t>Building MPX Testing Capacity</a:t>
            </a:r>
          </a:p>
        </p:txBody>
      </p:sp>
      <p:sp>
        <p:nvSpPr>
          <p:cNvPr id="6" name="Google Shape;105;g12b18268555_0_57">
            <a:extLst>
              <a:ext uri="{FF2B5EF4-FFF2-40B4-BE49-F238E27FC236}">
                <a16:creationId xmlns:a16="http://schemas.microsoft.com/office/drawing/2014/main" id="{E2F1B327-9EFF-4C04-88CF-8D6A7925B47A}"/>
              </a:ext>
            </a:extLst>
          </p:cNvPr>
          <p:cNvSpPr txBox="1">
            <a:spLocks/>
          </p:cNvSpPr>
          <p:nvPr/>
        </p:nvSpPr>
        <p:spPr>
          <a:xfrm>
            <a:off x="177567" y="4763742"/>
            <a:ext cx="11836865" cy="2325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14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250"/>
              <a:buFont typeface="Noto Sans Symbols"/>
              <a:buChar char="▪"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14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250"/>
              <a:buFont typeface="Noto Sans Symbols"/>
              <a:buChar char="▪"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14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250"/>
              <a:buFont typeface="Noto Sans Symbols"/>
              <a:buChar char="▪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14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250"/>
              <a:buFont typeface="Noto Sans Symbols"/>
              <a:buChar char="▪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14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250"/>
              <a:buFont typeface="Noto Sans Symbols"/>
              <a:buChar char="▪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50043">
              <a:buSzPct val="70312"/>
            </a:pPr>
            <a:r>
              <a:rPr lang="en-US" kern="0" dirty="0"/>
              <a:t>In the next weeks- will redirect MPX testing to a commercial lab</a:t>
            </a:r>
          </a:p>
          <a:p>
            <a:pPr marL="1078707" lvl="1" indent="-514350">
              <a:buSzPct val="70312"/>
              <a:buFont typeface="+mj-lt"/>
              <a:buAutoNum type="arabicPeriod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6478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595C-444A-4222-9387-06D2D37D9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78" y="1175657"/>
            <a:ext cx="10972800" cy="1143000"/>
          </a:xfrm>
        </p:spPr>
        <p:txBody>
          <a:bodyPr>
            <a:noAutofit/>
          </a:bodyPr>
          <a:lstStyle/>
          <a:p>
            <a:pPr algn="ctr"/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Dr. Andrew B. Wallach</a:t>
            </a:r>
            <a:br>
              <a:rPr lang="en-US" sz="4400" dirty="0"/>
            </a:br>
            <a:r>
              <a:rPr lang="en-US" sz="4400" dirty="0"/>
              <a:t>Ambulatory Care CMO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2E79F-3734-41F3-A0F7-AD6595E26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034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28E40-021F-4959-80EB-CC59A954B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Monkeypox Vaccine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F020A-815F-4C38-867D-B03DB0E2D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JYNNEOS</a:t>
            </a:r>
            <a:r>
              <a:rPr lang="en-US" baseline="30000" dirty="0"/>
              <a:t>™</a:t>
            </a:r>
            <a:endParaRPr lang="en-US" dirty="0"/>
          </a:p>
          <a:p>
            <a:pPr lvl="1"/>
            <a:r>
              <a:rPr lang="en-US" dirty="0"/>
              <a:t>Weakened live (non-replicating) vaccinia virus which </a:t>
            </a:r>
            <a:r>
              <a:rPr lang="en-US" u="sng" dirty="0"/>
              <a:t>cannot</a:t>
            </a:r>
            <a:r>
              <a:rPr lang="en-US" dirty="0"/>
              <a:t> cause smallpox or monkeypox</a:t>
            </a:r>
          </a:p>
          <a:p>
            <a:pPr lvl="1"/>
            <a:r>
              <a:rPr lang="en-US" dirty="0"/>
              <a:t>Approved by the Food and Drug Administration (FDA) for prevention of smallpox and monkeypox disease in </a:t>
            </a:r>
            <a:r>
              <a:rPr lang="en-US" b="1" dirty="0"/>
              <a:t>adults 18 years or older at high risk for smallpox or monkeypox infection</a:t>
            </a:r>
          </a:p>
          <a:p>
            <a:pPr lvl="1"/>
            <a:r>
              <a:rPr lang="en-US" dirty="0"/>
              <a:t>Series of two doses 4 weeks apart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4D36E-4805-496C-AF6A-92DA1803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507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BD3A-F0BA-4A93-A955-70A7ECABE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1EAAC-B06E-4FC6-B495-50DCE7A6F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Pre-exposure prophylaxis (</a:t>
            </a:r>
            <a:r>
              <a:rPr lang="en-US" dirty="0" err="1"/>
              <a:t>PrEP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Individuals at high risk for exposure to the virus</a:t>
            </a:r>
          </a:p>
          <a:p>
            <a:pPr lvl="2"/>
            <a:r>
              <a:rPr lang="en-US" dirty="0"/>
              <a:t>Gay, bisexual, or other man who has sex with men, and/or transgender, gender non-conforming, or gender non-binary</a:t>
            </a:r>
          </a:p>
          <a:p>
            <a:pPr lvl="2"/>
            <a:r>
              <a:rPr lang="en-US" dirty="0"/>
              <a:t>Age 18 or older</a:t>
            </a:r>
          </a:p>
          <a:p>
            <a:pPr lvl="2"/>
            <a:r>
              <a:rPr lang="en-US" dirty="0"/>
              <a:t>Have had multiple or anonymous sex partners in the last 14 days</a:t>
            </a:r>
          </a:p>
          <a:p>
            <a:pPr lvl="1"/>
            <a:r>
              <a:rPr lang="en-US"/>
              <a:t>DOHMH sexual health clinics</a:t>
            </a:r>
            <a:endParaRPr lang="en-US" dirty="0"/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7F5D7-6976-4F25-875D-FCBB2A677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5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36845-8B6F-4DF9-9C5E-D65E0D6EC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A332F-5285-4589-87A2-FB0EA1CBE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Post-exposure prophylaxis (PEP)</a:t>
            </a:r>
          </a:p>
          <a:p>
            <a:pPr lvl="1"/>
            <a:r>
              <a:rPr lang="en-US" dirty="0"/>
              <a:t>Known high risk exposure to documented case of monkeypox</a:t>
            </a:r>
          </a:p>
          <a:p>
            <a:pPr lvl="1"/>
            <a:r>
              <a:rPr lang="en-US" dirty="0"/>
              <a:t>Identified by NYC DOHMH epidemiologists/contact tracers</a:t>
            </a:r>
          </a:p>
          <a:p>
            <a:pPr lvl="1"/>
            <a:r>
              <a:rPr lang="en-US" dirty="0"/>
              <a:t>Metropolitan Hospital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8AEBE-A574-4A3E-932E-F1F0EBDF2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561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595C-444A-4222-9387-06D2D37D9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78" y="1175657"/>
            <a:ext cx="10972800" cy="1143000"/>
          </a:xfrm>
        </p:spPr>
        <p:txBody>
          <a:bodyPr>
            <a:noAutofit/>
          </a:bodyPr>
          <a:lstStyle/>
          <a:p>
            <a:pPr algn="ctr"/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Dr. Syra Madad</a:t>
            </a:r>
            <a:br>
              <a:rPr lang="en-US" sz="4400" dirty="0"/>
            </a:br>
            <a:r>
              <a:rPr lang="en-US" sz="4400" dirty="0"/>
              <a:t>Senior Director, System-wide Special Pathogens Program, NYC Health + Hospitals</a:t>
            </a:r>
            <a:br>
              <a:rPr lang="en-US" sz="4400" dirty="0"/>
            </a:br>
            <a:br>
              <a:rPr lang="en-US" sz="4400" dirty="0"/>
            </a:br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2E79F-3734-41F3-A0F7-AD6595E26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37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18D991-1303-46E4-B46D-B2C290F06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698" y="0"/>
            <a:ext cx="706260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07C2AF-1D1D-449E-AB94-DA2C38FF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5DEA9-F33D-4D61-A115-BDF7A07F8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538F9-9B64-430D-8313-71B9E6FA6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71549D4-33B6-469A-A07A-01FE9F214400}"/>
              </a:ext>
            </a:extLst>
          </p:cNvPr>
          <p:cNvSpPr/>
          <p:nvPr/>
        </p:nvSpPr>
        <p:spPr>
          <a:xfrm>
            <a:off x="5892800" y="1370424"/>
            <a:ext cx="4267200" cy="35269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48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C476F-0084-493C-B894-A4C4229BA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188A4-F316-4C81-9578-E7CF04BC3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33020-985C-4AA3-BEBF-1796A4690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3F4D28-554F-4320-9B50-BAA79FF07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5" y="-394236"/>
            <a:ext cx="12117869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90B3065-B0ED-4567-9A2D-083477EDA3BE}"/>
              </a:ext>
            </a:extLst>
          </p:cNvPr>
          <p:cNvSpPr/>
          <p:nvPr/>
        </p:nvSpPr>
        <p:spPr>
          <a:xfrm>
            <a:off x="4107543" y="4106362"/>
            <a:ext cx="4267200" cy="130162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00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C476F-0084-493C-B894-A4C4229BA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188A4-F316-4C81-9578-E7CF04BC3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33020-985C-4AA3-BEBF-1796A4690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234C60-4E79-476C-8D00-91DE8375C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70" y="141496"/>
            <a:ext cx="7902619" cy="609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08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5D0CA-FF37-4847-9724-E5B4411C0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3128857"/>
            <a:ext cx="2242457" cy="1143000"/>
          </a:xfrm>
        </p:spPr>
        <p:txBody>
          <a:bodyPr>
            <a:noAutofit/>
          </a:bodyPr>
          <a:lstStyle/>
          <a:p>
            <a:r>
              <a:rPr lang="en-US" sz="4800" dirty="0"/>
              <a:t>Identify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>
                <a:solidFill>
                  <a:srgbClr val="FF0000"/>
                </a:solidFill>
              </a:rPr>
              <a:t>Isolate</a:t>
            </a:r>
            <a:br>
              <a:rPr lang="en-US" sz="4800" dirty="0">
                <a:solidFill>
                  <a:srgbClr val="FF0000"/>
                </a:solidFill>
              </a:rPr>
            </a:br>
            <a:r>
              <a:rPr lang="en-US" sz="4800" dirty="0">
                <a:solidFill>
                  <a:srgbClr val="FF0000"/>
                </a:solidFill>
              </a:rPr>
              <a:t> </a:t>
            </a:r>
            <a:br>
              <a:rPr lang="en-US" sz="4800" dirty="0"/>
            </a:br>
            <a:r>
              <a:rPr lang="en-US" sz="4800" dirty="0">
                <a:solidFill>
                  <a:srgbClr val="92D050"/>
                </a:solidFill>
              </a:rPr>
              <a:t>Inform</a:t>
            </a:r>
            <a:r>
              <a:rPr lang="en-US" sz="48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4253D-5B1B-4DB9-AD03-85F08B52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29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EAD7A3-55D1-4FDF-B5C2-69BB4B0A1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1" y="1347434"/>
            <a:ext cx="6819805" cy="52019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EB0E57-5E37-4938-857F-8000FAF48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166" y="-43011"/>
            <a:ext cx="7043057" cy="139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78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17673-3BDF-4E99-B52A-EC6C20B4F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2406683"/>
            <a:ext cx="10972800" cy="1470025"/>
          </a:xfrm>
        </p:spPr>
        <p:txBody>
          <a:bodyPr/>
          <a:lstStyle/>
          <a:p>
            <a:r>
              <a:rPr lang="en-US" dirty="0"/>
              <a:t>Dr. Justin Chan</a:t>
            </a:r>
            <a:br>
              <a:rPr lang="en-US" dirty="0"/>
            </a:br>
            <a:r>
              <a:rPr lang="en-US" dirty="0"/>
              <a:t>Director, Infection Prevention &amp; Control, NYC Health + Hospitals/Bellevue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09740C9-2839-47EA-AA50-78FF0DF1E3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38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5D0CA-FF37-4847-9724-E5B4411C0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Monkeypox Waste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D69E3-667A-4A6A-922F-A962E75F4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03301"/>
            <a:ext cx="6154819" cy="35156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Always notify facility EVS for any suspected monkeypox patients including:</a:t>
            </a:r>
          </a:p>
          <a:p>
            <a:pPr lvl="1"/>
            <a:r>
              <a:rPr lang="en-US" dirty="0"/>
              <a:t>Patient arrival</a:t>
            </a:r>
          </a:p>
          <a:p>
            <a:pPr lvl="1"/>
            <a:r>
              <a:rPr lang="en-US" dirty="0"/>
              <a:t>Specimen collection</a:t>
            </a:r>
          </a:p>
          <a:p>
            <a:pPr lvl="1"/>
            <a:r>
              <a:rPr lang="en-US" dirty="0"/>
              <a:t>Generation of any waste produced during care of patient or specimen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4253D-5B1B-4DB9-AD03-85F08B52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1CD44E-E407-44E5-9E48-871C35C72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419" y="0"/>
            <a:ext cx="5325218" cy="66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4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0A3B9-AB0E-4075-B8FB-CC0E4A94F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 in Development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2E5C7-3EA0-4A94-A254-4210E86BF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Resources for patients</a:t>
            </a:r>
          </a:p>
          <a:p>
            <a:r>
              <a:rPr lang="en-US" dirty="0"/>
              <a:t>Resources for staff </a:t>
            </a:r>
          </a:p>
          <a:p>
            <a:r>
              <a:rPr lang="en-US" dirty="0"/>
              <a:t>Quick action guide on MPX</a:t>
            </a:r>
          </a:p>
          <a:p>
            <a:r>
              <a:rPr lang="en-US" dirty="0"/>
              <a:t>Signage on MPX for points of entry </a:t>
            </a:r>
          </a:p>
          <a:p>
            <a:r>
              <a:rPr lang="en-US" dirty="0"/>
              <a:t>Updated guidance’s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E66F7-0D9C-4C01-B63D-83E0CA7DD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732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50302-153D-43A3-9E5A-9C71027F0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391BF-381A-4D17-BD3D-C892D75CB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5A71F-C938-4D1D-B719-88FC2911A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32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4D94DD-0397-4CD7-B9EE-5EEB9183E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960" y="1176575"/>
            <a:ext cx="7375440" cy="515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75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3D72-F249-4A79-AF87-E6489EA17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4F55E-05C3-4B5F-B4CB-BF791C6B8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  <a:p>
            <a:r>
              <a:rPr lang="en-US" dirty="0"/>
              <a:t>Epidemiology</a:t>
            </a:r>
          </a:p>
          <a:p>
            <a:r>
              <a:rPr lang="en-US" dirty="0"/>
              <a:t>Transmission</a:t>
            </a:r>
          </a:p>
          <a:p>
            <a:r>
              <a:rPr lang="en-US" dirty="0"/>
              <a:t>Clinical recognition</a:t>
            </a:r>
          </a:p>
          <a:p>
            <a:r>
              <a:rPr lang="en-US" dirty="0"/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1377962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3351E-4145-4D43-863F-BABB9FB14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657801"/>
            <a:ext cx="10972800" cy="1143000"/>
          </a:xfrm>
        </p:spPr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72F3E-FEF4-4F3E-A24C-157951201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325"/>
            <a:ext cx="68453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1950s – Monkeypox first isolated in Denmark from a colony of lab monkeys from Singapore. Subsequent outbreaks seen in other lab and zoo animals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1970 – First human case of monkeypox identified in Democratic Republic of Congo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1972 – Routine vaccination of American public against smallpox stopped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1979 – WHO recommended stopping smallpox vaccination globally, except for researchers working with smallpox and related viruses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1980 – WHO declared smallpox eradicated globally</a:t>
            </a:r>
          </a:p>
        </p:txBody>
      </p:sp>
      <p:pic>
        <p:nvPicPr>
          <p:cNvPr id="1026" name="Picture 2" descr="Monkeypox Virus">
            <a:extLst>
              <a:ext uri="{FF2B5EF4-FFF2-40B4-BE49-F238E27FC236}">
                <a16:creationId xmlns:a16="http://schemas.microsoft.com/office/drawing/2014/main" id="{FD97DB49-7BD6-4B6D-8DA1-FCE059A01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262" y="165100"/>
            <a:ext cx="4152976" cy="25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754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CD3C-006F-4928-B189-F4CFCBE74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42" y="849206"/>
            <a:ext cx="10972800" cy="1143000"/>
          </a:xfrm>
        </p:spPr>
        <p:txBody>
          <a:bodyPr/>
          <a:lstStyle/>
          <a:p>
            <a:pPr algn="ctr"/>
            <a:r>
              <a:rPr lang="en-US" dirty="0"/>
              <a:t>Earliest recognized cases of monkeypox </a:t>
            </a:r>
            <a:br>
              <a:rPr lang="en-US" dirty="0"/>
            </a:br>
            <a:r>
              <a:rPr lang="en-US" dirty="0"/>
              <a:t>1970-1979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70739A-070F-4E27-8A15-25F1B9E4E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231" y="1992206"/>
            <a:ext cx="7329538" cy="41826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766EECF-6B58-42D4-8BCC-65B4F60D2307}"/>
              </a:ext>
            </a:extLst>
          </p:cNvPr>
          <p:cNvSpPr txBox="1"/>
          <p:nvPr/>
        </p:nvSpPr>
        <p:spPr>
          <a:xfrm>
            <a:off x="5257800" y="6362700"/>
            <a:ext cx="474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Plos</a:t>
            </a:r>
            <a:r>
              <a:rPr lang="en-US" dirty="0"/>
              <a:t> </a:t>
            </a:r>
            <a:r>
              <a:rPr lang="en-US" dirty="0" err="1"/>
              <a:t>Negl</a:t>
            </a:r>
            <a:r>
              <a:rPr lang="en-US" dirty="0"/>
              <a:t> Trop Dis 2022;16(2):e0010141.</a:t>
            </a:r>
          </a:p>
        </p:txBody>
      </p:sp>
    </p:spTree>
    <p:extLst>
      <p:ext uri="{BB962C8B-B14F-4D97-AF65-F5344CB8AC3E}">
        <p14:creationId xmlns:p14="http://schemas.microsoft.com/office/powerpoint/2010/main" val="2931612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CD3C-006F-4928-B189-F4CFCBE74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46916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Endemic monkeypox – West and Central Africa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ABC9BD-A6C0-4C30-95FB-A479576176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8200" y="1690688"/>
          <a:ext cx="10896600" cy="3661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599">
                  <a:extLst>
                    <a:ext uri="{9D8B030D-6E8A-4147-A177-3AD203B41FA5}">
                      <a16:colId xmlns:a16="http://schemas.microsoft.com/office/drawing/2014/main" val="4034914088"/>
                    </a:ext>
                  </a:extLst>
                </a:gridCol>
                <a:gridCol w="2918251">
                  <a:extLst>
                    <a:ext uri="{9D8B030D-6E8A-4147-A177-3AD203B41FA5}">
                      <a16:colId xmlns:a16="http://schemas.microsoft.com/office/drawing/2014/main" val="3052558463"/>
                    </a:ext>
                  </a:extLst>
                </a:gridCol>
                <a:gridCol w="5238750">
                  <a:extLst>
                    <a:ext uri="{9D8B030D-6E8A-4147-A177-3AD203B41FA5}">
                      <a16:colId xmlns:a16="http://schemas.microsoft.com/office/drawing/2014/main" val="3137712128"/>
                    </a:ext>
                  </a:extLst>
                </a:gridCol>
              </a:tblGrid>
              <a:tr h="5515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Clade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West African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Central African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055911"/>
                  </a:ext>
                </a:extLst>
              </a:tr>
              <a:tr h="255835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Countries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Benin</a:t>
                      </a:r>
                    </a:p>
                    <a:p>
                      <a:pPr algn="ctr"/>
                      <a:r>
                        <a:rPr lang="en-US" sz="2800" dirty="0"/>
                        <a:t>Cote d’Ivoire</a:t>
                      </a:r>
                    </a:p>
                    <a:p>
                      <a:pPr algn="ctr"/>
                      <a:r>
                        <a:rPr lang="en-US" sz="2800" dirty="0"/>
                        <a:t>Liberia</a:t>
                      </a:r>
                    </a:p>
                    <a:p>
                      <a:pPr algn="ctr"/>
                      <a:r>
                        <a:rPr lang="en-US" sz="2800" dirty="0"/>
                        <a:t>Nigeria</a:t>
                      </a:r>
                    </a:p>
                    <a:p>
                      <a:pPr algn="ctr"/>
                      <a:r>
                        <a:rPr lang="en-US" sz="2800" dirty="0"/>
                        <a:t>Sierra Leone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Democratic Republic of the Congo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Gabon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Central African Republic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South Sudan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Republic of the Congo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472093"/>
                  </a:ext>
                </a:extLst>
              </a:tr>
              <a:tr h="5515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Case fatality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&lt;1%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~10%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95545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9CC0047-B578-4FDE-B195-19CC7F5C7CE9}"/>
              </a:ext>
            </a:extLst>
          </p:cNvPr>
          <p:cNvSpPr txBox="1"/>
          <p:nvPr/>
        </p:nvSpPr>
        <p:spPr>
          <a:xfrm>
            <a:off x="838200" y="6031210"/>
            <a:ext cx="10932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*Cameroon is the only country where both clades of monkeypox have been identified.</a:t>
            </a:r>
          </a:p>
        </p:txBody>
      </p:sp>
    </p:spTree>
    <p:extLst>
      <p:ext uri="{BB962C8B-B14F-4D97-AF65-F5344CB8AC3E}">
        <p14:creationId xmlns:p14="http://schemas.microsoft.com/office/powerpoint/2010/main" val="2922082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8ED35-CEF0-4475-B7DA-3B85FE3DA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US outbreak - 2003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1E285B-2DD3-4E69-BC43-12C74E45A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09" y="2519182"/>
            <a:ext cx="9176364" cy="3973693"/>
          </a:xfrm>
          <a:prstGeom prst="rect">
            <a:avLst/>
          </a:prstGeom>
        </p:spPr>
      </p:pic>
      <p:pic>
        <p:nvPicPr>
          <p:cNvPr id="1026" name="Picture 2" descr="A prairie dog peeks out of a hole.">
            <a:extLst>
              <a:ext uri="{FF2B5EF4-FFF2-40B4-BE49-F238E27FC236}">
                <a16:creationId xmlns:a16="http://schemas.microsoft.com/office/drawing/2014/main" id="{C809DF59-DA7A-4F93-84D8-AD97DA60E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802" y="0"/>
            <a:ext cx="3968198" cy="264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298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657B0-634C-4763-969F-604861DD5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17030"/>
            <a:ext cx="11800114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Cases continue to increase in endemic countries with occasional travelers diagnosed in non-endemic countries</a:t>
            </a:r>
            <a:br>
              <a:rPr lang="en-US" sz="3200" dirty="0"/>
            </a:br>
            <a:r>
              <a:rPr lang="en-US" sz="3200" dirty="0"/>
              <a:t>2010-2019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CB222-B855-469E-B366-44EA9E0A1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8D0349-9013-4B90-BDAD-A207C211D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90302"/>
            <a:ext cx="10515600" cy="460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806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2E77"/>
      </a:accent1>
      <a:accent2>
        <a:srgbClr val="F6791F"/>
      </a:accent2>
      <a:accent3>
        <a:srgbClr val="3884B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D94225531E2A479ADDF0F55CF3FF63" ma:contentTypeVersion="1" ma:contentTypeDescription="Create a new document." ma:contentTypeScope="" ma:versionID="70db5865130b51e7dd5bee06630264b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9746fe128b0ca74698fd9d7c13d39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6523CB2-BE56-4848-ADEE-B2C0224E0626}"/>
</file>

<file path=customXml/itemProps2.xml><?xml version="1.0" encoding="utf-8"?>
<ds:datastoreItem xmlns:ds="http://schemas.openxmlformats.org/officeDocument/2006/customXml" ds:itemID="{30EEB55B-61D7-4877-8EE0-F8D1304A003E}"/>
</file>

<file path=customXml/itemProps3.xml><?xml version="1.0" encoding="utf-8"?>
<ds:datastoreItem xmlns:ds="http://schemas.openxmlformats.org/officeDocument/2006/customXml" ds:itemID="{AD2B995F-FB59-4175-AAF2-2FB7EDA584A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4689</TotalTime>
  <Words>1839</Words>
  <Application>Microsoft Office PowerPoint</Application>
  <PresentationFormat>Widescreen</PresentationFormat>
  <Paragraphs>221</Paragraphs>
  <Slides>32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Noto Sans Symbols</vt:lpstr>
      <vt:lpstr>Wingdings</vt:lpstr>
      <vt:lpstr>1_Office Theme</vt:lpstr>
      <vt:lpstr>   Monkeypox Webinar July 8, 2022      </vt:lpstr>
      <vt:lpstr>      Dr. Machelle Allen Chief Medical Officer, NYC Health + Hospitals </vt:lpstr>
      <vt:lpstr>Dr. Justin Chan Director, Infection Prevention &amp; Control, NYC Health + Hospitals/Bellevue</vt:lpstr>
      <vt:lpstr>PowerPoint Presentation</vt:lpstr>
      <vt:lpstr>History</vt:lpstr>
      <vt:lpstr>Earliest recognized cases of monkeypox  1970-1979</vt:lpstr>
      <vt:lpstr>Endemic monkeypox – West and Central Africa</vt:lpstr>
      <vt:lpstr>Last US outbreak - 2003</vt:lpstr>
      <vt:lpstr>Cases continue to increase in endemic countries with occasional travelers diagnosed in non-endemic countries 2010-2019</vt:lpstr>
      <vt:lpstr>2022 multi-country outbreak</vt:lpstr>
      <vt:lpstr>US case counts – May 2022 to present</vt:lpstr>
      <vt:lpstr>Factors contributing to current outbreak</vt:lpstr>
      <vt:lpstr>Modes of transmission and risk to public</vt:lpstr>
      <vt:lpstr>Typical clinical presentation</vt:lpstr>
      <vt:lpstr>Atypical features of recent cases</vt:lpstr>
      <vt:lpstr>Management</vt:lpstr>
      <vt:lpstr>First line antiviral treatment – tecovirimat (TPOXX)</vt:lpstr>
      <vt:lpstr>Antiviral treatment indications</vt:lpstr>
      <vt:lpstr>      Kenra Ford  Vice President, Clinical Services Operations, NYC Health + Hospitals  </vt:lpstr>
      <vt:lpstr>Laboratory MPX Submission Process- Current</vt:lpstr>
      <vt:lpstr>      Dr. Andrew B. Wallach Ambulatory Care CMO </vt:lpstr>
      <vt:lpstr>Monkeypox Vaccine</vt:lpstr>
      <vt:lpstr>Uses</vt:lpstr>
      <vt:lpstr>Uses</vt:lpstr>
      <vt:lpstr>      Dr. Syra Madad Senior Director, System-wide Special Pathogens Program, NYC Health + Hospitals  </vt:lpstr>
      <vt:lpstr>PowerPoint Presentation</vt:lpstr>
      <vt:lpstr>PowerPoint Presentation</vt:lpstr>
      <vt:lpstr>PowerPoint Presentation</vt:lpstr>
      <vt:lpstr>Identify  Isolate   Inform </vt:lpstr>
      <vt:lpstr>Monkeypox Waste Management</vt:lpstr>
      <vt:lpstr>Additional Resources in Development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Pathogen Response Standardization</dc:title>
  <dc:creator>Dhagat, Priya</dc:creator>
  <cp:lastModifiedBy>Madad, Syra</cp:lastModifiedBy>
  <cp:revision>132</cp:revision>
  <dcterms:created xsi:type="dcterms:W3CDTF">2021-07-15T13:38:36Z</dcterms:created>
  <dcterms:modified xsi:type="dcterms:W3CDTF">2022-07-08T18:13:50Z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0x01010039D94225531E2A479ADDF0F55CF3FF63</vt:lpwstr>
  </property>
</Properties>
</file>