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79" r:id="rId6"/>
  </p:sldMasterIdLst>
  <p:notesMasterIdLst>
    <p:notesMasterId r:id="rId23"/>
  </p:notesMasterIdLst>
  <p:handoutMasterIdLst>
    <p:handoutMasterId r:id="rId24"/>
  </p:handoutMasterIdLst>
  <p:sldIdLst>
    <p:sldId id="1911" r:id="rId7"/>
    <p:sldId id="1880" r:id="rId8"/>
    <p:sldId id="1909" r:id="rId9"/>
    <p:sldId id="1916" r:id="rId10"/>
    <p:sldId id="1914" r:id="rId11"/>
    <p:sldId id="1905" r:id="rId12"/>
    <p:sldId id="1863" r:id="rId13"/>
    <p:sldId id="1904" r:id="rId14"/>
    <p:sldId id="1889" r:id="rId15"/>
    <p:sldId id="1893" r:id="rId16"/>
    <p:sldId id="1917" r:id="rId17"/>
    <p:sldId id="463" r:id="rId18"/>
    <p:sldId id="1900" r:id="rId19"/>
    <p:sldId id="507" r:id="rId20"/>
    <p:sldId id="1915" r:id="rId21"/>
    <p:sldId id="1898" r:id="rId22"/>
  </p:sldIdLst>
  <p:sldSz cx="12188825" cy="6858000"/>
  <p:notesSz cx="9144000" cy="6858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ankovic, Peter" initials="" lastIdx="0" clrIdx="0"/>
  <p:cmAuthor id="2" name="Liszka, Nicole" initials="LN" lastIdx="11" clrIdx="1">
    <p:extLst>
      <p:ext uri="{19B8F6BF-5375-455C-9EA6-DF929625EA0E}">
        <p15:presenceInfo xmlns:p15="http://schemas.microsoft.com/office/powerpoint/2012/main" userId="S::nliszka@metlife.com::8c3cacbc-a738-4cbf-bbdf-b140cb0491cc" providerId="AD"/>
      </p:ext>
    </p:extLst>
  </p:cmAuthor>
  <p:cmAuthor id="3" name="Giue, Ciro" initials="GC" lastIdx="0" clrIdx="2">
    <p:extLst>
      <p:ext uri="{19B8F6BF-5375-455C-9EA6-DF929625EA0E}">
        <p15:presenceInfo xmlns:p15="http://schemas.microsoft.com/office/powerpoint/2012/main" userId="S::ciro.giue@metlife.com::dabb4aa0-bfed-473c-906d-d86690f5a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8" autoAdjust="0"/>
    <p:restoredTop sz="83196" autoAdjust="0"/>
  </p:normalViewPr>
  <p:slideViewPr>
    <p:cSldViewPr snapToGrid="0">
      <p:cViewPr varScale="1">
        <p:scale>
          <a:sx n="95" d="100"/>
          <a:sy n="95" d="100"/>
        </p:scale>
        <p:origin x="1542" y="78"/>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7" d="100"/>
        <a:sy n="67" d="100"/>
      </p:scale>
      <p:origin x="0" y="0"/>
    </p:cViewPr>
  </p:sorterViewPr>
  <p:notesViewPr>
    <p:cSldViewPr snapToGrid="0">
      <p:cViewPr varScale="1">
        <p:scale>
          <a:sx n="69" d="100"/>
          <a:sy n="69" d="100"/>
        </p:scale>
        <p:origin x="1986"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FF577-F856-4757-86E3-4944B394850C}"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5C657FDD-390D-4E31-A979-8FD9DCC5B8A2}">
      <dgm:prSet phldrT="[Text]"/>
      <dgm:spPr>
        <a:solidFill>
          <a:srgbClr val="00B0F0"/>
        </a:solidFill>
        <a:ln>
          <a:solidFill>
            <a:srgbClr val="0070C0"/>
          </a:solidFill>
        </a:ln>
      </dgm:spPr>
      <dgm:t>
        <a:bodyPr/>
        <a:lstStyle/>
        <a:p>
          <a:r>
            <a:rPr lang="en-US" dirty="0"/>
            <a:t>Eligibility</a:t>
          </a:r>
        </a:p>
      </dgm:t>
    </dgm:pt>
    <dgm:pt modelId="{EE67E9D2-C629-4D38-BD82-0EE8D90FADFA}" type="parTrans" cxnId="{36EC422A-91F8-4B71-9FF8-5A100749355B}">
      <dgm:prSet/>
      <dgm:spPr/>
      <dgm:t>
        <a:bodyPr/>
        <a:lstStyle/>
        <a:p>
          <a:endParaRPr lang="en-US"/>
        </a:p>
      </dgm:t>
    </dgm:pt>
    <dgm:pt modelId="{20B86DB4-79DF-4AAD-974D-4727B7B158EE}" type="sibTrans" cxnId="{36EC422A-91F8-4B71-9FF8-5A100749355B}">
      <dgm:prSet/>
      <dgm:spPr/>
      <dgm:t>
        <a:bodyPr/>
        <a:lstStyle/>
        <a:p>
          <a:endParaRPr lang="en-US"/>
        </a:p>
      </dgm:t>
    </dgm:pt>
    <dgm:pt modelId="{ACFCC192-D5B5-4444-88ED-346901CC53FE}">
      <dgm:prSet phldrT="[Text]"/>
      <dgm:spPr>
        <a:solidFill>
          <a:schemeClr val="accent3"/>
        </a:solidFill>
        <a:ln>
          <a:solidFill>
            <a:srgbClr val="339933"/>
          </a:solidFill>
        </a:ln>
      </dgm:spPr>
      <dgm:t>
        <a:bodyPr/>
        <a:lstStyle/>
        <a:p>
          <a:r>
            <a:rPr lang="en-US" dirty="0"/>
            <a:t>Benefits</a:t>
          </a:r>
        </a:p>
      </dgm:t>
    </dgm:pt>
    <dgm:pt modelId="{6E3C2DA3-CEF4-4B8B-ADCD-EBC67C349929}" type="parTrans" cxnId="{961DC497-B220-45B0-BB86-0C31F4D33FD2}">
      <dgm:prSet/>
      <dgm:spPr/>
      <dgm:t>
        <a:bodyPr/>
        <a:lstStyle/>
        <a:p>
          <a:endParaRPr lang="en-US"/>
        </a:p>
      </dgm:t>
    </dgm:pt>
    <dgm:pt modelId="{85F6AB5C-1AF6-4DF3-A262-2BCD9EB911EE}" type="sibTrans" cxnId="{961DC497-B220-45B0-BB86-0C31F4D33FD2}">
      <dgm:prSet/>
      <dgm:spPr/>
      <dgm:t>
        <a:bodyPr/>
        <a:lstStyle/>
        <a:p>
          <a:endParaRPr lang="en-US"/>
        </a:p>
      </dgm:t>
    </dgm:pt>
    <dgm:pt modelId="{641798BC-15D5-4CFB-A24D-8594882E53E8}">
      <dgm:prSet phldrT="[Text]"/>
      <dgm:spPr>
        <a:ln>
          <a:solidFill>
            <a:srgbClr val="0070C0"/>
          </a:solidFill>
        </a:ln>
      </dgm:spPr>
      <dgm:t>
        <a:bodyPr/>
        <a:lstStyle/>
        <a:p>
          <a:r>
            <a:rPr lang="en-US" dirty="0"/>
            <a:t>Protections</a:t>
          </a:r>
        </a:p>
      </dgm:t>
    </dgm:pt>
    <dgm:pt modelId="{09F291A9-2875-4015-A751-A47C54EA4AC4}" type="parTrans" cxnId="{954FE9C9-C1E0-4239-B46E-F83E46AE9E6A}">
      <dgm:prSet/>
      <dgm:spPr/>
      <dgm:t>
        <a:bodyPr/>
        <a:lstStyle/>
        <a:p>
          <a:endParaRPr lang="en-US"/>
        </a:p>
      </dgm:t>
    </dgm:pt>
    <dgm:pt modelId="{BE0DB2AB-205F-4C4F-994F-ECB5C47C7622}" type="sibTrans" cxnId="{954FE9C9-C1E0-4239-B46E-F83E46AE9E6A}">
      <dgm:prSet/>
      <dgm:spPr/>
      <dgm:t>
        <a:bodyPr/>
        <a:lstStyle/>
        <a:p>
          <a:endParaRPr lang="en-US"/>
        </a:p>
      </dgm:t>
    </dgm:pt>
    <dgm:pt modelId="{05B53090-B963-431D-A507-EFA279320C46}">
      <dgm:prSet phldrT="[Text]" custT="1"/>
      <dgm:spPr/>
      <dgm:t>
        <a:bodyPr/>
        <a:lstStyle/>
        <a:p>
          <a:pPr>
            <a:buFont typeface="Arial" panose="020B0604020202020204" pitchFamily="34" charset="0"/>
            <a:buChar char="•"/>
          </a:pPr>
          <a:endParaRPr lang="en-US" sz="1600" dirty="0"/>
        </a:p>
      </dgm:t>
    </dgm:pt>
    <dgm:pt modelId="{CB6C62B3-116F-4526-BA31-809C38C9B51E}" type="parTrans" cxnId="{13CC7489-81EB-4A34-A670-1FD0337A5163}">
      <dgm:prSet/>
      <dgm:spPr/>
      <dgm:t>
        <a:bodyPr/>
        <a:lstStyle/>
        <a:p>
          <a:endParaRPr lang="en-US"/>
        </a:p>
      </dgm:t>
    </dgm:pt>
    <dgm:pt modelId="{8CAD7BE6-8222-436E-ACA1-5BA90AF3567C}" type="sibTrans" cxnId="{13CC7489-81EB-4A34-A670-1FD0337A5163}">
      <dgm:prSet/>
      <dgm:spPr/>
      <dgm:t>
        <a:bodyPr/>
        <a:lstStyle/>
        <a:p>
          <a:endParaRPr lang="en-US"/>
        </a:p>
      </dgm:t>
    </dgm:pt>
    <dgm:pt modelId="{7F01385A-D087-4A6B-9BFF-B566EEE4ACA4}">
      <dgm:prSet phldrT="[Text]"/>
      <dgm:spPr/>
      <dgm:t>
        <a:bodyPr/>
        <a:lstStyle/>
        <a:p>
          <a:pPr>
            <a:buFont typeface="Arial" panose="020B0604020202020204" pitchFamily="34" charset="0"/>
            <a:buChar char="•"/>
          </a:pPr>
          <a:r>
            <a:rPr lang="en-US" b="1" i="0" dirty="0">
              <a:latin typeface="Arial" panose="020B0604020202020204" pitchFamily="34" charset="0"/>
              <a:cs typeface="Arial" panose="020B0604020202020204" pitchFamily="34" charset="0"/>
            </a:rPr>
            <a:t>Job protection.</a:t>
          </a:r>
          <a:endParaRPr lang="en-US" dirty="0">
            <a:latin typeface="Arial" panose="020B0604020202020204" pitchFamily="34" charset="0"/>
            <a:cs typeface="Arial" panose="020B0604020202020204" pitchFamily="34" charset="0"/>
          </a:endParaRPr>
        </a:p>
      </dgm:t>
    </dgm:pt>
    <dgm:pt modelId="{984FEBAD-5D21-413B-80BC-2A78E488BEF4}" type="parTrans" cxnId="{B2E8864C-8E46-416F-B253-B9EEDF0F0248}">
      <dgm:prSet/>
      <dgm:spPr/>
      <dgm:t>
        <a:bodyPr/>
        <a:lstStyle/>
        <a:p>
          <a:endParaRPr lang="en-US"/>
        </a:p>
      </dgm:t>
    </dgm:pt>
    <dgm:pt modelId="{1B1FFC80-E681-4EAF-806B-4D8B49666998}" type="sibTrans" cxnId="{B2E8864C-8E46-416F-B253-B9EEDF0F0248}">
      <dgm:prSet/>
      <dgm:spPr/>
      <dgm:t>
        <a:bodyPr/>
        <a:lstStyle/>
        <a:p>
          <a:endParaRPr lang="en-US"/>
        </a:p>
      </dgm:t>
    </dgm:pt>
    <dgm:pt modelId="{2E6BFEBD-4101-4602-A1F9-EC0B5BF28403}">
      <dgm:prSet phldrT="[Text]" custT="1"/>
      <dgm:spPr/>
      <dgm:t>
        <a:bodyPr/>
        <a:lstStyle/>
        <a:p>
          <a:pPr>
            <a:buFont typeface="Arial" panose="020B0604020202020204" pitchFamily="34" charset="0"/>
            <a:buChar char="•"/>
          </a:pPr>
          <a:r>
            <a:rPr lang="en-US" sz="1200" b="1" i="0" dirty="0">
              <a:latin typeface="Arial" panose="020B0604020202020204" pitchFamily="34" charset="0"/>
              <a:cs typeface="Arial" panose="020B0604020202020204" pitchFamily="34" charset="0"/>
            </a:rPr>
            <a:t>Full-time employees: </a:t>
          </a:r>
          <a:r>
            <a:rPr lang="en-US" sz="1200" b="0" i="0" dirty="0">
              <a:latin typeface="Arial" panose="020B0604020202020204" pitchFamily="34" charset="0"/>
              <a:cs typeface="Arial" panose="020B0604020202020204" pitchFamily="34" charset="0"/>
            </a:rPr>
            <a:t>working a regular schedule of 20+ hours/week, workers are eligible after 26 consecutive weeks of employment with your employer.</a:t>
          </a:r>
          <a:endParaRPr lang="en-US" sz="1200" dirty="0">
            <a:latin typeface="Arial" panose="020B0604020202020204" pitchFamily="34" charset="0"/>
            <a:cs typeface="Arial" panose="020B0604020202020204" pitchFamily="34" charset="0"/>
          </a:endParaRPr>
        </a:p>
      </dgm:t>
    </dgm:pt>
    <dgm:pt modelId="{F5863569-6D55-47AC-B526-CD66DB80A3BF}" type="parTrans" cxnId="{EA4349EB-CF85-4B21-89FA-8C9013152220}">
      <dgm:prSet/>
      <dgm:spPr/>
      <dgm:t>
        <a:bodyPr/>
        <a:lstStyle/>
        <a:p>
          <a:endParaRPr lang="en-US"/>
        </a:p>
      </dgm:t>
    </dgm:pt>
    <dgm:pt modelId="{F71814A1-5C49-46E2-A9A1-720A882A820C}" type="sibTrans" cxnId="{EA4349EB-CF85-4B21-89FA-8C9013152220}">
      <dgm:prSet/>
      <dgm:spPr/>
      <dgm:t>
        <a:bodyPr/>
        <a:lstStyle/>
        <a:p>
          <a:endParaRPr lang="en-US"/>
        </a:p>
      </dgm:t>
    </dgm:pt>
    <dgm:pt modelId="{51014CAB-42A0-4BD3-AEB9-97B152A2559A}">
      <dgm:prSet phldrT="[Text]"/>
      <dgm:spPr/>
      <dgm:t>
        <a:bodyPr/>
        <a:lstStyle/>
        <a:p>
          <a:r>
            <a:rPr lang="en-US" b="1" dirty="0">
              <a:solidFill>
                <a:schemeClr val="tx1"/>
              </a:solidFill>
              <a:latin typeface="Arial" panose="020B0604020202020204" pitchFamily="34" charset="0"/>
              <a:cs typeface="Arial" panose="020B0604020202020204" pitchFamily="34" charset="0"/>
            </a:rPr>
            <a:t>NOTE:  If the child is sick with Covid, the normal NY PFL – Care for family member leave would apply.  5 days </a:t>
          </a:r>
          <a:r>
            <a:rPr lang="en-US" b="1" dirty="0">
              <a:solidFill>
                <a:schemeClr val="tx1"/>
              </a:solidFill>
              <a:latin typeface="Arial" panose="020B0604020202020204" pitchFamily="34" charset="0"/>
              <a:ea typeface="MetLife Circular Light" charset="0"/>
              <a:cs typeface="Arial" panose="020B0604020202020204" pitchFamily="34" charset="0"/>
            </a:rPr>
            <a:t>quarantine benefits available when a child is not sick, but subject to a Covid quarantine order </a:t>
          </a:r>
          <a:endParaRPr lang="en-US" b="1" dirty="0">
            <a:solidFill>
              <a:schemeClr val="tx1"/>
            </a:solidFill>
            <a:latin typeface="Arial" panose="020B0604020202020204" pitchFamily="34" charset="0"/>
            <a:cs typeface="Arial" panose="020B0604020202020204" pitchFamily="34" charset="0"/>
          </a:endParaRPr>
        </a:p>
      </dgm:t>
    </dgm:pt>
    <dgm:pt modelId="{A65210E1-A86D-4C8D-9438-434712B433D6}" type="parTrans" cxnId="{886EB9C6-DAB5-4A67-A5ED-E15EFD23789E}">
      <dgm:prSet/>
      <dgm:spPr/>
      <dgm:t>
        <a:bodyPr/>
        <a:lstStyle/>
        <a:p>
          <a:endParaRPr lang="en-US"/>
        </a:p>
      </dgm:t>
    </dgm:pt>
    <dgm:pt modelId="{FEA76E9F-5522-4A6C-94DF-D40690EE2AFE}" type="sibTrans" cxnId="{886EB9C6-DAB5-4A67-A5ED-E15EFD23789E}">
      <dgm:prSet/>
      <dgm:spPr/>
      <dgm:t>
        <a:bodyPr/>
        <a:lstStyle/>
        <a:p>
          <a:endParaRPr lang="en-US"/>
        </a:p>
      </dgm:t>
    </dgm:pt>
    <dgm:pt modelId="{894B83A5-A63C-4C1E-971D-D92D5FBFEDDA}">
      <dgm:prSet phldrT="[Text]" custT="1"/>
      <dgm:spPr/>
      <dgm:t>
        <a:bodyPr/>
        <a:lstStyle/>
        <a:p>
          <a:pPr>
            <a:buFont typeface="Arial" panose="020B0604020202020204" pitchFamily="34" charset="0"/>
            <a:buChar char="•"/>
          </a:pPr>
          <a:endParaRPr lang="en-US" sz="3600" dirty="0"/>
        </a:p>
      </dgm:t>
    </dgm:pt>
    <dgm:pt modelId="{036B2FF0-3BE1-46CD-8F6C-650DB769AE57}" type="parTrans" cxnId="{3FF28FFB-044D-46D3-BA68-FB823AB287D3}">
      <dgm:prSet/>
      <dgm:spPr/>
      <dgm:t>
        <a:bodyPr/>
        <a:lstStyle/>
        <a:p>
          <a:endParaRPr lang="en-US"/>
        </a:p>
      </dgm:t>
    </dgm:pt>
    <dgm:pt modelId="{27C09DF3-8243-48FA-BD74-154B7C813808}" type="sibTrans" cxnId="{3FF28FFB-044D-46D3-BA68-FB823AB287D3}">
      <dgm:prSet/>
      <dgm:spPr/>
      <dgm:t>
        <a:bodyPr/>
        <a:lstStyle/>
        <a:p>
          <a:endParaRPr lang="en-US"/>
        </a:p>
      </dgm:t>
    </dgm:pt>
    <dgm:pt modelId="{0EAB919E-FABA-4FF3-91D8-2D7E09AA6788}">
      <dgm:prSet phldrT="[Text]" custT="1"/>
      <dgm:spPr/>
      <dgm:t>
        <a:bodyPr/>
        <a:lstStyle/>
        <a:p>
          <a:pPr>
            <a:buFont typeface="Arial" panose="020B0604020202020204" pitchFamily="34" charset="0"/>
            <a:buChar char="•"/>
          </a:pPr>
          <a:r>
            <a:rPr lang="en-US" sz="1200" b="1" dirty="0">
              <a:latin typeface="Arial" panose="020B0604020202020204" pitchFamily="34" charset="0"/>
              <a:cs typeface="Arial" panose="020B0604020202020204" pitchFamily="34" charset="0"/>
            </a:rPr>
            <a:t>Out-of-state employees/telecommuters</a:t>
          </a:r>
          <a:r>
            <a:rPr lang="en-US" sz="1200" dirty="0">
              <a:latin typeface="Arial" panose="020B0604020202020204" pitchFamily="34" charset="0"/>
              <a:cs typeface="Arial" panose="020B0604020202020204" pitchFamily="34" charset="0"/>
            </a:rPr>
            <a:t>: In general, NY PFL is for employees who work in New York, and where you live typically does not matter when determining if you are in New York employment. If an employee is working in New York, his/her employment is considered New York employment. If an employee spends only part of their time working in New York, their coverage status depends on other factors.</a:t>
          </a:r>
        </a:p>
      </dgm:t>
    </dgm:pt>
    <dgm:pt modelId="{21C3F605-8CDF-40C8-A6EA-388DC74D9906}" type="parTrans" cxnId="{5240A777-E1A8-4707-B97E-F2CC183960A2}">
      <dgm:prSet/>
      <dgm:spPr/>
      <dgm:t>
        <a:bodyPr/>
        <a:lstStyle/>
        <a:p>
          <a:endParaRPr lang="en-US"/>
        </a:p>
      </dgm:t>
    </dgm:pt>
    <dgm:pt modelId="{C08D888B-6715-40B9-AF7E-6B23611DF926}" type="sibTrans" cxnId="{5240A777-E1A8-4707-B97E-F2CC183960A2}">
      <dgm:prSet/>
      <dgm:spPr/>
      <dgm:t>
        <a:bodyPr/>
        <a:lstStyle/>
        <a:p>
          <a:endParaRPr lang="en-US"/>
        </a:p>
      </dgm:t>
    </dgm:pt>
    <dgm:pt modelId="{0E8211C7-6DDC-47D8-B40E-82849068F380}">
      <dgm:prSet phldrT="[Text]" custT="1"/>
      <dgm:spPr/>
      <dgm:t>
        <a:bodyPr/>
        <a:lstStyle/>
        <a:p>
          <a:pPr>
            <a:buFont typeface="Arial" panose="020B0604020202020204" pitchFamily="34" charset="0"/>
            <a:buChar char="•"/>
          </a:pPr>
          <a:r>
            <a:rPr lang="en-US" sz="1200" b="1" dirty="0">
              <a:latin typeface="Arial" panose="020B0604020202020204" pitchFamily="34" charset="0"/>
              <a:cs typeface="Arial" panose="020B0604020202020204" pitchFamily="34" charset="0"/>
            </a:rPr>
            <a:t>Waiver available if employee will not meet work hour criteria</a:t>
          </a:r>
          <a:r>
            <a:rPr lang="en-US" sz="1200" dirty="0">
              <a:latin typeface="Arial" panose="020B0604020202020204" pitchFamily="34" charset="0"/>
              <a:cs typeface="Arial" panose="020B0604020202020204" pitchFamily="34" charset="0"/>
            </a:rPr>
            <a:t>: If a worker will not meet the eligibility criteria listed above, they can sign a waiver to remove the payroll deduction and opt-out of benefits. However, the waiver is void if the employee’s schedule changes such that they will meet the eligibility criteria listed above and the employee would be responsible to pay retroactive contributions</a:t>
          </a:r>
          <a:r>
            <a:rPr lang="en-US" sz="1200" dirty="0">
              <a:latin typeface="+mn-lt"/>
            </a:rPr>
            <a:t>.</a:t>
          </a:r>
        </a:p>
      </dgm:t>
    </dgm:pt>
    <dgm:pt modelId="{C0E9F5A2-4EE1-45EA-9372-578C65EECF68}" type="parTrans" cxnId="{AE010701-F7E0-4632-9855-FAAA8BB7F9B0}">
      <dgm:prSet/>
      <dgm:spPr/>
      <dgm:t>
        <a:bodyPr/>
        <a:lstStyle/>
        <a:p>
          <a:endParaRPr lang="en-US"/>
        </a:p>
      </dgm:t>
    </dgm:pt>
    <dgm:pt modelId="{938AC4E0-2146-4AD0-AB97-DF62F84E6B94}" type="sibTrans" cxnId="{AE010701-F7E0-4632-9855-FAAA8BB7F9B0}">
      <dgm:prSet/>
      <dgm:spPr/>
      <dgm:t>
        <a:bodyPr/>
        <a:lstStyle/>
        <a:p>
          <a:endParaRPr lang="en-US"/>
        </a:p>
      </dgm:t>
    </dgm:pt>
    <dgm:pt modelId="{249D44AE-3AB0-4CEC-9379-1A1EBAB832DA}">
      <dgm:prSet phldrT="[Text]" custT="1"/>
      <dgm:spPr/>
      <dgm:t>
        <a:bodyPr/>
        <a:lstStyle/>
        <a:p>
          <a:pPr>
            <a:buFont typeface="Arial" panose="020B0604020202020204" pitchFamily="34" charset="0"/>
            <a:buNone/>
          </a:pPr>
          <a:endParaRPr lang="en-US" sz="1600" dirty="0"/>
        </a:p>
      </dgm:t>
    </dgm:pt>
    <dgm:pt modelId="{B2AE373E-6A64-4103-A049-EAB3E1D8F859}" type="sibTrans" cxnId="{F741AB36-2123-47CA-AC1C-EE7D800AF3B4}">
      <dgm:prSet/>
      <dgm:spPr/>
      <dgm:t>
        <a:bodyPr/>
        <a:lstStyle/>
        <a:p>
          <a:endParaRPr lang="en-US"/>
        </a:p>
      </dgm:t>
    </dgm:pt>
    <dgm:pt modelId="{AA1199EA-EB5D-4707-9525-A0C171133EE5}" type="parTrans" cxnId="{F741AB36-2123-47CA-AC1C-EE7D800AF3B4}">
      <dgm:prSet/>
      <dgm:spPr/>
      <dgm:t>
        <a:bodyPr/>
        <a:lstStyle/>
        <a:p>
          <a:endParaRPr lang="en-US"/>
        </a:p>
      </dgm:t>
    </dgm:pt>
    <dgm:pt modelId="{1AF7BF18-9743-466E-9B43-E8D952BAC3AB}">
      <dgm:prSet phldrT="[Text]" custT="1"/>
      <dgm:spPr/>
      <dgm:t>
        <a:bodyPr/>
        <a:lstStyle/>
        <a:p>
          <a:pPr>
            <a:buFont typeface="Arial" panose="020B0604020202020204" pitchFamily="34" charset="0"/>
            <a:buChar char="•"/>
          </a:pPr>
          <a:r>
            <a:rPr lang="en-US" sz="1200" b="1" i="0" dirty="0">
              <a:latin typeface="Arial" panose="020B0604020202020204" pitchFamily="34" charset="0"/>
              <a:cs typeface="Arial" panose="020B0604020202020204" pitchFamily="34" charset="0"/>
            </a:rPr>
            <a:t>Part-time employees: </a:t>
          </a:r>
          <a:r>
            <a:rPr lang="en-US" sz="1200" b="0" i="0" dirty="0">
              <a:latin typeface="Arial" panose="020B0604020202020204" pitchFamily="34" charset="0"/>
              <a:cs typeface="Arial" panose="020B0604020202020204" pitchFamily="34" charset="0"/>
            </a:rPr>
            <a:t>working a regular schedule &lt; 20 hours/week, workers are eligible after working 175 days, which do not need to be consecutive.</a:t>
          </a:r>
          <a:endParaRPr lang="en-US" sz="1200" dirty="0">
            <a:latin typeface="Arial" panose="020B0604020202020204" pitchFamily="34" charset="0"/>
            <a:cs typeface="Arial" panose="020B0604020202020204" pitchFamily="34" charset="0"/>
          </a:endParaRPr>
        </a:p>
      </dgm:t>
    </dgm:pt>
    <dgm:pt modelId="{517DA7C6-FC7F-4249-8243-0305FABE5220}" type="parTrans" cxnId="{58906AA0-1ABB-4F64-BF3E-74B95F76073D}">
      <dgm:prSet/>
      <dgm:spPr/>
      <dgm:t>
        <a:bodyPr/>
        <a:lstStyle/>
        <a:p>
          <a:endParaRPr lang="en-US"/>
        </a:p>
      </dgm:t>
    </dgm:pt>
    <dgm:pt modelId="{CE727470-6810-4B73-B90B-A59B296CEF56}" type="sibTrans" cxnId="{58906AA0-1ABB-4F64-BF3E-74B95F76073D}">
      <dgm:prSet/>
      <dgm:spPr/>
      <dgm:t>
        <a:bodyPr/>
        <a:lstStyle/>
        <a:p>
          <a:endParaRPr lang="en-US"/>
        </a:p>
      </dgm:t>
    </dgm:pt>
    <dgm:pt modelId="{81452A34-D704-4E26-8E2D-19535F8F2848}">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67% wage replacement benefits</a:t>
          </a:r>
        </a:p>
      </dgm:t>
    </dgm:pt>
    <dgm:pt modelId="{8B3DB8FF-EB13-4CC8-AB15-E08E98CAEF7A}" type="parTrans" cxnId="{7303F011-805E-465A-8CE8-036AB4E87A53}">
      <dgm:prSet/>
      <dgm:spPr/>
      <dgm:t>
        <a:bodyPr/>
        <a:lstStyle/>
        <a:p>
          <a:endParaRPr lang="en-US"/>
        </a:p>
      </dgm:t>
    </dgm:pt>
    <dgm:pt modelId="{1566F516-A03D-49AB-BF5D-527D9EA0A7FD}" type="sibTrans" cxnId="{7303F011-805E-465A-8CE8-036AB4E87A53}">
      <dgm:prSet/>
      <dgm:spPr/>
      <dgm:t>
        <a:bodyPr/>
        <a:lstStyle/>
        <a:p>
          <a:endParaRPr lang="en-US"/>
        </a:p>
      </dgm:t>
    </dgm:pt>
    <dgm:pt modelId="{F67D883A-3354-4BB0-A806-BD519DF7655C}">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Worker’s average weekly wage is based on the last 8 weeks of wages worked prior to the first day of quarantine for your child. </a:t>
          </a:r>
        </a:p>
      </dgm:t>
    </dgm:pt>
    <dgm:pt modelId="{592C8E39-0311-45E9-A969-F461BF2B5C64}" type="parTrans" cxnId="{9FCEB8BB-80ED-4BB4-83D4-C43D12277A15}">
      <dgm:prSet/>
      <dgm:spPr/>
      <dgm:t>
        <a:bodyPr/>
        <a:lstStyle/>
        <a:p>
          <a:endParaRPr lang="en-US"/>
        </a:p>
      </dgm:t>
    </dgm:pt>
    <dgm:pt modelId="{7F66123E-1313-42C4-AC1D-BD9C75534E86}" type="sibTrans" cxnId="{9FCEB8BB-80ED-4BB4-83D4-C43D12277A15}">
      <dgm:prSet/>
      <dgm:spPr/>
      <dgm:t>
        <a:bodyPr/>
        <a:lstStyle/>
        <a:p>
          <a:endParaRPr lang="en-US"/>
        </a:p>
      </dgm:t>
    </dgm:pt>
    <dgm:pt modelId="{0BB9BBCB-2957-428D-87D7-170688A5B1DE}">
      <dgm:prSet phldrT="[Text]"/>
      <dgm:spPr/>
      <dgm:t>
        <a:bodyPr/>
        <a:lstStyle/>
        <a:p>
          <a:endParaRPr lang="en-US" dirty="0"/>
        </a:p>
      </dgm:t>
    </dgm:pt>
    <dgm:pt modelId="{042885DD-D1BF-4AE3-8B6C-E48CA9A1C98D}" type="sibTrans" cxnId="{A495B3E1-FB28-4BA0-B57F-F44FC4506C81}">
      <dgm:prSet/>
      <dgm:spPr/>
      <dgm:t>
        <a:bodyPr/>
        <a:lstStyle/>
        <a:p>
          <a:endParaRPr lang="en-US"/>
        </a:p>
      </dgm:t>
    </dgm:pt>
    <dgm:pt modelId="{FBBC6F0A-98E6-4E6A-AF20-15FFC837DA98}" type="parTrans" cxnId="{A495B3E1-FB28-4BA0-B57F-F44FC4506C81}">
      <dgm:prSet/>
      <dgm:spPr/>
      <dgm:t>
        <a:bodyPr/>
        <a:lstStyle/>
        <a:p>
          <a:endParaRPr lang="en-US"/>
        </a:p>
      </dgm:t>
    </dgm:pt>
    <dgm:pt modelId="{67070944-28E9-4F8B-821D-A8E3784DCC19}">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Wage Replacement. </a:t>
          </a:r>
        </a:p>
      </dgm:t>
    </dgm:pt>
    <dgm:pt modelId="{4117735B-9988-4692-A8CE-7FB177AB7F81}" type="parTrans" cxnId="{E2471714-8D44-403D-9528-C5BCE5FF99A3}">
      <dgm:prSet/>
      <dgm:spPr/>
      <dgm:t>
        <a:bodyPr/>
        <a:lstStyle/>
        <a:p>
          <a:endParaRPr lang="en-US"/>
        </a:p>
      </dgm:t>
    </dgm:pt>
    <dgm:pt modelId="{F2A066A6-6F50-4DE8-9BFB-BFFE1329E7F2}" type="sibTrans" cxnId="{E2471714-8D44-403D-9528-C5BCE5FF99A3}">
      <dgm:prSet/>
      <dgm:spPr/>
      <dgm:t>
        <a:bodyPr/>
        <a:lstStyle/>
        <a:p>
          <a:endParaRPr lang="en-US"/>
        </a:p>
      </dgm:t>
    </dgm:pt>
    <dgm:pt modelId="{45986739-D492-41A6-8CDE-72DFBE06195C}">
      <dgm:prSet phldrT="[Text]"/>
      <dgm:spPr/>
      <dgm:t>
        <a:bodyPr/>
        <a:lstStyle/>
        <a:p>
          <a:pPr>
            <a:buFont typeface="Arial" panose="020B0604020202020204" pitchFamily="34" charset="0"/>
            <a:buChar char="•"/>
          </a:pPr>
          <a:r>
            <a:rPr lang="en-US" b="0" i="0" dirty="0">
              <a:latin typeface="Arial" panose="020B0604020202020204" pitchFamily="34" charset="0"/>
              <a:cs typeface="Arial" panose="020B0604020202020204" pitchFamily="34" charset="0"/>
            </a:rPr>
            <a:t>Continuation of </a:t>
          </a:r>
          <a:r>
            <a:rPr lang="en-US" b="1" i="0" dirty="0">
              <a:latin typeface="Arial" panose="020B0604020202020204" pitchFamily="34" charset="0"/>
              <a:cs typeface="Arial" panose="020B0604020202020204" pitchFamily="34" charset="0"/>
            </a:rPr>
            <a:t>health insurance</a:t>
          </a:r>
          <a:r>
            <a:rPr lang="en-US" b="0" i="0" dirty="0">
              <a:latin typeface="Arial" panose="020B0604020202020204" pitchFamily="34" charset="0"/>
              <a:cs typeface="Arial" panose="020B0604020202020204" pitchFamily="34" charset="0"/>
            </a:rPr>
            <a:t>. If workers contribute to the cost of health insurance, they must continue to pay your portion of the cost while on leave.</a:t>
          </a:r>
          <a:endParaRPr lang="en-US" dirty="0">
            <a:latin typeface="Arial" panose="020B0604020202020204" pitchFamily="34" charset="0"/>
            <a:cs typeface="Arial" panose="020B0604020202020204" pitchFamily="34" charset="0"/>
          </a:endParaRPr>
        </a:p>
      </dgm:t>
    </dgm:pt>
    <dgm:pt modelId="{4B2D1576-23B3-4A68-87D0-89A8395F1EE5}" type="parTrans" cxnId="{B757F798-5AFB-4C68-A3AB-8797DDF758BC}">
      <dgm:prSet/>
      <dgm:spPr/>
      <dgm:t>
        <a:bodyPr/>
        <a:lstStyle/>
        <a:p>
          <a:endParaRPr lang="en-US"/>
        </a:p>
      </dgm:t>
    </dgm:pt>
    <dgm:pt modelId="{03D40E5C-C7F3-4590-B60D-704A9035E17E}" type="sibTrans" cxnId="{B757F798-5AFB-4C68-A3AB-8797DDF758BC}">
      <dgm:prSet/>
      <dgm:spPr/>
      <dgm:t>
        <a:bodyPr/>
        <a:lstStyle/>
        <a:p>
          <a:endParaRPr lang="en-US"/>
        </a:p>
      </dgm:t>
    </dgm:pt>
    <dgm:pt modelId="{56FB0E9E-18FA-4ADC-9C3F-39C0CE61119E}">
      <dgm:prSet phldrT="[Text]"/>
      <dgm:spPr/>
      <dgm:t>
        <a:bodyPr/>
        <a:lstStyle/>
        <a:p>
          <a:pPr>
            <a:buFont typeface="Arial" panose="020B0604020202020204" pitchFamily="34" charset="0"/>
            <a:buChar char="•"/>
          </a:pPr>
          <a:r>
            <a:rPr lang="en-US" b="0" i="0" dirty="0">
              <a:latin typeface="Arial" panose="020B0604020202020204" pitchFamily="34" charset="0"/>
              <a:cs typeface="Arial" panose="020B0604020202020204" pitchFamily="34" charset="0"/>
            </a:rPr>
            <a:t>E</a:t>
          </a:r>
          <a:r>
            <a:rPr lang="en-US" b="1" i="0" dirty="0">
              <a:latin typeface="Arial" panose="020B0604020202020204" pitchFamily="34" charset="0"/>
              <a:cs typeface="Arial" panose="020B0604020202020204" pitchFamily="34" charset="0"/>
            </a:rPr>
            <a:t>mployer is prohibited from discriminating or retaliating</a:t>
          </a:r>
          <a:r>
            <a:rPr lang="en-US" b="0" i="0" dirty="0">
              <a:latin typeface="Arial" panose="020B0604020202020204" pitchFamily="34" charset="0"/>
              <a:cs typeface="Arial" panose="020B0604020202020204" pitchFamily="34" charset="0"/>
            </a:rPr>
            <a:t> against anyone for requesting or taking Paid Family Leave</a:t>
          </a:r>
          <a:r>
            <a:rPr lang="en-US" b="0" i="0" dirty="0"/>
            <a:t>.</a:t>
          </a:r>
          <a:endParaRPr lang="en-US" dirty="0"/>
        </a:p>
      </dgm:t>
    </dgm:pt>
    <dgm:pt modelId="{B92CE64D-0330-495B-A97D-2515BBAC8B14}" type="parTrans" cxnId="{3B4987C7-A285-459C-9D9D-ACF79321FA85}">
      <dgm:prSet/>
      <dgm:spPr/>
      <dgm:t>
        <a:bodyPr/>
        <a:lstStyle/>
        <a:p>
          <a:endParaRPr lang="en-US"/>
        </a:p>
      </dgm:t>
    </dgm:pt>
    <dgm:pt modelId="{E7E775B2-80F0-47F1-946F-3F7028E09277}" type="sibTrans" cxnId="{3B4987C7-A285-459C-9D9D-ACF79321FA85}">
      <dgm:prSet/>
      <dgm:spPr/>
      <dgm:t>
        <a:bodyPr/>
        <a:lstStyle/>
        <a:p>
          <a:endParaRPr lang="en-US"/>
        </a:p>
      </dgm:t>
    </dgm:pt>
    <dgm:pt modelId="{423544ED-9711-4F37-8FCE-49B07D117C9A}">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Mandated community rate of 0.373% with an annual  cap of $ 333.25 per employee per year.  </a:t>
          </a:r>
        </a:p>
      </dgm:t>
    </dgm:pt>
    <dgm:pt modelId="{98BC53B4-A4BA-4E01-AB24-7DDD388F8951}" type="parTrans" cxnId="{AF5A8B75-0BE5-4761-8A4F-17922801D314}">
      <dgm:prSet/>
      <dgm:spPr/>
      <dgm:t>
        <a:bodyPr/>
        <a:lstStyle/>
        <a:p>
          <a:endParaRPr lang="en-US"/>
        </a:p>
      </dgm:t>
    </dgm:pt>
    <dgm:pt modelId="{AA5ECD1B-9E62-4FA0-918C-7D2E29714FD2}" type="sibTrans" cxnId="{AF5A8B75-0BE5-4761-8A4F-17922801D314}">
      <dgm:prSet/>
      <dgm:spPr/>
      <dgm:t>
        <a:bodyPr/>
        <a:lstStyle/>
        <a:p>
          <a:endParaRPr lang="en-US"/>
        </a:p>
      </dgm:t>
    </dgm:pt>
    <dgm:pt modelId="{422C944F-E1E7-4026-A05B-6DFC04F65660}" type="pres">
      <dgm:prSet presAssocID="{0EDFF577-F856-4757-86E3-4944B394850C}" presName="Name0" presStyleCnt="0">
        <dgm:presLayoutVars>
          <dgm:chMax/>
          <dgm:chPref val="3"/>
          <dgm:dir/>
          <dgm:animOne val="branch"/>
          <dgm:animLvl val="lvl"/>
        </dgm:presLayoutVars>
      </dgm:prSet>
      <dgm:spPr/>
    </dgm:pt>
    <dgm:pt modelId="{309EDD31-1809-4290-B121-3C3BDA1179B2}" type="pres">
      <dgm:prSet presAssocID="{5C657FDD-390D-4E31-A979-8FD9DCC5B8A2}" presName="composite" presStyleCnt="0"/>
      <dgm:spPr/>
    </dgm:pt>
    <dgm:pt modelId="{B58A2972-D704-4AA2-8696-80A3E0729F53}" type="pres">
      <dgm:prSet presAssocID="{5C657FDD-390D-4E31-A979-8FD9DCC5B8A2}" presName="FirstChild" presStyleLbl="revTx" presStyleIdx="0" presStyleCnt="6" custScaleY="53312">
        <dgm:presLayoutVars>
          <dgm:chMax val="0"/>
          <dgm:chPref val="0"/>
          <dgm:bulletEnabled val="1"/>
        </dgm:presLayoutVars>
      </dgm:prSet>
      <dgm:spPr/>
    </dgm:pt>
    <dgm:pt modelId="{1004247C-B6B0-491B-9E1A-A8201442AC78}" type="pres">
      <dgm:prSet presAssocID="{5C657FDD-390D-4E31-A979-8FD9DCC5B8A2}" presName="Parent" presStyleLbl="alignNode1" presStyleIdx="0" presStyleCnt="3" custScaleX="35365" custScaleY="92918" custLinFactNeighborX="-33033" custLinFactNeighborY="6206">
        <dgm:presLayoutVars>
          <dgm:chMax val="3"/>
          <dgm:chPref val="3"/>
          <dgm:bulletEnabled val="1"/>
        </dgm:presLayoutVars>
      </dgm:prSet>
      <dgm:spPr/>
    </dgm:pt>
    <dgm:pt modelId="{87DC7299-7242-4116-9C5A-3A4A4F79C624}" type="pres">
      <dgm:prSet presAssocID="{5C657FDD-390D-4E31-A979-8FD9DCC5B8A2}" presName="Accent" presStyleLbl="parChTrans1D1" presStyleIdx="0" presStyleCnt="3"/>
      <dgm:spPr/>
    </dgm:pt>
    <dgm:pt modelId="{025246D5-A396-4449-AAF3-8D0068785D8A}" type="pres">
      <dgm:prSet presAssocID="{5C657FDD-390D-4E31-A979-8FD9DCC5B8A2}" presName="Child" presStyleLbl="revTx" presStyleIdx="1" presStyleCnt="6" custScaleY="143796">
        <dgm:presLayoutVars>
          <dgm:chMax val="0"/>
          <dgm:chPref val="0"/>
          <dgm:bulletEnabled val="1"/>
        </dgm:presLayoutVars>
      </dgm:prSet>
      <dgm:spPr/>
    </dgm:pt>
    <dgm:pt modelId="{9B57D2BA-ACE7-4AF6-8183-00C221077F47}" type="pres">
      <dgm:prSet presAssocID="{20B86DB4-79DF-4AAD-974D-4727B7B158EE}" presName="sibTrans" presStyleCnt="0"/>
      <dgm:spPr/>
    </dgm:pt>
    <dgm:pt modelId="{C257C644-7F0E-4741-89A9-2320F4D8461A}" type="pres">
      <dgm:prSet presAssocID="{ACFCC192-D5B5-4444-88ED-346901CC53FE}" presName="composite" presStyleCnt="0"/>
      <dgm:spPr/>
    </dgm:pt>
    <dgm:pt modelId="{8506571E-1D25-4A0F-90CF-7C7DDB66AEA9}" type="pres">
      <dgm:prSet presAssocID="{ACFCC192-D5B5-4444-88ED-346901CC53FE}" presName="FirstChild" presStyleLbl="revTx" presStyleIdx="2" presStyleCnt="6" custScaleX="86047" custScaleY="57701" custLinFactNeighborX="3520" custLinFactNeighborY="5053">
        <dgm:presLayoutVars>
          <dgm:chMax val="0"/>
          <dgm:chPref val="0"/>
          <dgm:bulletEnabled val="1"/>
        </dgm:presLayoutVars>
      </dgm:prSet>
      <dgm:spPr/>
    </dgm:pt>
    <dgm:pt modelId="{4DE81C9E-B0C2-4631-B278-950B80403E4B}" type="pres">
      <dgm:prSet presAssocID="{ACFCC192-D5B5-4444-88ED-346901CC53FE}" presName="Parent" presStyleLbl="alignNode1" presStyleIdx="1" presStyleCnt="3" custScaleX="39535" custScaleY="82666" custLinFactNeighborX="-30590" custLinFactNeighborY="-3612">
        <dgm:presLayoutVars>
          <dgm:chMax val="3"/>
          <dgm:chPref val="3"/>
          <dgm:bulletEnabled val="1"/>
        </dgm:presLayoutVars>
      </dgm:prSet>
      <dgm:spPr/>
    </dgm:pt>
    <dgm:pt modelId="{EEEF739A-E041-423D-9987-C9643950E035}" type="pres">
      <dgm:prSet presAssocID="{ACFCC192-D5B5-4444-88ED-346901CC53FE}" presName="Accent" presStyleLbl="parChTrans1D1" presStyleIdx="1" presStyleCnt="3"/>
      <dgm:spPr/>
    </dgm:pt>
    <dgm:pt modelId="{C49F291E-ACA1-4D20-9881-E0C789FBC24B}" type="pres">
      <dgm:prSet presAssocID="{ACFCC192-D5B5-4444-88ED-346901CC53FE}" presName="Child" presStyleLbl="revTx" presStyleIdx="3" presStyleCnt="6">
        <dgm:presLayoutVars>
          <dgm:chMax val="0"/>
          <dgm:chPref val="0"/>
          <dgm:bulletEnabled val="1"/>
        </dgm:presLayoutVars>
      </dgm:prSet>
      <dgm:spPr/>
    </dgm:pt>
    <dgm:pt modelId="{315571CF-67F1-47E2-955B-0F279054DFB7}" type="pres">
      <dgm:prSet presAssocID="{85F6AB5C-1AF6-4DF3-A262-2BCD9EB911EE}" presName="sibTrans" presStyleCnt="0"/>
      <dgm:spPr/>
    </dgm:pt>
    <dgm:pt modelId="{4F2A5CD5-6252-48BD-AE7F-3F30908B0E3D}" type="pres">
      <dgm:prSet presAssocID="{641798BC-15D5-4CFB-A24D-8594882E53E8}" presName="composite" presStyleCnt="0"/>
      <dgm:spPr/>
    </dgm:pt>
    <dgm:pt modelId="{E76337E3-4D05-4E59-8966-1136570C1765}" type="pres">
      <dgm:prSet presAssocID="{641798BC-15D5-4CFB-A24D-8594882E53E8}" presName="FirstChild" presStyleLbl="revTx" presStyleIdx="4" presStyleCnt="6">
        <dgm:presLayoutVars>
          <dgm:chMax val="0"/>
          <dgm:chPref val="0"/>
          <dgm:bulletEnabled val="1"/>
        </dgm:presLayoutVars>
      </dgm:prSet>
      <dgm:spPr/>
    </dgm:pt>
    <dgm:pt modelId="{9CC462F9-9D49-457B-AB0D-B93AF9C54A3B}" type="pres">
      <dgm:prSet presAssocID="{641798BC-15D5-4CFB-A24D-8594882E53E8}" presName="Parent" presStyleLbl="alignNode1" presStyleIdx="2" presStyleCnt="3" custScaleX="46691" custScaleY="94441" custLinFactNeighborX="-27907" custLinFactNeighborY="-4154">
        <dgm:presLayoutVars>
          <dgm:chMax val="3"/>
          <dgm:chPref val="3"/>
          <dgm:bulletEnabled val="1"/>
        </dgm:presLayoutVars>
      </dgm:prSet>
      <dgm:spPr/>
    </dgm:pt>
    <dgm:pt modelId="{B8B3E6AD-EA68-4B90-A932-53727C235EEB}" type="pres">
      <dgm:prSet presAssocID="{641798BC-15D5-4CFB-A24D-8594882E53E8}" presName="Accent" presStyleLbl="parChTrans1D1" presStyleIdx="2" presStyleCnt="3"/>
      <dgm:spPr/>
    </dgm:pt>
    <dgm:pt modelId="{BBF31499-2104-4C3E-81EB-81A834AE3201}" type="pres">
      <dgm:prSet presAssocID="{641798BC-15D5-4CFB-A24D-8594882E53E8}" presName="Child" presStyleLbl="revTx" presStyleIdx="5" presStyleCnt="6">
        <dgm:presLayoutVars>
          <dgm:chMax val="0"/>
          <dgm:chPref val="0"/>
          <dgm:bulletEnabled val="1"/>
        </dgm:presLayoutVars>
      </dgm:prSet>
      <dgm:spPr/>
    </dgm:pt>
  </dgm:ptLst>
  <dgm:cxnLst>
    <dgm:cxn modelId="{AE010701-F7E0-4632-9855-FAAA8BB7F9B0}" srcId="{5C657FDD-390D-4E31-A979-8FD9DCC5B8A2}" destId="{0E8211C7-6DDC-47D8-B40E-82849068F380}" srcOrd="4" destOrd="0" parTransId="{C0E9F5A2-4EE1-45EA-9372-578C65EECF68}" sibTransId="{938AC4E0-2146-4AD0-AB97-DF62F84E6B94}"/>
    <dgm:cxn modelId="{F40B4509-BFF6-494B-867D-511194275D46}" type="presOf" srcId="{81452A34-D704-4E26-8E2D-19535F8F2848}" destId="{C49F291E-ACA1-4D20-9881-E0C789FBC24B}" srcOrd="0" destOrd="0" presId="urn:microsoft.com/office/officeart/2011/layout/TabList"/>
    <dgm:cxn modelId="{7303F011-805E-465A-8CE8-036AB4E87A53}" srcId="{ACFCC192-D5B5-4444-88ED-346901CC53FE}" destId="{81452A34-D704-4E26-8E2D-19535F8F2848}" srcOrd="1" destOrd="0" parTransId="{8B3DB8FF-EB13-4CC8-AB15-E08E98CAEF7A}" sibTransId="{1566F516-A03D-49AB-BF5D-527D9EA0A7FD}"/>
    <dgm:cxn modelId="{E2471714-8D44-403D-9528-C5BCE5FF99A3}" srcId="{641798BC-15D5-4CFB-A24D-8594882E53E8}" destId="{67070944-28E9-4F8B-821D-A8E3784DCC19}" srcOrd="2" destOrd="0" parTransId="{4117735B-9988-4692-A8CE-7FB177AB7F81}" sibTransId="{F2A066A6-6F50-4DE8-9BFB-BFFE1329E7F2}"/>
    <dgm:cxn modelId="{CD3C451D-1457-45C7-AF87-3135FA5DEE1D}" type="presOf" srcId="{0EAB919E-FABA-4FF3-91D8-2D7E09AA6788}" destId="{025246D5-A396-4449-AAF3-8D0068785D8A}" srcOrd="0" destOrd="2" presId="urn:microsoft.com/office/officeart/2011/layout/TabList"/>
    <dgm:cxn modelId="{41E24A22-2526-443B-83B6-A73443F10961}" type="presOf" srcId="{45986739-D492-41A6-8CDE-72DFBE06195C}" destId="{BBF31499-2104-4C3E-81EB-81A834AE3201}" srcOrd="0" destOrd="2" presId="urn:microsoft.com/office/officeart/2011/layout/TabList"/>
    <dgm:cxn modelId="{36EC422A-91F8-4B71-9FF8-5A100749355B}" srcId="{0EDFF577-F856-4757-86E3-4944B394850C}" destId="{5C657FDD-390D-4E31-A979-8FD9DCC5B8A2}" srcOrd="0" destOrd="0" parTransId="{EE67E9D2-C629-4D38-BD82-0EE8D90FADFA}" sibTransId="{20B86DB4-79DF-4AAD-974D-4727B7B158EE}"/>
    <dgm:cxn modelId="{F741AB36-2123-47CA-AC1C-EE7D800AF3B4}" srcId="{5C657FDD-390D-4E31-A979-8FD9DCC5B8A2}" destId="{249D44AE-3AB0-4CEC-9379-1A1EBAB832DA}" srcOrd="0" destOrd="0" parTransId="{AA1199EA-EB5D-4707-9525-A0C171133EE5}" sibTransId="{B2AE373E-6A64-4103-A049-EAB3E1D8F859}"/>
    <dgm:cxn modelId="{265B0D41-ACD0-4AE5-B759-5FA7FE220057}" type="presOf" srcId="{1AF7BF18-9743-466E-9B43-E8D952BAC3AB}" destId="{025246D5-A396-4449-AAF3-8D0068785D8A}" srcOrd="0" destOrd="1" presId="urn:microsoft.com/office/officeart/2011/layout/TabList"/>
    <dgm:cxn modelId="{8047FC61-046D-4C11-83E6-29B5EF01F931}" type="presOf" srcId="{51014CAB-42A0-4BD3-AEB9-97B152A2559A}" destId="{C49F291E-ACA1-4D20-9881-E0C789FBC24B}" srcOrd="0" destOrd="3" presId="urn:microsoft.com/office/officeart/2011/layout/TabList"/>
    <dgm:cxn modelId="{14F32145-6667-4E50-9899-9C0E2148C527}" type="presOf" srcId="{67070944-28E9-4F8B-821D-A8E3784DCC19}" destId="{BBF31499-2104-4C3E-81EB-81A834AE3201}" srcOrd="0" destOrd="1" presId="urn:microsoft.com/office/officeart/2011/layout/TabList"/>
    <dgm:cxn modelId="{E9A64469-C967-4340-95C3-295CF1BF50AC}" type="presOf" srcId="{05B53090-B963-431D-A507-EFA279320C46}" destId="{E76337E3-4D05-4E59-8966-1136570C1765}" srcOrd="0" destOrd="0" presId="urn:microsoft.com/office/officeart/2011/layout/TabList"/>
    <dgm:cxn modelId="{36E1B049-AD4C-4CAF-85F1-1286F3D28D1A}" type="presOf" srcId="{56FB0E9E-18FA-4ADC-9C3F-39C0CE61119E}" destId="{BBF31499-2104-4C3E-81EB-81A834AE3201}" srcOrd="0" destOrd="3" presId="urn:microsoft.com/office/officeart/2011/layout/TabList"/>
    <dgm:cxn modelId="{C8572A6A-0956-4B61-89A6-2465FF79E157}" type="presOf" srcId="{5C657FDD-390D-4E31-A979-8FD9DCC5B8A2}" destId="{1004247C-B6B0-491B-9E1A-A8201442AC78}" srcOrd="0" destOrd="0" presId="urn:microsoft.com/office/officeart/2011/layout/TabList"/>
    <dgm:cxn modelId="{DDA23D6C-8B58-4508-90BD-728795F6279F}" type="presOf" srcId="{2E6BFEBD-4101-4602-A1F9-EC0B5BF28403}" destId="{025246D5-A396-4449-AAF3-8D0068785D8A}" srcOrd="0" destOrd="0" presId="urn:microsoft.com/office/officeart/2011/layout/TabList"/>
    <dgm:cxn modelId="{B2E8864C-8E46-416F-B253-B9EEDF0F0248}" srcId="{641798BC-15D5-4CFB-A24D-8594882E53E8}" destId="{7F01385A-D087-4A6B-9BFF-B566EEE4ACA4}" srcOrd="1" destOrd="0" parTransId="{984FEBAD-5D21-413B-80BC-2A78E488BEF4}" sibTransId="{1B1FFC80-E681-4EAF-806B-4D8B49666998}"/>
    <dgm:cxn modelId="{66EC7B4D-6B49-4B36-B14A-A8778DFB37B8}" type="presOf" srcId="{0EDFF577-F856-4757-86E3-4944B394850C}" destId="{422C944F-E1E7-4026-A05B-6DFC04F65660}" srcOrd="0" destOrd="0" presId="urn:microsoft.com/office/officeart/2011/layout/TabList"/>
    <dgm:cxn modelId="{8726D84D-4370-432F-AC9C-668A4F9EC733}" type="presOf" srcId="{423544ED-9711-4F37-8FCE-49B07D117C9A}" destId="{C49F291E-ACA1-4D20-9881-E0C789FBC24B}" srcOrd="0" destOrd="1" presId="urn:microsoft.com/office/officeart/2011/layout/TabList"/>
    <dgm:cxn modelId="{2CE54852-B813-41DD-AD30-EC99BB57E00F}" type="presOf" srcId="{894B83A5-A63C-4C1E-971D-D92D5FBFEDDA}" destId="{025246D5-A396-4449-AAF3-8D0068785D8A}" srcOrd="0" destOrd="4" presId="urn:microsoft.com/office/officeart/2011/layout/TabList"/>
    <dgm:cxn modelId="{1C596175-DC4D-4531-B0E8-B02117B1D744}" type="presOf" srcId="{249D44AE-3AB0-4CEC-9379-1A1EBAB832DA}" destId="{B58A2972-D704-4AA2-8696-80A3E0729F53}" srcOrd="0" destOrd="0" presId="urn:microsoft.com/office/officeart/2011/layout/TabList"/>
    <dgm:cxn modelId="{AF5A8B75-0BE5-4761-8A4F-17922801D314}" srcId="{ACFCC192-D5B5-4444-88ED-346901CC53FE}" destId="{423544ED-9711-4F37-8FCE-49B07D117C9A}" srcOrd="2" destOrd="0" parTransId="{98BC53B4-A4BA-4E01-AB24-7DDD388F8951}" sibTransId="{AA5ECD1B-9E62-4FA0-918C-7D2E29714FD2}"/>
    <dgm:cxn modelId="{5240A777-E1A8-4707-B97E-F2CC183960A2}" srcId="{5C657FDD-390D-4E31-A979-8FD9DCC5B8A2}" destId="{0EAB919E-FABA-4FF3-91D8-2D7E09AA6788}" srcOrd="3" destOrd="0" parTransId="{21C3F605-8CDF-40C8-A6EA-388DC74D9906}" sibTransId="{C08D888B-6715-40B9-AF7E-6B23611DF926}"/>
    <dgm:cxn modelId="{8F34E758-06C5-4A3B-BDE6-743E1052490F}" type="presOf" srcId="{0BB9BBCB-2957-428D-87D7-170688A5B1DE}" destId="{8506571E-1D25-4A0F-90CF-7C7DDB66AEA9}" srcOrd="0" destOrd="0" presId="urn:microsoft.com/office/officeart/2011/layout/TabList"/>
    <dgm:cxn modelId="{D7CCA779-C85C-4BA6-A364-1E409C074DBC}" type="presOf" srcId="{F67D883A-3354-4BB0-A806-BD519DF7655C}" destId="{C49F291E-ACA1-4D20-9881-E0C789FBC24B}" srcOrd="0" destOrd="2" presId="urn:microsoft.com/office/officeart/2011/layout/TabList"/>
    <dgm:cxn modelId="{F4C06C87-01D6-406A-8101-D237EDE0FC79}" type="presOf" srcId="{641798BC-15D5-4CFB-A24D-8594882E53E8}" destId="{9CC462F9-9D49-457B-AB0D-B93AF9C54A3B}" srcOrd="0" destOrd="0" presId="urn:microsoft.com/office/officeart/2011/layout/TabList"/>
    <dgm:cxn modelId="{59864D89-EC2D-4818-8B32-EA80EC57221F}" type="presOf" srcId="{ACFCC192-D5B5-4444-88ED-346901CC53FE}" destId="{4DE81C9E-B0C2-4631-B278-950B80403E4B}" srcOrd="0" destOrd="0" presId="urn:microsoft.com/office/officeart/2011/layout/TabList"/>
    <dgm:cxn modelId="{13CC7489-81EB-4A34-A670-1FD0337A5163}" srcId="{641798BC-15D5-4CFB-A24D-8594882E53E8}" destId="{05B53090-B963-431D-A507-EFA279320C46}" srcOrd="0" destOrd="0" parTransId="{CB6C62B3-116F-4526-BA31-809C38C9B51E}" sibTransId="{8CAD7BE6-8222-436E-ACA1-5BA90AF3567C}"/>
    <dgm:cxn modelId="{961DC497-B220-45B0-BB86-0C31F4D33FD2}" srcId="{0EDFF577-F856-4757-86E3-4944B394850C}" destId="{ACFCC192-D5B5-4444-88ED-346901CC53FE}" srcOrd="1" destOrd="0" parTransId="{6E3C2DA3-CEF4-4B8B-ADCD-EBC67C349929}" sibTransId="{85F6AB5C-1AF6-4DF3-A262-2BCD9EB911EE}"/>
    <dgm:cxn modelId="{B757F798-5AFB-4C68-A3AB-8797DDF758BC}" srcId="{641798BC-15D5-4CFB-A24D-8594882E53E8}" destId="{45986739-D492-41A6-8CDE-72DFBE06195C}" srcOrd="3" destOrd="0" parTransId="{4B2D1576-23B3-4A68-87D0-89A8395F1EE5}" sibTransId="{03D40E5C-C7F3-4590-B60D-704A9035E17E}"/>
    <dgm:cxn modelId="{58906AA0-1ABB-4F64-BF3E-74B95F76073D}" srcId="{5C657FDD-390D-4E31-A979-8FD9DCC5B8A2}" destId="{1AF7BF18-9743-466E-9B43-E8D952BAC3AB}" srcOrd="2" destOrd="0" parTransId="{517DA7C6-FC7F-4249-8243-0305FABE5220}" sibTransId="{CE727470-6810-4B73-B90B-A59B296CEF56}"/>
    <dgm:cxn modelId="{6DAAEBA5-113F-4C87-A264-AC2686A1219D}" type="presOf" srcId="{7F01385A-D087-4A6B-9BFF-B566EEE4ACA4}" destId="{BBF31499-2104-4C3E-81EB-81A834AE3201}" srcOrd="0" destOrd="0" presId="urn:microsoft.com/office/officeart/2011/layout/TabList"/>
    <dgm:cxn modelId="{9FCEB8BB-80ED-4BB4-83D4-C43D12277A15}" srcId="{ACFCC192-D5B5-4444-88ED-346901CC53FE}" destId="{F67D883A-3354-4BB0-A806-BD519DF7655C}" srcOrd="3" destOrd="0" parTransId="{592C8E39-0311-45E9-A969-F461BF2B5C64}" sibTransId="{7F66123E-1313-42C4-AC1D-BD9C75534E86}"/>
    <dgm:cxn modelId="{886EB9C6-DAB5-4A67-A5ED-E15EFD23789E}" srcId="{ACFCC192-D5B5-4444-88ED-346901CC53FE}" destId="{51014CAB-42A0-4BD3-AEB9-97B152A2559A}" srcOrd="4" destOrd="0" parTransId="{A65210E1-A86D-4C8D-9438-434712B433D6}" sibTransId="{FEA76E9F-5522-4A6C-94DF-D40690EE2AFE}"/>
    <dgm:cxn modelId="{3B4987C7-A285-459C-9D9D-ACF79321FA85}" srcId="{641798BC-15D5-4CFB-A24D-8594882E53E8}" destId="{56FB0E9E-18FA-4ADC-9C3F-39C0CE61119E}" srcOrd="4" destOrd="0" parTransId="{B92CE64D-0330-495B-A97D-2515BBAC8B14}" sibTransId="{E7E775B2-80F0-47F1-946F-3F7028E09277}"/>
    <dgm:cxn modelId="{954FE9C9-C1E0-4239-B46E-F83E46AE9E6A}" srcId="{0EDFF577-F856-4757-86E3-4944B394850C}" destId="{641798BC-15D5-4CFB-A24D-8594882E53E8}" srcOrd="2" destOrd="0" parTransId="{09F291A9-2875-4015-A751-A47C54EA4AC4}" sibTransId="{BE0DB2AB-205F-4C4F-994F-ECB5C47C7622}"/>
    <dgm:cxn modelId="{04B10FDD-19C2-4F4C-85EF-3D96DAAEC818}" type="presOf" srcId="{0E8211C7-6DDC-47D8-B40E-82849068F380}" destId="{025246D5-A396-4449-AAF3-8D0068785D8A}" srcOrd="0" destOrd="3" presId="urn:microsoft.com/office/officeart/2011/layout/TabList"/>
    <dgm:cxn modelId="{A495B3E1-FB28-4BA0-B57F-F44FC4506C81}" srcId="{ACFCC192-D5B5-4444-88ED-346901CC53FE}" destId="{0BB9BBCB-2957-428D-87D7-170688A5B1DE}" srcOrd="0" destOrd="0" parTransId="{FBBC6F0A-98E6-4E6A-AF20-15FFC837DA98}" sibTransId="{042885DD-D1BF-4AE3-8B6C-E48CA9A1C98D}"/>
    <dgm:cxn modelId="{EA4349EB-CF85-4B21-89FA-8C9013152220}" srcId="{5C657FDD-390D-4E31-A979-8FD9DCC5B8A2}" destId="{2E6BFEBD-4101-4602-A1F9-EC0B5BF28403}" srcOrd="1" destOrd="0" parTransId="{F5863569-6D55-47AC-B526-CD66DB80A3BF}" sibTransId="{F71814A1-5C49-46E2-A9A1-720A882A820C}"/>
    <dgm:cxn modelId="{3FF28FFB-044D-46D3-BA68-FB823AB287D3}" srcId="{5C657FDD-390D-4E31-A979-8FD9DCC5B8A2}" destId="{894B83A5-A63C-4C1E-971D-D92D5FBFEDDA}" srcOrd="5" destOrd="0" parTransId="{036B2FF0-3BE1-46CD-8F6C-650DB769AE57}" sibTransId="{27C09DF3-8243-48FA-BD74-154B7C813808}"/>
    <dgm:cxn modelId="{78422AB1-A41B-46F7-BFD4-B2F8E38F7672}" type="presParOf" srcId="{422C944F-E1E7-4026-A05B-6DFC04F65660}" destId="{309EDD31-1809-4290-B121-3C3BDA1179B2}" srcOrd="0" destOrd="0" presId="urn:microsoft.com/office/officeart/2011/layout/TabList"/>
    <dgm:cxn modelId="{0F495B56-C99D-4D4A-908D-80993D1A757B}" type="presParOf" srcId="{309EDD31-1809-4290-B121-3C3BDA1179B2}" destId="{B58A2972-D704-4AA2-8696-80A3E0729F53}" srcOrd="0" destOrd="0" presId="urn:microsoft.com/office/officeart/2011/layout/TabList"/>
    <dgm:cxn modelId="{02576C77-7358-43BE-861F-5DB800262C6E}" type="presParOf" srcId="{309EDD31-1809-4290-B121-3C3BDA1179B2}" destId="{1004247C-B6B0-491B-9E1A-A8201442AC78}" srcOrd="1" destOrd="0" presId="urn:microsoft.com/office/officeart/2011/layout/TabList"/>
    <dgm:cxn modelId="{F1BD12D8-6B1F-4A9B-A861-C15FB3D8B964}" type="presParOf" srcId="{309EDD31-1809-4290-B121-3C3BDA1179B2}" destId="{87DC7299-7242-4116-9C5A-3A4A4F79C624}" srcOrd="2" destOrd="0" presId="urn:microsoft.com/office/officeart/2011/layout/TabList"/>
    <dgm:cxn modelId="{F3FE0AF9-75A7-43B0-92B8-4516DBE0FC8F}" type="presParOf" srcId="{422C944F-E1E7-4026-A05B-6DFC04F65660}" destId="{025246D5-A396-4449-AAF3-8D0068785D8A}" srcOrd="1" destOrd="0" presId="urn:microsoft.com/office/officeart/2011/layout/TabList"/>
    <dgm:cxn modelId="{D5B272BB-EAC2-4652-89C3-BCF089D73C09}" type="presParOf" srcId="{422C944F-E1E7-4026-A05B-6DFC04F65660}" destId="{9B57D2BA-ACE7-4AF6-8183-00C221077F47}" srcOrd="2" destOrd="0" presId="urn:microsoft.com/office/officeart/2011/layout/TabList"/>
    <dgm:cxn modelId="{8388D552-BEF8-4F90-8275-F5B852B74F62}" type="presParOf" srcId="{422C944F-E1E7-4026-A05B-6DFC04F65660}" destId="{C257C644-7F0E-4741-89A9-2320F4D8461A}" srcOrd="3" destOrd="0" presId="urn:microsoft.com/office/officeart/2011/layout/TabList"/>
    <dgm:cxn modelId="{32EECA16-446B-4EF8-AFF1-60F0387165CE}" type="presParOf" srcId="{C257C644-7F0E-4741-89A9-2320F4D8461A}" destId="{8506571E-1D25-4A0F-90CF-7C7DDB66AEA9}" srcOrd="0" destOrd="0" presId="urn:microsoft.com/office/officeart/2011/layout/TabList"/>
    <dgm:cxn modelId="{4818E163-F17E-4348-9C14-DCDF80882B32}" type="presParOf" srcId="{C257C644-7F0E-4741-89A9-2320F4D8461A}" destId="{4DE81C9E-B0C2-4631-B278-950B80403E4B}" srcOrd="1" destOrd="0" presId="urn:microsoft.com/office/officeart/2011/layout/TabList"/>
    <dgm:cxn modelId="{444D76D4-CA9A-480A-AB25-8078F72B30CA}" type="presParOf" srcId="{C257C644-7F0E-4741-89A9-2320F4D8461A}" destId="{EEEF739A-E041-423D-9987-C9643950E035}" srcOrd="2" destOrd="0" presId="urn:microsoft.com/office/officeart/2011/layout/TabList"/>
    <dgm:cxn modelId="{E814EE51-0459-45D8-9830-D15BA87C63CA}" type="presParOf" srcId="{422C944F-E1E7-4026-A05B-6DFC04F65660}" destId="{C49F291E-ACA1-4D20-9881-E0C789FBC24B}" srcOrd="4" destOrd="0" presId="urn:microsoft.com/office/officeart/2011/layout/TabList"/>
    <dgm:cxn modelId="{C8756C5D-2650-4AEF-B728-4CB5485C40E2}" type="presParOf" srcId="{422C944F-E1E7-4026-A05B-6DFC04F65660}" destId="{315571CF-67F1-47E2-955B-0F279054DFB7}" srcOrd="5" destOrd="0" presId="urn:microsoft.com/office/officeart/2011/layout/TabList"/>
    <dgm:cxn modelId="{02113CE9-33DB-4785-93CE-616CC4DD822A}" type="presParOf" srcId="{422C944F-E1E7-4026-A05B-6DFC04F65660}" destId="{4F2A5CD5-6252-48BD-AE7F-3F30908B0E3D}" srcOrd="6" destOrd="0" presId="urn:microsoft.com/office/officeart/2011/layout/TabList"/>
    <dgm:cxn modelId="{3A86D79B-C559-4B7A-84A2-F34ABBB4C40D}" type="presParOf" srcId="{4F2A5CD5-6252-48BD-AE7F-3F30908B0E3D}" destId="{E76337E3-4D05-4E59-8966-1136570C1765}" srcOrd="0" destOrd="0" presId="urn:microsoft.com/office/officeart/2011/layout/TabList"/>
    <dgm:cxn modelId="{9EC3BE3B-BC60-44D4-9364-04A0030E9547}" type="presParOf" srcId="{4F2A5CD5-6252-48BD-AE7F-3F30908B0E3D}" destId="{9CC462F9-9D49-457B-AB0D-B93AF9C54A3B}" srcOrd="1" destOrd="0" presId="urn:microsoft.com/office/officeart/2011/layout/TabList"/>
    <dgm:cxn modelId="{CE11C3AB-1823-4F02-A22E-ADEB3D7B87B1}" type="presParOf" srcId="{4F2A5CD5-6252-48BD-AE7F-3F30908B0E3D}" destId="{B8B3E6AD-EA68-4B90-A932-53727C235EEB}" srcOrd="2" destOrd="0" presId="urn:microsoft.com/office/officeart/2011/layout/TabList"/>
    <dgm:cxn modelId="{FBCE76BD-CD69-480E-89D5-DFB3C551FA0E}" type="presParOf" srcId="{422C944F-E1E7-4026-A05B-6DFC04F65660}" destId="{BBF31499-2104-4C3E-81EB-81A834AE3201}"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3E6AD-EA68-4B90-A932-53727C235EEB}">
      <dsp:nvSpPr>
        <dsp:cNvPr id="0" name=""/>
        <dsp:cNvSpPr/>
      </dsp:nvSpPr>
      <dsp:spPr>
        <a:xfrm>
          <a:off x="0" y="4077125"/>
          <a:ext cx="1069450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F739A-E041-423D-9987-C9643950E035}">
      <dsp:nvSpPr>
        <dsp:cNvPr id="0" name=""/>
        <dsp:cNvSpPr/>
      </dsp:nvSpPr>
      <dsp:spPr>
        <a:xfrm>
          <a:off x="0" y="2494599"/>
          <a:ext cx="1069450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DC7299-7242-4116-9C5A-3A4A4F79C624}">
      <dsp:nvSpPr>
        <dsp:cNvPr id="0" name=""/>
        <dsp:cNvSpPr/>
      </dsp:nvSpPr>
      <dsp:spPr>
        <a:xfrm>
          <a:off x="0" y="502533"/>
          <a:ext cx="1069450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8A2972-D704-4AA2-8696-80A3E0729F53}">
      <dsp:nvSpPr>
        <dsp:cNvPr id="0" name=""/>
        <dsp:cNvSpPr/>
      </dsp:nvSpPr>
      <dsp:spPr>
        <a:xfrm>
          <a:off x="2780570" y="104834"/>
          <a:ext cx="7913932" cy="27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Arial" panose="020B0604020202020204" pitchFamily="34" charset="0"/>
            <a:buNone/>
          </a:pPr>
          <a:endParaRPr lang="en-US" sz="1600" kern="1200" dirty="0"/>
        </a:p>
      </dsp:txBody>
      <dsp:txXfrm>
        <a:off x="2780570" y="104834"/>
        <a:ext cx="7913932" cy="276588"/>
      </dsp:txXfrm>
    </dsp:sp>
    <dsp:sp modelId="{1004247C-B6B0-491B-9E1A-A8201442AC78}">
      <dsp:nvSpPr>
        <dsp:cNvPr id="0" name=""/>
        <dsp:cNvSpPr/>
      </dsp:nvSpPr>
      <dsp:spPr>
        <a:xfrm>
          <a:off x="0" y="34291"/>
          <a:ext cx="983348" cy="482068"/>
        </a:xfrm>
        <a:prstGeom prst="round2SameRect">
          <a:avLst>
            <a:gd name="adj1" fmla="val 16670"/>
            <a:gd name="adj2" fmla="val 0"/>
          </a:avLst>
        </a:prstGeom>
        <a:solidFill>
          <a:srgbClr val="00B0F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Eligibility</a:t>
          </a:r>
        </a:p>
      </dsp:txBody>
      <dsp:txXfrm>
        <a:off x="23537" y="57828"/>
        <a:ext cx="936274" cy="458531"/>
      </dsp:txXfrm>
    </dsp:sp>
    <dsp:sp modelId="{025246D5-A396-4449-AAF3-8D0068785D8A}">
      <dsp:nvSpPr>
        <dsp:cNvPr id="0" name=""/>
        <dsp:cNvSpPr/>
      </dsp:nvSpPr>
      <dsp:spPr>
        <a:xfrm>
          <a:off x="0" y="502533"/>
          <a:ext cx="10694502" cy="1492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1" i="0" kern="1200" dirty="0">
              <a:latin typeface="Arial" panose="020B0604020202020204" pitchFamily="34" charset="0"/>
              <a:cs typeface="Arial" panose="020B0604020202020204" pitchFamily="34" charset="0"/>
            </a:rPr>
            <a:t>Full-time employees: </a:t>
          </a:r>
          <a:r>
            <a:rPr lang="en-US" sz="1200" b="0" i="0" kern="1200" dirty="0">
              <a:latin typeface="Arial" panose="020B0604020202020204" pitchFamily="34" charset="0"/>
              <a:cs typeface="Arial" panose="020B0604020202020204" pitchFamily="34" charset="0"/>
            </a:rPr>
            <a:t>working a regular schedule of 20+ hours/week, workers are eligible after 26 consecutive weeks of employment with your employer.</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b="1" i="0" kern="1200" dirty="0">
              <a:latin typeface="Arial" panose="020B0604020202020204" pitchFamily="34" charset="0"/>
              <a:cs typeface="Arial" panose="020B0604020202020204" pitchFamily="34" charset="0"/>
            </a:rPr>
            <a:t>Part-time employees: </a:t>
          </a:r>
          <a:r>
            <a:rPr lang="en-US" sz="1200" b="0" i="0" kern="1200" dirty="0">
              <a:latin typeface="Arial" panose="020B0604020202020204" pitchFamily="34" charset="0"/>
              <a:cs typeface="Arial" panose="020B0604020202020204" pitchFamily="34" charset="0"/>
            </a:rPr>
            <a:t>working a regular schedule &lt; 20 hours/week, workers are eligible after working 175 days, which do not need to be consecutive.</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latin typeface="Arial" panose="020B0604020202020204" pitchFamily="34" charset="0"/>
              <a:cs typeface="Arial" panose="020B0604020202020204" pitchFamily="34" charset="0"/>
            </a:rPr>
            <a:t>Out-of-state employees/telecommuters</a:t>
          </a:r>
          <a:r>
            <a:rPr lang="en-US" sz="1200" kern="1200" dirty="0">
              <a:latin typeface="Arial" panose="020B0604020202020204" pitchFamily="34" charset="0"/>
              <a:cs typeface="Arial" panose="020B0604020202020204" pitchFamily="34" charset="0"/>
            </a:rPr>
            <a:t>: In general, NY PFL is for employees who work in New York, and where you live typically does not matter when determining if you are in New York employment. If an employee is working in New York, his/her employment is considered New York employment. If an employee spends only part of their time working in New York, their coverage status depends on other factors.</a:t>
          </a: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latin typeface="Arial" panose="020B0604020202020204" pitchFamily="34" charset="0"/>
              <a:cs typeface="Arial" panose="020B0604020202020204" pitchFamily="34" charset="0"/>
            </a:rPr>
            <a:t>Waiver available if employee will not meet work hour criteria</a:t>
          </a:r>
          <a:r>
            <a:rPr lang="en-US" sz="1200" kern="1200" dirty="0">
              <a:latin typeface="Arial" panose="020B0604020202020204" pitchFamily="34" charset="0"/>
              <a:cs typeface="Arial" panose="020B0604020202020204" pitchFamily="34" charset="0"/>
            </a:rPr>
            <a:t>: If a worker will not meet the eligibility criteria listed above, they can sign a waiver to remove the payroll deduction and opt-out of benefits. However, the waiver is void if the employee’s schedule changes such that they will meet the eligibility criteria listed above and the employee would be responsible to pay retroactive contributions</a:t>
          </a:r>
          <a:r>
            <a:rPr lang="en-US" sz="1200" kern="1200" dirty="0">
              <a:latin typeface="+mn-lt"/>
            </a:rPr>
            <a:t>.</a:t>
          </a:r>
        </a:p>
        <a:p>
          <a:pPr marL="285750" lvl="1" indent="-285750" algn="l" defTabSz="1600200">
            <a:lnSpc>
              <a:spcPct val="90000"/>
            </a:lnSpc>
            <a:spcBef>
              <a:spcPct val="0"/>
            </a:spcBef>
            <a:spcAft>
              <a:spcPct val="15000"/>
            </a:spcAft>
            <a:buFont typeface="Arial" panose="020B0604020202020204" pitchFamily="34" charset="0"/>
            <a:buChar char="•"/>
          </a:pPr>
          <a:endParaRPr lang="en-US" sz="3600" kern="1200" dirty="0"/>
        </a:p>
      </dsp:txBody>
      <dsp:txXfrm>
        <a:off x="0" y="502533"/>
        <a:ext cx="10694502" cy="1492280"/>
      </dsp:txXfrm>
    </dsp:sp>
    <dsp:sp modelId="{8506571E-1D25-4A0F-90CF-7C7DDB66AEA9}">
      <dsp:nvSpPr>
        <dsp:cNvPr id="0" name=""/>
        <dsp:cNvSpPr/>
      </dsp:nvSpPr>
      <dsp:spPr>
        <a:xfrm>
          <a:off x="3611256" y="2111730"/>
          <a:ext cx="6809701" cy="299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endParaRPr lang="en-US" sz="1700" kern="1200" dirty="0"/>
        </a:p>
      </dsp:txBody>
      <dsp:txXfrm>
        <a:off x="3611256" y="2111730"/>
        <a:ext cx="6809701" cy="299358"/>
      </dsp:txXfrm>
    </dsp:sp>
    <dsp:sp modelId="{4DE81C9E-B0C2-4631-B278-950B80403E4B}">
      <dsp:nvSpPr>
        <dsp:cNvPr id="0" name=""/>
        <dsp:cNvSpPr/>
      </dsp:nvSpPr>
      <dsp:spPr>
        <a:xfrm>
          <a:off x="0" y="2002014"/>
          <a:ext cx="1099298" cy="428879"/>
        </a:xfrm>
        <a:prstGeom prst="round2SameRect">
          <a:avLst>
            <a:gd name="adj1" fmla="val 16670"/>
            <a:gd name="adj2" fmla="val 0"/>
          </a:avLst>
        </a:prstGeom>
        <a:solidFill>
          <a:schemeClr val="accent3"/>
        </a:solidFill>
        <a:ln w="25400" cap="flat" cmpd="sng" algn="ctr">
          <a:solidFill>
            <a:srgbClr val="33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Benefits</a:t>
          </a:r>
        </a:p>
      </dsp:txBody>
      <dsp:txXfrm>
        <a:off x="20940" y="2022954"/>
        <a:ext cx="1057418" cy="407939"/>
      </dsp:txXfrm>
    </dsp:sp>
    <dsp:sp modelId="{C49F291E-ACA1-4D20-9881-E0C789FBC24B}">
      <dsp:nvSpPr>
        <dsp:cNvPr id="0" name=""/>
        <dsp:cNvSpPr/>
      </dsp:nvSpPr>
      <dsp:spPr>
        <a:xfrm>
          <a:off x="0" y="2494599"/>
          <a:ext cx="10694502" cy="1037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latin typeface="Arial" panose="020B0604020202020204" pitchFamily="34" charset="0"/>
              <a:cs typeface="Arial" panose="020B0604020202020204" pitchFamily="34" charset="0"/>
            </a:rPr>
            <a:t>67% wage replacement benefits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latin typeface="Arial" panose="020B0604020202020204" pitchFamily="34" charset="0"/>
              <a:cs typeface="Arial" panose="020B0604020202020204" pitchFamily="34" charset="0"/>
            </a:rPr>
            <a:t>Mandated community rate of 0.373% with an annual  cap of $ 333.25 per employee per year.  </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latin typeface="Arial" panose="020B0604020202020204" pitchFamily="34" charset="0"/>
              <a:cs typeface="Arial" panose="020B0604020202020204" pitchFamily="34" charset="0"/>
            </a:rPr>
            <a:t>Worker’s average weekly wage is based on the last 8 weeks of wages worked prior to the first day of quarantine for your child. </a:t>
          </a:r>
        </a:p>
        <a:p>
          <a:pPr marL="114300" lvl="1" indent="-114300" algn="l" defTabSz="533400">
            <a:lnSpc>
              <a:spcPct val="90000"/>
            </a:lnSpc>
            <a:spcBef>
              <a:spcPct val="0"/>
            </a:spcBef>
            <a:spcAft>
              <a:spcPct val="15000"/>
            </a:spcAft>
            <a:buChar char="•"/>
          </a:pPr>
          <a:r>
            <a:rPr lang="en-US" sz="1200" b="1" kern="1200" dirty="0">
              <a:solidFill>
                <a:schemeClr val="tx1"/>
              </a:solidFill>
              <a:latin typeface="Arial" panose="020B0604020202020204" pitchFamily="34" charset="0"/>
              <a:cs typeface="Arial" panose="020B0604020202020204" pitchFamily="34" charset="0"/>
            </a:rPr>
            <a:t>NOTE:  If the child is sick with Covid, the normal NY PFL – Care for family member leave would apply.  5 days </a:t>
          </a:r>
          <a:r>
            <a:rPr lang="en-US" sz="1200" b="1" kern="1200" dirty="0">
              <a:solidFill>
                <a:schemeClr val="tx1"/>
              </a:solidFill>
              <a:latin typeface="Arial" panose="020B0604020202020204" pitchFamily="34" charset="0"/>
              <a:ea typeface="MetLife Circular Light" charset="0"/>
              <a:cs typeface="Arial" panose="020B0604020202020204" pitchFamily="34" charset="0"/>
            </a:rPr>
            <a:t>quarantine benefits available when a child is not sick, but subject to a Covid quarantine order </a:t>
          </a:r>
          <a:endParaRPr lang="en-US" sz="1200" b="1" kern="1200" dirty="0">
            <a:solidFill>
              <a:schemeClr val="tx1"/>
            </a:solidFill>
            <a:latin typeface="Arial" panose="020B0604020202020204" pitchFamily="34" charset="0"/>
            <a:cs typeface="Arial" panose="020B0604020202020204" pitchFamily="34" charset="0"/>
          </a:endParaRPr>
        </a:p>
      </dsp:txBody>
      <dsp:txXfrm>
        <a:off x="0" y="2494599"/>
        <a:ext cx="10694502" cy="1037776"/>
      </dsp:txXfrm>
    </dsp:sp>
    <dsp:sp modelId="{E76337E3-4D05-4E59-8966-1136570C1765}">
      <dsp:nvSpPr>
        <dsp:cNvPr id="0" name=""/>
        <dsp:cNvSpPr/>
      </dsp:nvSpPr>
      <dsp:spPr>
        <a:xfrm>
          <a:off x="2780570" y="3558315"/>
          <a:ext cx="7913932" cy="518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Arial" panose="020B0604020202020204" pitchFamily="34" charset="0"/>
            <a:buNone/>
          </a:pPr>
          <a:endParaRPr lang="en-US" sz="1600" kern="1200" dirty="0"/>
        </a:p>
      </dsp:txBody>
      <dsp:txXfrm>
        <a:off x="2780570" y="3558315"/>
        <a:ext cx="7913932" cy="518810"/>
      </dsp:txXfrm>
    </dsp:sp>
    <dsp:sp modelId="{9CC462F9-9D49-457B-AB0D-B93AF9C54A3B}">
      <dsp:nvSpPr>
        <dsp:cNvPr id="0" name=""/>
        <dsp:cNvSpPr/>
      </dsp:nvSpPr>
      <dsp:spPr>
        <a:xfrm>
          <a:off x="0" y="3551184"/>
          <a:ext cx="1298276" cy="489969"/>
        </a:xfrm>
        <a:prstGeom prst="round2SameRect">
          <a:avLst>
            <a:gd name="adj1" fmla="val 16670"/>
            <a:gd name="adj2" fmla="val 0"/>
          </a:avLst>
        </a:prstGeom>
        <a:solidFill>
          <a:schemeClr val="accen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Protections</a:t>
          </a:r>
        </a:p>
      </dsp:txBody>
      <dsp:txXfrm>
        <a:off x="23923" y="3575107"/>
        <a:ext cx="1250430" cy="466046"/>
      </dsp:txXfrm>
    </dsp:sp>
    <dsp:sp modelId="{BBF31499-2104-4C3E-81EB-81A834AE3201}">
      <dsp:nvSpPr>
        <dsp:cNvPr id="0" name=""/>
        <dsp:cNvSpPr/>
      </dsp:nvSpPr>
      <dsp:spPr>
        <a:xfrm>
          <a:off x="0" y="4077125"/>
          <a:ext cx="10694502" cy="1037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1" i="0" kern="1200" dirty="0">
              <a:latin typeface="Arial" panose="020B0604020202020204" pitchFamily="34" charset="0"/>
              <a:cs typeface="Arial" panose="020B0604020202020204" pitchFamily="34" charset="0"/>
            </a:rPr>
            <a:t>Job protection.</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latin typeface="Arial" panose="020B0604020202020204" pitchFamily="34" charset="0"/>
              <a:cs typeface="Arial" panose="020B0604020202020204" pitchFamily="34" charset="0"/>
            </a:rPr>
            <a:t>Wage Replacement. </a:t>
          </a:r>
        </a:p>
        <a:p>
          <a:pPr marL="114300" lvl="1" indent="-114300" algn="l" defTabSz="533400">
            <a:lnSpc>
              <a:spcPct val="90000"/>
            </a:lnSpc>
            <a:spcBef>
              <a:spcPct val="0"/>
            </a:spcBef>
            <a:spcAft>
              <a:spcPct val="15000"/>
            </a:spcAft>
            <a:buFont typeface="Arial" panose="020B0604020202020204" pitchFamily="34" charset="0"/>
            <a:buChar char="•"/>
          </a:pPr>
          <a:r>
            <a:rPr lang="en-US" sz="1200" b="0" i="0" kern="1200" dirty="0">
              <a:latin typeface="Arial" panose="020B0604020202020204" pitchFamily="34" charset="0"/>
              <a:cs typeface="Arial" panose="020B0604020202020204" pitchFamily="34" charset="0"/>
            </a:rPr>
            <a:t>Continuation of </a:t>
          </a:r>
          <a:r>
            <a:rPr lang="en-US" sz="1200" b="1" i="0" kern="1200" dirty="0">
              <a:latin typeface="Arial" panose="020B0604020202020204" pitchFamily="34" charset="0"/>
              <a:cs typeface="Arial" panose="020B0604020202020204" pitchFamily="34" charset="0"/>
            </a:rPr>
            <a:t>health insurance</a:t>
          </a:r>
          <a:r>
            <a:rPr lang="en-US" sz="1200" b="0" i="0" kern="1200" dirty="0">
              <a:latin typeface="Arial" panose="020B0604020202020204" pitchFamily="34" charset="0"/>
              <a:cs typeface="Arial" panose="020B0604020202020204" pitchFamily="34" charset="0"/>
            </a:rPr>
            <a:t>. If workers contribute to the cost of health insurance, they must continue to pay your portion of the cost while on leave.</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b="0" i="0" kern="1200" dirty="0">
              <a:latin typeface="Arial" panose="020B0604020202020204" pitchFamily="34" charset="0"/>
              <a:cs typeface="Arial" panose="020B0604020202020204" pitchFamily="34" charset="0"/>
            </a:rPr>
            <a:t>E</a:t>
          </a:r>
          <a:r>
            <a:rPr lang="en-US" sz="1200" b="1" i="0" kern="1200" dirty="0">
              <a:latin typeface="Arial" panose="020B0604020202020204" pitchFamily="34" charset="0"/>
              <a:cs typeface="Arial" panose="020B0604020202020204" pitchFamily="34" charset="0"/>
            </a:rPr>
            <a:t>mployer is prohibited from discriminating or retaliating</a:t>
          </a:r>
          <a:r>
            <a:rPr lang="en-US" sz="1200" b="0" i="0" kern="1200" dirty="0">
              <a:latin typeface="Arial" panose="020B0604020202020204" pitchFamily="34" charset="0"/>
              <a:cs typeface="Arial" panose="020B0604020202020204" pitchFamily="34" charset="0"/>
            </a:rPr>
            <a:t> against anyone for requesting or taking Paid Family Leave</a:t>
          </a:r>
          <a:r>
            <a:rPr lang="en-US" sz="1200" b="0" i="0" kern="1200" dirty="0"/>
            <a:t>.</a:t>
          </a:r>
          <a:endParaRPr lang="en-US" sz="1200" kern="1200" dirty="0"/>
        </a:p>
      </dsp:txBody>
      <dsp:txXfrm>
        <a:off x="0" y="4077125"/>
        <a:ext cx="10694502" cy="103777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B3A42F-E0BE-41DC-AEC4-625B0F61DB9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ct val="0"/>
              </a:spcBef>
              <a:spcAft>
                <a:spcPct val="0"/>
              </a:spcAft>
              <a:defRPr sz="1000">
                <a:latin typeface="Arial"/>
                <a:cs typeface="Arial"/>
              </a:defRPr>
            </a:lvl1pPr>
          </a:lstStyle>
          <a:p>
            <a:pPr>
              <a:defRPr/>
            </a:pPr>
            <a:endParaRPr lang="en-US"/>
          </a:p>
        </p:txBody>
      </p:sp>
      <p:sp>
        <p:nvSpPr>
          <p:cNvPr id="3" name="Date Placeholder 2">
            <a:extLst>
              <a:ext uri="{FF2B5EF4-FFF2-40B4-BE49-F238E27FC236}">
                <a16:creationId xmlns:a16="http://schemas.microsoft.com/office/drawing/2014/main" id="{459DFED1-67F4-4A72-8878-5C1447D5B476}"/>
              </a:ext>
            </a:extLst>
          </p:cNvPr>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eaLnBrk="1" fontAlgn="auto" hangingPunct="1">
              <a:spcBef>
                <a:spcPct val="0"/>
              </a:spcBef>
              <a:spcAft>
                <a:spcPct val="0"/>
              </a:spcAft>
              <a:defRPr sz="1000">
                <a:latin typeface="Arial"/>
                <a:cs typeface="Arial"/>
              </a:defRPr>
            </a:lvl1pPr>
          </a:lstStyle>
          <a:p>
            <a:pPr>
              <a:defRPr/>
            </a:pPr>
            <a:fld id="{F3ACFF5E-8917-497E-B399-DE8F388014BE}" type="datetimeFigureOut">
              <a:rPr lang="en-US"/>
              <a:pPr>
                <a:defRPr/>
              </a:pPr>
              <a:t>10/4/2023</a:t>
            </a:fld>
            <a:endParaRPr lang="en-US"/>
          </a:p>
        </p:txBody>
      </p:sp>
      <p:sp>
        <p:nvSpPr>
          <p:cNvPr id="4" name="Footer Placeholder 3">
            <a:extLst>
              <a:ext uri="{FF2B5EF4-FFF2-40B4-BE49-F238E27FC236}">
                <a16:creationId xmlns:a16="http://schemas.microsoft.com/office/drawing/2014/main" id="{51E86A13-E2E7-4F20-A68C-6C6F47A3786B}"/>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fontAlgn="auto" hangingPunct="1">
              <a:spcBef>
                <a:spcPct val="0"/>
              </a:spcBef>
              <a:spcAft>
                <a:spcPct val="0"/>
              </a:spcAft>
              <a:defRPr sz="1000">
                <a:latin typeface="Arial"/>
                <a:cs typeface="Arial"/>
              </a:defRPr>
            </a:lvl1pPr>
          </a:lstStyle>
          <a:p>
            <a:pPr>
              <a:defRPr/>
            </a:pPr>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21E0E0-D4DE-4056-BD93-2E7DBAEA61E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ct val="0"/>
              </a:spcBef>
              <a:spcAft>
                <a:spcPct val="0"/>
              </a:spcAft>
              <a:defRPr sz="1000" b="0" i="0">
                <a:latin typeface="Arial"/>
                <a:cs typeface="Arial"/>
              </a:defRPr>
            </a:lvl1pPr>
          </a:lstStyle>
          <a:p>
            <a:pPr>
              <a:defRPr/>
            </a:pPr>
            <a:endParaRPr lang="en-US"/>
          </a:p>
        </p:txBody>
      </p:sp>
      <p:sp>
        <p:nvSpPr>
          <p:cNvPr id="3" name="Date Placeholder 2">
            <a:extLst>
              <a:ext uri="{FF2B5EF4-FFF2-40B4-BE49-F238E27FC236}">
                <a16:creationId xmlns:a16="http://schemas.microsoft.com/office/drawing/2014/main" id="{99F010D4-1503-489C-B331-3B6F6CD9215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eaLnBrk="1" fontAlgn="auto" hangingPunct="1">
              <a:spcBef>
                <a:spcPct val="0"/>
              </a:spcBef>
              <a:spcAft>
                <a:spcPct val="0"/>
              </a:spcAft>
              <a:defRPr sz="1000" b="0" i="0">
                <a:latin typeface="Arial"/>
                <a:cs typeface="Arial"/>
              </a:defRPr>
            </a:lvl1pPr>
          </a:lstStyle>
          <a:p>
            <a:pPr>
              <a:defRPr/>
            </a:pPr>
            <a:fld id="{94299E13-4D68-4D12-B50D-21BA2E96190C}" type="datetimeFigureOut">
              <a:rPr lang="en-US"/>
              <a:pPr>
                <a:defRPr/>
              </a:pPr>
              <a:t>10/4/2023</a:t>
            </a:fld>
            <a:endParaRPr lang="en-US"/>
          </a:p>
        </p:txBody>
      </p:sp>
      <p:sp>
        <p:nvSpPr>
          <p:cNvPr id="4" name="Slide Image Placeholder 3">
            <a:extLst>
              <a:ext uri="{FF2B5EF4-FFF2-40B4-BE49-F238E27FC236}">
                <a16:creationId xmlns:a16="http://schemas.microsoft.com/office/drawing/2014/main" id="{E3017D1D-B4DA-4C6C-A9A7-8B9408A920D5}"/>
              </a:ext>
            </a:extLst>
          </p:cNvPr>
          <p:cNvSpPr>
            <a:spLocks noGrp="1" noRot="1" noChangeAspect="1"/>
          </p:cNvSpPr>
          <p:nvPr>
            <p:ph type="sldImg" idx="2"/>
          </p:nvPr>
        </p:nvSpPr>
        <p:spPr>
          <a:xfrm>
            <a:off x="2286000" y="514350"/>
            <a:ext cx="4572000" cy="2571750"/>
          </a:xfrm>
          <a:prstGeom prst="rect">
            <a:avLst/>
          </a:prstGeom>
          <a:noFill/>
          <a:ln w="12700">
            <a:solidFill>
              <a:prstClr val="black"/>
            </a:solidFill>
          </a:ln>
        </p:spPr>
      </p:sp>
      <p:sp>
        <p:nvSpPr>
          <p:cNvPr id="5" name="Notes Placeholder 4">
            <a:extLst>
              <a:ext uri="{FF2B5EF4-FFF2-40B4-BE49-F238E27FC236}">
                <a16:creationId xmlns:a16="http://schemas.microsoft.com/office/drawing/2014/main" id="{9D09D851-4AEE-4F96-9FF1-64DBBBEAE60E}"/>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88B25A4-E317-4E57-BE8D-771B785CE962}"/>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ct val="0"/>
              </a:spcBef>
              <a:spcAft>
                <a:spcPct val="0"/>
              </a:spcAft>
              <a:defRPr sz="1000" b="0" i="0">
                <a:latin typeface="Arial"/>
                <a:cs typeface="Arial"/>
              </a:defRPr>
            </a:lvl1pPr>
          </a:lstStyle>
          <a:p>
            <a:pPr>
              <a:defRPr/>
            </a:pPr>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a:ea typeface="+mn-ea"/>
        <a:cs typeface="Arial"/>
      </a:defRPr>
    </a:lvl1pPr>
    <a:lvl2pPr marL="457200" algn="l" defTabSz="457200" rtl="0" eaLnBrk="0" fontAlgn="base" hangingPunct="0">
      <a:spcBef>
        <a:spcPct val="30000"/>
      </a:spcBef>
      <a:spcAft>
        <a:spcPct val="0"/>
      </a:spcAft>
      <a:defRPr sz="1200" kern="1200">
        <a:solidFill>
          <a:schemeClr val="tx1"/>
        </a:solidFill>
        <a:latin typeface="Arial"/>
        <a:ea typeface="+mn-ea"/>
        <a:cs typeface="Arial"/>
      </a:defRPr>
    </a:lvl2pPr>
    <a:lvl3pPr marL="914400" algn="l" defTabSz="457200" rtl="0" eaLnBrk="0" fontAlgn="base" hangingPunct="0">
      <a:spcBef>
        <a:spcPct val="30000"/>
      </a:spcBef>
      <a:spcAft>
        <a:spcPct val="0"/>
      </a:spcAft>
      <a:defRPr sz="1200" kern="1200">
        <a:solidFill>
          <a:schemeClr val="tx1"/>
        </a:solidFill>
        <a:latin typeface="Arial"/>
        <a:ea typeface="+mn-ea"/>
        <a:cs typeface="Arial"/>
      </a:defRPr>
    </a:lvl3pPr>
    <a:lvl4pPr marL="1371600" algn="l" defTabSz="457200" rtl="0" eaLnBrk="0" fontAlgn="base" hangingPunct="0">
      <a:spcBef>
        <a:spcPct val="30000"/>
      </a:spcBef>
      <a:spcAft>
        <a:spcPct val="0"/>
      </a:spcAft>
      <a:defRPr sz="1200" kern="1200">
        <a:solidFill>
          <a:schemeClr val="tx1"/>
        </a:solidFill>
        <a:latin typeface="Arial"/>
        <a:ea typeface="+mn-ea"/>
        <a:cs typeface="Arial"/>
      </a:defRPr>
    </a:lvl4pPr>
    <a:lvl5pPr marL="1828800" algn="l" defTabSz="457200" rtl="0" eaLnBrk="0" fontAlgn="base" hangingPunct="0">
      <a:spcBef>
        <a:spcPct val="30000"/>
      </a:spcBef>
      <a:spcAft>
        <a:spcPct val="0"/>
      </a:spcAft>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a:ea typeface="+mn-ea"/>
                <a:cs typeface="Arial"/>
              </a:rPr>
              <a:t>Thank you for joining today for this quick update on New York’s Paid Family Leave program.  MetLife and AbSolve wanted to provide you with timely information to prepare for the important changes starting January 1, 2024</a:t>
            </a:r>
          </a:p>
          <a:p>
            <a:pPr marL="0" marR="0" lvl="0" indent="0" algn="l" defTabSz="4572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a:ea typeface="+mn-ea"/>
                <a:cs typeface="Arial"/>
              </a:rPr>
              <a:t>.</a:t>
            </a:r>
          </a:p>
          <a:p>
            <a:pPr marL="0" marR="0" lvl="0" indent="0" algn="l" defTabSz="4572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a:ea typeface="+mn-ea"/>
              <a:cs typeface="Arial"/>
            </a:endParaRPr>
          </a:p>
          <a:p>
            <a:endParaRPr lang="en-US" dirty="0"/>
          </a:p>
        </p:txBody>
      </p:sp>
    </p:spTree>
    <p:extLst>
      <p:ext uri="{BB962C8B-B14F-4D97-AF65-F5344CB8AC3E}">
        <p14:creationId xmlns:p14="http://schemas.microsoft.com/office/powerpoint/2010/main" val="120514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r>
              <a:rPr lang="en-US" b="0" i="0" u="none" dirty="0">
                <a:solidFill>
                  <a:srgbClr val="FF0000"/>
                </a:solidFill>
                <a:highlight>
                  <a:srgbClr val="FFFF00"/>
                </a:highlight>
              </a:rPr>
              <a:t>Here are some tips for you on Filing a Claim:</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dirty="0">
                <a:solidFill>
                  <a:schemeClr val="bg2"/>
                </a:solidFill>
                <a:highlight>
                  <a:srgbClr val="FFFF00"/>
                </a:highlight>
              </a:rPr>
              <a:t>If possible, you should alert your supervisor 30 days in advance that you will be taking a NY PFL leave</a:t>
            </a:r>
            <a:r>
              <a:rPr lang="en-US" b="0" i="0" u="none" dirty="0">
                <a:solidFill>
                  <a:srgbClr val="FF0000"/>
                </a:solidFill>
                <a:highlight>
                  <a:srgbClr val="FFFF00"/>
                </a:highlight>
              </a:rPr>
              <a:t>.</a:t>
            </a:r>
            <a:endParaRPr lang="en-US" b="0" i="0" u="none" dirty="0">
              <a:solidFill>
                <a:schemeClr val="bg2"/>
              </a:solidFill>
              <a:highlight>
                <a:srgbClr val="FFFF00"/>
              </a:highlight>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b="0" i="0" u="none" dirty="0">
                <a:solidFill>
                  <a:schemeClr val="bg2"/>
                </a:solidFill>
                <a:highlight>
                  <a:srgbClr val="FFFF00"/>
                </a:highlight>
              </a:rPr>
              <a:t>Note that a New York State PFL Claim cannot be approved until the first absence day of the claim.</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dirty="0">
                <a:solidFill>
                  <a:schemeClr val="bg2"/>
                </a:solidFill>
                <a:highlight>
                  <a:srgbClr val="FFFF00"/>
                </a:highlight>
              </a:rPr>
              <a:t>Claims should be filed with </a:t>
            </a:r>
            <a:r>
              <a:rPr lang="en-US" dirty="0" err="1">
                <a:solidFill>
                  <a:schemeClr val="bg2"/>
                </a:solidFill>
                <a:highlight>
                  <a:srgbClr val="FFFF00"/>
                </a:highlight>
              </a:rPr>
              <a:t>AbSolve</a:t>
            </a:r>
            <a:r>
              <a:rPr lang="en-US" dirty="0">
                <a:solidFill>
                  <a:schemeClr val="bg2"/>
                </a:solidFill>
                <a:highlight>
                  <a:srgbClr val="FFFF00"/>
                </a:highlight>
              </a:rPr>
              <a:t> within 30 days of the first absence needed for the NY PFL leave.</a:t>
            </a:r>
          </a:p>
          <a:p>
            <a:pPr marL="285750" indent="-285750">
              <a:buFont typeface="Arial" panose="020B0604020202020204" pitchFamily="34" charset="0"/>
              <a:buChar char="•"/>
              <a:defRPr/>
            </a:pPr>
            <a:r>
              <a:rPr lang="en-US" dirty="0">
                <a:solidFill>
                  <a:schemeClr val="bg2"/>
                </a:solidFill>
                <a:highlight>
                  <a:srgbClr val="FFFF00"/>
                </a:highlight>
              </a:rPr>
              <a:t>Approved time can be for a full day, intermittent day or for a continuous leave.</a:t>
            </a:r>
          </a:p>
          <a:p>
            <a:pPr marL="285750" lvl="0" indent="-285750">
              <a:buFont typeface="Arial" panose="020B0604020202020204" pitchFamily="34" charset="0"/>
              <a:buChar char="•"/>
              <a:defRPr/>
            </a:pPr>
            <a:r>
              <a:rPr lang="en-US" dirty="0">
                <a:solidFill>
                  <a:schemeClr val="bg2"/>
                </a:solidFill>
                <a:highlight>
                  <a:srgbClr val="FFFF00"/>
                </a:highlight>
              </a:rPr>
              <a:t>If you work part of the day, it is not approved for a PFL benefit payment.</a:t>
            </a:r>
          </a:p>
          <a:p>
            <a:pPr marL="285750" lvl="0" indent="-285750">
              <a:buFont typeface="Arial" panose="020B0604020202020204" pitchFamily="34" charset="0"/>
              <a:buChar char="•"/>
              <a:defRPr/>
            </a:pPr>
            <a:r>
              <a:rPr lang="en-US" dirty="0">
                <a:solidFill>
                  <a:schemeClr val="bg2"/>
                </a:solidFill>
                <a:highlight>
                  <a:srgbClr val="FFFF00"/>
                </a:highlight>
              </a:rPr>
              <a:t>New York PFL Leave benefits are only available in full day increments.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dirty="0">
                <a:solidFill>
                  <a:schemeClr val="bg2"/>
                </a:solidFill>
                <a:highlight>
                  <a:srgbClr val="FFFF00"/>
                </a:highlight>
              </a:rPr>
              <a:t>Your </a:t>
            </a:r>
            <a:r>
              <a:rPr lang="en-US" sz="1200" dirty="0">
                <a:solidFill>
                  <a:schemeClr val="bg2"/>
                </a:solidFill>
                <a:highlight>
                  <a:srgbClr val="FFFF00"/>
                </a:highlight>
              </a:rPr>
              <a:t>PFL leave will run concurrently with FMLA and Child Care leave.</a:t>
            </a:r>
          </a:p>
        </p:txBody>
      </p:sp>
    </p:spTree>
    <p:extLst>
      <p:ext uri="{BB962C8B-B14F-4D97-AF65-F5344CB8AC3E}">
        <p14:creationId xmlns:p14="http://schemas.microsoft.com/office/powerpoint/2010/main" val="288011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1F5D41D-ED24-4B16-9A04-06C257169563}"/>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BF56731-2E5F-4C22-832F-21DEC2518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defPPr/>
          </a:lstStyle>
          <a:p>
            <a:pPr marL="0" marR="0">
              <a:lnSpc>
                <a:spcPct val="115000"/>
              </a:lnSpc>
              <a:spcBef>
                <a:spcPct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Carry over claims are defined as claims which were filed in 2023 and continue as an open claim into 2023. The rule here, is when a claimant takes their first day of leave, the claim benefits in effect for that first day of leave are in effect for the duration of the claim.</a:t>
            </a:r>
          </a:p>
          <a:p>
            <a:pPr marL="0" marR="0">
              <a:lnSpc>
                <a:spcPct val="115000"/>
              </a:lnSpc>
              <a:spcBef>
                <a:spcPct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ct val="0"/>
              </a:spcBef>
              <a:spcAft>
                <a:spcPct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a person is on leave in 2023 and continues into 2024, the 2023 rules will continue to apply. </a:t>
            </a:r>
          </a:p>
          <a:p>
            <a:pPr marL="342900" marR="0" lvl="0" indent="-342900">
              <a:lnSpc>
                <a:spcPct val="115000"/>
              </a:lnSpc>
              <a:spcBef>
                <a:spcPct val="0"/>
              </a:spcBef>
              <a:spcAft>
                <a:spcPct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a claim is filed in 2024, but the first absence date was in 2023, the 2023 rules apply</a:t>
            </a:r>
          </a:p>
          <a:p>
            <a:pPr marL="342900" marR="0" lvl="0" indent="-342900">
              <a:lnSpc>
                <a:spcPct val="115000"/>
              </a:lnSpc>
              <a:spcBef>
                <a:spcPct val="0"/>
              </a:spcBef>
              <a:spcAft>
                <a:spcPct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a claim is closed in 2023 and then reopens within 3 months for the same reason, the 2024 rules apply.  We call this a recurrent claim.</a:t>
            </a:r>
          </a:p>
          <a:p>
            <a:pPr marL="342900" marR="0" lvl="0" indent="-342900">
              <a:lnSpc>
                <a:spcPct val="115000"/>
              </a:lnSpc>
              <a:spcBef>
                <a:spcPct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Or, if an intermittent claim begins in 2023 and continues into 2024, the 2023 rules apply</a:t>
            </a:r>
          </a:p>
          <a:p>
            <a:pPr marL="0" marR="0">
              <a:lnSpc>
                <a:spcPct val="115000"/>
              </a:lnSpc>
              <a:spcBef>
                <a:spcPct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ct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2024 rules apply if:</a:t>
            </a:r>
          </a:p>
          <a:p>
            <a:pPr marL="342900" marR="0" lvl="0" indent="-342900">
              <a:lnSpc>
                <a:spcPct val="115000"/>
              </a:lnSpc>
              <a:spcBef>
                <a:spcPct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new claim is filed with a first day absent on or after January 1, 2024</a:t>
            </a:r>
          </a:p>
          <a:p>
            <a:pPr marL="342900" marR="0" lvl="0" indent="-342900" algn="l" defTabSz="457200" rtl="0" eaLnBrk="0" fontAlgn="base" latinLnBrk="0" hangingPunct="0">
              <a:lnSpc>
                <a:spcPct val="115000"/>
              </a:lnSpc>
              <a:spcBef>
                <a:spcPct val="0"/>
              </a:spcBef>
              <a:spcAft>
                <a:spcPts val="1000"/>
              </a:spcAft>
              <a:buClrTx/>
              <a:buSzTx/>
              <a:buFont typeface="Symbol" panose="05050102010706020507" pitchFamily="18" charset="2"/>
              <a:buChar char=""/>
              <a:tabLst/>
              <a:defRPr/>
            </a:pPr>
            <a:r>
              <a:rPr lang="en-US" dirty="0">
                <a:solidFill>
                  <a:schemeClr val="bg2"/>
                </a:solidFill>
              </a:rPr>
              <a:t>A new claim form and certification may be needed for a claim that reopens after 3 months.  </a:t>
            </a:r>
          </a:p>
          <a:p>
            <a:pPr marL="342900" marR="0" lvl="0" indent="-342900">
              <a:lnSpc>
                <a:spcPct val="115000"/>
              </a:lnSpc>
              <a:spcBef>
                <a:spcPct val="0"/>
              </a:spcBef>
              <a:spcAft>
                <a:spcPts val="10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ct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go over a few tools and resources available to you under this program.</a:t>
            </a:r>
          </a:p>
        </p:txBody>
      </p:sp>
    </p:spTree>
    <p:extLst>
      <p:ext uri="{BB962C8B-B14F-4D97-AF65-F5344CB8AC3E}">
        <p14:creationId xmlns:p14="http://schemas.microsoft.com/office/powerpoint/2010/main" val="517887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1F5D41D-ED24-4B16-9A04-06C257169563}"/>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BF56731-2E5F-4C22-832F-21DEC2518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ct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Here are some useful Tools &amp; Resources to help you with Paid Family Leave.</a:t>
            </a:r>
          </a:p>
          <a:p>
            <a:pPr marL="171450" marR="0" indent="-171450">
              <a:lnSpc>
                <a:spcPct val="115000"/>
              </a:lnSpc>
              <a:spcBef>
                <a:spcPct val="0"/>
              </a:spcBef>
              <a:spcAft>
                <a:spcPts val="10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AbSolve Claim Filing Email</a:t>
            </a:r>
          </a:p>
          <a:p>
            <a:pPr marL="171450" marR="0" indent="-171450">
              <a:lnSpc>
                <a:spcPct val="115000"/>
              </a:lnSpc>
              <a:spcBef>
                <a:spcPct val="0"/>
              </a:spcBef>
              <a:spcAft>
                <a:spcPts val="10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Link to activate you access to the AbSolve Claims Information Portal</a:t>
            </a:r>
          </a:p>
          <a:p>
            <a:pPr marL="171450" marR="0" indent="-171450">
              <a:lnSpc>
                <a:spcPct val="115000"/>
              </a:lnSpc>
              <a:spcBef>
                <a:spcPct val="0"/>
              </a:spcBef>
              <a:spcAft>
                <a:spcPts val="10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Link to Login into the AbSolve Claims Information Portal</a:t>
            </a:r>
          </a:p>
          <a:p>
            <a:pPr marL="171450" marR="0" indent="-171450">
              <a:lnSpc>
                <a:spcPct val="115000"/>
              </a:lnSpc>
              <a:spcBef>
                <a:spcPct val="0"/>
              </a:spcBef>
              <a:spcAft>
                <a:spcPts val="10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Link to the New York State PFL Website</a:t>
            </a:r>
          </a:p>
          <a:p>
            <a:pPr marL="171450" marR="0" indent="-171450">
              <a:lnSpc>
                <a:spcPct val="115000"/>
              </a:lnSpc>
              <a:spcBef>
                <a:spcPct val="0"/>
              </a:spcBef>
              <a:spcAft>
                <a:spcPts val="10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Have a question or want to file a claim, Call AbSolve at 1-800-401-2691</a:t>
            </a:r>
          </a:p>
          <a:p>
            <a:pPr marL="171450" marR="0" indent="-171450">
              <a:lnSpc>
                <a:spcPct val="115000"/>
              </a:lnSpc>
              <a:spcBef>
                <a:spcPct val="0"/>
              </a:spcBef>
              <a:spcAft>
                <a:spcPts val="10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Instructions on how to Register &amp; Activate your access to the AbSolve Claims Information Portal</a:t>
            </a:r>
          </a:p>
        </p:txBody>
      </p:sp>
    </p:spTree>
    <p:extLst>
      <p:ext uri="{BB962C8B-B14F-4D97-AF65-F5344CB8AC3E}">
        <p14:creationId xmlns:p14="http://schemas.microsoft.com/office/powerpoint/2010/main" val="1186721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claim filing easy so you receive your payment faster. We have dedicated Paid Family Leave specialists available to assist you Monday through Friday from 8:30am to 5:00pm Eastern Standard Time. </a:t>
            </a:r>
          </a:p>
          <a:p>
            <a:r>
              <a:rPr lang="en-US" dirty="0"/>
              <a:t>Now, here’s how you file a claim:</a:t>
            </a:r>
          </a:p>
          <a:p>
            <a:pPr defTabSz="456758" fontAlgn="base">
              <a:spcBef>
                <a:spcPct val="0"/>
              </a:spcBef>
            </a:pPr>
            <a:r>
              <a:rPr lang="en-US" dirty="0"/>
              <a:t>Step 1 -  </a:t>
            </a:r>
            <a:r>
              <a:rPr lang="en-US" b="1" dirty="0">
                <a:solidFill>
                  <a:schemeClr val="bg2"/>
                </a:solidFill>
                <a:ea typeface="MetLife Circular Light"/>
                <a:cs typeface="MetLife Circular Light"/>
              </a:rPr>
              <a:t>Know when its time to call - </a:t>
            </a:r>
            <a:r>
              <a:rPr lang="en-US" dirty="0">
                <a:solidFill>
                  <a:schemeClr val="bg2"/>
                </a:solidFill>
                <a:ea typeface="MetLife Circular Light"/>
                <a:cs typeface="MetLife Circular Light"/>
              </a:rPr>
              <a:t>If your absence is scheduled, please call us up to 30 days before you plan to be out. If your absence is unscheduled, please follow your normal call-out procedure and call us as soon as possible.</a:t>
            </a:r>
          </a:p>
          <a:p>
            <a:pPr defTabSz="456758" fontAlgn="base">
              <a:spcBef>
                <a:spcPct val="0"/>
              </a:spcBef>
            </a:pPr>
            <a:r>
              <a:rPr lang="en-US" dirty="0">
                <a:solidFill>
                  <a:schemeClr val="bg2"/>
                </a:solidFill>
                <a:ea typeface="MetLife Circular Light"/>
                <a:cs typeface="MetLife Circular Light"/>
              </a:rPr>
              <a:t>Step 2 - </a:t>
            </a:r>
            <a:r>
              <a:rPr lang="en-US" b="1" dirty="0">
                <a:solidFill>
                  <a:schemeClr val="bg2"/>
                </a:solidFill>
                <a:ea typeface="MetLife Circular Light"/>
                <a:cs typeface="MetLife Circular Light"/>
              </a:rPr>
              <a:t>Have your information ready – </a:t>
            </a:r>
            <a:r>
              <a:rPr lang="en-US" b="0" dirty="0">
                <a:solidFill>
                  <a:schemeClr val="bg2"/>
                </a:solidFill>
                <a:ea typeface="MetLife Circular Light"/>
                <a:cs typeface="MetLife Circular Light"/>
              </a:rPr>
              <a:t>Please visit the Leaves of Absence Paid Family Leave Page on our employee self service portal at ess.nychhc.org for necessary forms. When submitting a claim please have the following information ready: Your </a:t>
            </a:r>
            <a:r>
              <a:rPr lang="en-US" dirty="0">
                <a:solidFill>
                  <a:schemeClr val="bg2"/>
                </a:solidFill>
                <a:ea typeface="MetLife Circular Light"/>
                <a:cs typeface="MetLife Circular Light"/>
              </a:rPr>
              <a:t>Employee Identification Number and other personal details, Your last day of work, Your manager’s contact information, Your doctors contact information including their email and/or fax number.</a:t>
            </a:r>
          </a:p>
          <a:p>
            <a:pPr defTabSz="456758" fontAlgn="base">
              <a:spcBef>
                <a:spcPct val="0"/>
              </a:spcBef>
            </a:pPr>
            <a:r>
              <a:rPr lang="en-US" dirty="0">
                <a:solidFill>
                  <a:schemeClr val="bg2"/>
                </a:solidFill>
                <a:ea typeface="MetLife Circular Light"/>
                <a:cs typeface="MetLife Circular Light"/>
              </a:rPr>
              <a:t>Step 3 - </a:t>
            </a:r>
            <a:r>
              <a:rPr lang="en-US" b="1" dirty="0">
                <a:solidFill>
                  <a:schemeClr val="bg2"/>
                </a:solidFill>
                <a:ea typeface="MetLife Circular Light"/>
                <a:cs typeface="MetLife Circular Light"/>
              </a:rPr>
              <a:t>Call, email, or fax your claim to us to file it - </a:t>
            </a:r>
            <a:r>
              <a:rPr lang="en-US" dirty="0">
                <a:solidFill>
                  <a:schemeClr val="bg2"/>
                </a:solidFill>
                <a:ea typeface="MetLife Circular Light"/>
                <a:cs typeface="MetLife Circular Light"/>
              </a:rPr>
              <a:t>With your information in hand, call us at 1-800-401-2691, or </a:t>
            </a:r>
            <a:r>
              <a:rPr lang="en-US" dirty="0">
                <a:solidFill>
                  <a:schemeClr val="bg2"/>
                </a:solidFill>
                <a:highlight>
                  <a:srgbClr val="FFFF00"/>
                </a:highlight>
                <a:ea typeface="MetLife Circular Light"/>
                <a:cs typeface="MetLife Circular Light"/>
              </a:rPr>
              <a:t>email </a:t>
            </a:r>
            <a:r>
              <a:rPr lang="en-US" u="sng" dirty="0">
                <a:solidFill>
                  <a:schemeClr val="accent1"/>
                </a:solidFill>
                <a:highlight>
                  <a:srgbClr val="FFFF00"/>
                </a:highlight>
                <a:ea typeface="MetLife Circular Light"/>
                <a:cs typeface="MetLife Circular Light"/>
              </a:rPr>
              <a:t>NYPFL@absencesolved.com</a:t>
            </a:r>
            <a:r>
              <a:rPr lang="en-US" dirty="0">
                <a:solidFill>
                  <a:schemeClr val="bg2"/>
                </a:solidFill>
                <a:highlight>
                  <a:srgbClr val="FFFF00"/>
                </a:highlight>
                <a:ea typeface="MetLife Circular Light"/>
                <a:cs typeface="MetLife Circular Light"/>
              </a:rPr>
              <a:t>, </a:t>
            </a:r>
            <a:r>
              <a:rPr lang="en-US" dirty="0">
                <a:solidFill>
                  <a:schemeClr val="bg2"/>
                </a:solidFill>
                <a:ea typeface="MetLife Circular Light"/>
                <a:cs typeface="MetLife Circular Light"/>
              </a:rPr>
              <a:t>or fax 800-728-7028 to file a claim. </a:t>
            </a:r>
            <a:r>
              <a:rPr lang="en-US" b="1" dirty="0">
                <a:solidFill>
                  <a:schemeClr val="bg2"/>
                </a:solidFill>
                <a:ea typeface="MetLife Circular Light"/>
                <a:cs typeface="MetLife Circular Light"/>
              </a:rPr>
              <a:t>Please note that the email address has changed from previous years</a:t>
            </a:r>
            <a:r>
              <a:rPr lang="en-US" dirty="0">
                <a:solidFill>
                  <a:schemeClr val="bg2"/>
                </a:solidFill>
                <a:ea typeface="MetLife Circular Light"/>
                <a:cs typeface="MetLife Circular Light"/>
              </a:rPr>
              <a:t>. Experts who specialize in Paid Family Leave benefits are available to answer your questions and guide you through the entire process.</a:t>
            </a:r>
          </a:p>
          <a:p>
            <a:pPr defTabSz="456758" fontAlgn="base">
              <a:spcBef>
                <a:spcPct val="0"/>
              </a:spcBef>
            </a:pPr>
            <a:r>
              <a:rPr lang="en-US" dirty="0">
                <a:solidFill>
                  <a:schemeClr val="bg2"/>
                </a:solidFill>
                <a:ea typeface="MetLife Circular Light"/>
                <a:cs typeface="MetLife Circular Light"/>
              </a:rPr>
              <a:t>You are ready to go!</a:t>
            </a:r>
          </a:p>
        </p:txBody>
      </p:sp>
    </p:spTree>
    <p:extLst>
      <p:ext uri="{BB962C8B-B14F-4D97-AF65-F5344CB8AC3E}">
        <p14:creationId xmlns:p14="http://schemas.microsoft.com/office/powerpoint/2010/main" val="308625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r>
              <a:rPr lang="en-US" dirty="0">
                <a:solidFill>
                  <a:schemeClr val="bg2"/>
                </a:solidFill>
                <a:ea typeface="MetLife Circular Light"/>
                <a:cs typeface="MetLife Circular Light"/>
              </a:rPr>
              <a:t>The final step to file you is </a:t>
            </a:r>
          </a:p>
          <a:p>
            <a:pPr defTabSz="456758" fontAlgn="base">
              <a:spcBef>
                <a:spcPct val="0"/>
              </a:spcBef>
            </a:pPr>
            <a:r>
              <a:rPr lang="en-US" dirty="0">
                <a:solidFill>
                  <a:schemeClr val="bg2"/>
                </a:solidFill>
                <a:ea typeface="MetLife Circular Light"/>
                <a:cs typeface="MetLife Circular Light"/>
              </a:rPr>
              <a:t>Step 4 - </a:t>
            </a:r>
            <a:r>
              <a:rPr lang="en-US" b="1" dirty="0">
                <a:solidFill>
                  <a:schemeClr val="bg2"/>
                </a:solidFill>
                <a:ea typeface="MetLife Circular Light"/>
                <a:cs typeface="MetLife Circular Light"/>
              </a:rPr>
              <a:t>Call, email, or fax your claim to AbSolve to file it - </a:t>
            </a:r>
            <a:r>
              <a:rPr lang="en-US" dirty="0">
                <a:solidFill>
                  <a:schemeClr val="bg2"/>
                </a:solidFill>
                <a:ea typeface="MetLife Circular Light"/>
                <a:cs typeface="MetLife Circular Light"/>
              </a:rPr>
              <a:t>With your information in hand, call AbSolve at 1-800-401-2691, or </a:t>
            </a:r>
            <a:r>
              <a:rPr lang="en-US" dirty="0">
                <a:solidFill>
                  <a:schemeClr val="bg2"/>
                </a:solidFill>
                <a:highlight>
                  <a:srgbClr val="FFFF00"/>
                </a:highlight>
                <a:ea typeface="MetLife Circular Light"/>
                <a:cs typeface="MetLife Circular Light"/>
              </a:rPr>
              <a:t>email </a:t>
            </a:r>
            <a:r>
              <a:rPr lang="en-US" u="sng" dirty="0">
                <a:solidFill>
                  <a:schemeClr val="accent1"/>
                </a:solidFill>
                <a:highlight>
                  <a:srgbClr val="FFFF00"/>
                </a:highlight>
                <a:ea typeface="MetLife Circular Light"/>
                <a:cs typeface="MetLife Circular Light"/>
              </a:rPr>
              <a:t>NYPFL@absencesolved.com</a:t>
            </a:r>
            <a:r>
              <a:rPr lang="en-US" dirty="0">
                <a:solidFill>
                  <a:schemeClr val="bg2"/>
                </a:solidFill>
                <a:highlight>
                  <a:srgbClr val="FFFF00"/>
                </a:highlight>
                <a:ea typeface="MetLife Circular Light"/>
                <a:cs typeface="MetLife Circular Light"/>
              </a:rPr>
              <a:t>, </a:t>
            </a:r>
            <a:r>
              <a:rPr lang="en-US" dirty="0">
                <a:solidFill>
                  <a:schemeClr val="bg2"/>
                </a:solidFill>
                <a:ea typeface="MetLife Circular Light"/>
                <a:cs typeface="MetLife Circular Light"/>
              </a:rPr>
              <a:t>or fax 800-728-7028 the claim and necessary documentation to them. </a:t>
            </a:r>
            <a:r>
              <a:rPr lang="en-US" b="1" dirty="0">
                <a:solidFill>
                  <a:schemeClr val="bg2"/>
                </a:solidFill>
                <a:ea typeface="MetLife Circular Light"/>
                <a:cs typeface="MetLife Circular Light"/>
              </a:rPr>
              <a:t>Please note that the email address has changed from previous years</a:t>
            </a:r>
            <a:r>
              <a:rPr lang="en-US" dirty="0">
                <a:solidFill>
                  <a:schemeClr val="bg2"/>
                </a:solidFill>
                <a:ea typeface="MetLife Circular Light"/>
                <a:cs typeface="MetLife Circular Light"/>
              </a:rPr>
              <a:t>. Experts who specialize in Paid Family Leave benefits are available to answer your questions and guide you through the entire process.</a:t>
            </a:r>
          </a:p>
          <a:p>
            <a:pPr defTabSz="456758" fontAlgn="base">
              <a:spcBef>
                <a:spcPct val="0"/>
              </a:spcBef>
            </a:pPr>
            <a:r>
              <a:rPr lang="en-US" dirty="0">
                <a:solidFill>
                  <a:schemeClr val="bg2"/>
                </a:solidFill>
                <a:ea typeface="MetLife Circular Light"/>
                <a:cs typeface="MetLife Circular Light"/>
              </a:rPr>
              <a:t>You are ready to go! Good Luck!</a:t>
            </a:r>
          </a:p>
        </p:txBody>
      </p:sp>
    </p:spTree>
    <p:extLst>
      <p:ext uri="{BB962C8B-B14F-4D97-AF65-F5344CB8AC3E}">
        <p14:creationId xmlns:p14="http://schemas.microsoft.com/office/powerpoint/2010/main" val="3086254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so much for giving us your time and attention to go over this important Paid Family Leave information with you. Have a great day.</a:t>
            </a:r>
          </a:p>
        </p:txBody>
      </p:sp>
    </p:spTree>
    <p:extLst>
      <p:ext uri="{BB962C8B-B14F-4D97-AF65-F5344CB8AC3E}">
        <p14:creationId xmlns:p14="http://schemas.microsoft.com/office/powerpoint/2010/main" val="64323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Arial"/>
                <a:ea typeface="+mn-ea"/>
                <a:cs typeface="Arial"/>
              </a:rPr>
              <a:t>Today we will review the following:</a:t>
            </a:r>
          </a:p>
          <a:p>
            <a:pPr marL="346075" indent="-346075">
              <a:buFont typeface="Georgia Bold" panose="02040802050405020203" pitchFamily="18" charset="0"/>
              <a:buAutoNum type="arabicPeriod"/>
            </a:pPr>
            <a:r>
              <a:rPr lang="en-US" altLang="en-US">
                <a:cs typeface="Arial" panose="020B0604020202020204" pitchFamily="34" charset="0"/>
              </a:rPr>
              <a:t>Benefit Plan Design</a:t>
            </a:r>
          </a:p>
          <a:p>
            <a:pPr marL="346075" indent="-346075">
              <a:buFont typeface="Georgia Bold" panose="02040802050405020203" pitchFamily="18" charset="0"/>
              <a:buAutoNum type="arabicPeriod"/>
            </a:pPr>
            <a:r>
              <a:rPr lang="en-US" altLang="en-US">
                <a:cs typeface="Arial" panose="020B0604020202020204" pitchFamily="34" charset="0"/>
              </a:rPr>
              <a:t>Funding &amp; Costs</a:t>
            </a:r>
          </a:p>
          <a:p>
            <a:pPr marL="346075" indent="-346075">
              <a:buFont typeface="Georgia Bold" panose="02040802050405020203" pitchFamily="18" charset="0"/>
              <a:buAutoNum type="arabicPeriod"/>
            </a:pPr>
            <a:r>
              <a:rPr lang="en-US" altLang="en-US">
                <a:cs typeface="Arial" panose="020B0604020202020204" pitchFamily="34" charset="0"/>
              </a:rPr>
              <a:t>Claim Submission Best Practices and</a:t>
            </a:r>
          </a:p>
          <a:p>
            <a:pPr marL="346075" indent="-346075">
              <a:buFont typeface="Georgia Bold" panose="02040802050405020203" pitchFamily="18" charset="0"/>
              <a:buAutoNum type="arabicPeriod"/>
            </a:pPr>
            <a:r>
              <a:rPr lang="en-US" altLang="en-US">
                <a:cs typeface="Arial" panose="020B0604020202020204" pitchFamily="34" charset="0"/>
              </a:rPr>
              <a:t>Tools &amp; Resources</a:t>
            </a:r>
          </a:p>
          <a:p>
            <a:r>
              <a:rPr lang="en-US" sz="1200" kern="1200">
                <a:solidFill>
                  <a:schemeClr val="tx1"/>
                </a:solidFill>
                <a:effectLst/>
                <a:latin typeface="Arial"/>
                <a:ea typeface="+mn-ea"/>
                <a:cs typeface="Arial"/>
              </a:rPr>
              <a:t> </a:t>
            </a:r>
            <a:endParaRPr lang="en-US"/>
          </a:p>
        </p:txBody>
      </p:sp>
    </p:spTree>
    <p:extLst>
      <p:ext uri="{BB962C8B-B14F-4D97-AF65-F5344CB8AC3E}">
        <p14:creationId xmlns:p14="http://schemas.microsoft.com/office/powerpoint/2010/main" val="110591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pPr marL="0" marR="0" lvl="0" indent="0" algn="l" defTabSz="4572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a:ea typeface="+mn-ea"/>
                <a:cs typeface="Arial"/>
              </a:rPr>
              <a:t>Let’s start with the benefit plan design and what changes you can expect to see in 2023. </a:t>
            </a:r>
          </a:p>
          <a:p>
            <a:endParaRPr lang="en-US" dirty="0"/>
          </a:p>
        </p:txBody>
      </p:sp>
    </p:spTree>
    <p:extLst>
      <p:ext uri="{BB962C8B-B14F-4D97-AF65-F5344CB8AC3E}">
        <p14:creationId xmlns:p14="http://schemas.microsoft.com/office/powerpoint/2010/main" val="107325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2659FDC-5350-4410-9682-4FB91F30E947}"/>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C970653D-440E-483C-AE2C-9821FC452F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defPPr/>
          </a:lstStyle>
          <a:p>
            <a:pPr marL="0" marR="0" lvl="0" indent="0" algn="l" defTabSz="457200" rtl="0" eaLnBrk="0" fontAlgn="base" latinLnBrk="0" hangingPunct="0">
              <a:lnSpc>
                <a:spcPct val="115000"/>
              </a:lnSpc>
              <a:spcBef>
                <a:spcPts val="0"/>
              </a:spcBef>
              <a:spcAft>
                <a:spcPts val="100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State’s Average weekly wage is $1,718.15. </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This has gone up</a:t>
            </a:r>
            <a:r>
              <a:rPr lang="en-US" sz="1200" b="0" spc="-45" dirty="0">
                <a:solidFill>
                  <a:srgbClr val="231F20"/>
                </a:solidFill>
                <a:effectLst/>
                <a:latin typeface="Arial" panose="020B0604020202020204" pitchFamily="34" charset="0"/>
                <a:ea typeface="Calibri" panose="020F0502020204030204" pitchFamily="34" charset="0"/>
                <a:cs typeface="Arial" panose="020B0604020202020204" pitchFamily="34" charset="0"/>
              </a:rPr>
              <a:t> by </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$29.96</a:t>
            </a:r>
            <a:r>
              <a:rPr lang="en-US" sz="1200" b="0" spc="-40" dirty="0">
                <a:solidFill>
                  <a:srgbClr val="231F20"/>
                </a:solidFill>
                <a:effectLst/>
                <a:latin typeface="Arial" panose="020B0604020202020204" pitchFamily="34" charset="0"/>
                <a:ea typeface="Calibri" panose="020F0502020204030204" pitchFamily="34" charset="0"/>
                <a:cs typeface="Arial" panose="020B0604020202020204" pitchFamily="34" charset="0"/>
              </a:rPr>
              <a:t> as AWW in 2023 was </a:t>
            </a:r>
            <a:r>
              <a:rPr lang="en-US" sz="1200" b="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$1,688.19</a:t>
            </a:r>
            <a:r>
              <a:rPr lang="en-US" sz="1200" b="0"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The 2024 NY PFL benefit will remain at 67% of the employee’s wages up to a maximum of $1,151.16 per week.</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 This is $20.08 more than the maximum weekly benefit for 2023 ($</a:t>
            </a:r>
            <a:r>
              <a:rPr lang="en-US" sz="1200" b="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1,131.08 was the weekly benefit in 2023).</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200" b="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maximum duration will remain at 12 weeks for 2023. Approved NY PFL leaves include child bonding, care for a family member, or for a military exigency. </a:t>
            </a:r>
          </a:p>
          <a:p>
            <a:pPr marL="0" marR="0">
              <a:lnSpc>
                <a:spcPct val="115000"/>
              </a:lnSpc>
              <a:spcBef>
                <a:spcPts val="0"/>
              </a:spcBef>
              <a:spcAft>
                <a:spcPts val="10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NY PFL can be taken intermittently in full single days.  The number of intermittent days available for an employee is based on the prior 8 weeks worked. For example, an employee who averaged  only 3 days per week,  times the 12-week benefit, could take a total of 36 days, 5 work -days would be a total of 60 days and an employee who averaged 7 days per week could take a total 84 days of intermittent NY PFL leave. The maximum number of intermittent days is 84.</a:t>
            </a:r>
          </a:p>
          <a:p>
            <a:pPr marL="0" marR="0">
              <a:lnSpc>
                <a:spcPct val="115000"/>
              </a:lnSpc>
              <a:spcBef>
                <a:spcPts val="0"/>
              </a:spcBef>
              <a:spcAft>
                <a:spcPts val="10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0" fontAlgn="base" latinLnBrk="0" hangingPunct="0">
              <a:lnSpc>
                <a:spcPct val="115000"/>
              </a:lnSpc>
              <a:spcBef>
                <a:spcPts val="0"/>
              </a:spcBef>
              <a:spcAft>
                <a:spcPts val="1000"/>
              </a:spcAft>
              <a:buClrTx/>
              <a:buSzTx/>
              <a:buFontTx/>
              <a:buNone/>
              <a:tabLst/>
              <a:defRPr/>
            </a:pPr>
            <a:r>
              <a:rPr lang="en-US" sz="1200" kern="1200" dirty="0">
                <a:solidFill>
                  <a:schemeClr val="tx1"/>
                </a:solidFill>
                <a:effectLst/>
                <a:latin typeface="Arial"/>
                <a:ea typeface="+mn-ea"/>
                <a:cs typeface="Arial"/>
              </a:rPr>
              <a:t>Approved NY PFL leaves include child bonding, care for a family member is w</a:t>
            </a:r>
            <a:r>
              <a:rPr lang="en-US" altLang="en-US" dirty="0"/>
              <a:t>hen family member has a serious health condition for </a:t>
            </a:r>
            <a:r>
              <a:rPr lang="en-US" altLang="en-US" dirty="0">
                <a:highlight>
                  <a:srgbClr val="FFFF00"/>
                </a:highlight>
              </a:rPr>
              <a:t>Spouse/Domestic partner/Child/Parents/Parents-in –law/Grandparents/Grandchild/Siblings (Starting from 2023</a:t>
            </a:r>
            <a:r>
              <a:rPr lang="en-US" altLang="en-US" dirty="0"/>
              <a:t>) </a:t>
            </a:r>
            <a:r>
              <a:rPr lang="en-US" sz="1200" kern="1200" dirty="0">
                <a:solidFill>
                  <a:schemeClr val="tx1"/>
                </a:solidFill>
                <a:effectLst/>
                <a:latin typeface="Arial"/>
                <a:ea typeface="+mn-ea"/>
                <a:cs typeface="Arial"/>
              </a:rPr>
              <a:t>or for a military exigency. </a:t>
            </a:r>
          </a:p>
          <a:p>
            <a:pPr marL="0" marR="0">
              <a:lnSpc>
                <a:spcPct val="115000"/>
              </a:lnSpc>
              <a:spcBef>
                <a:spcPts val="0"/>
              </a:spcBef>
              <a:spcAft>
                <a:spcPts val="10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altLang="en-US" sz="1200" dirty="0">
              <a:effectLst/>
              <a:latin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MetLife Circular Bold"/>
              </a:rPr>
              <a:t>Can an employee qualify for more than one benefit?</a:t>
            </a:r>
            <a:endParaRPr lang="en-US" sz="1800" b="0" i="0" u="none" strike="noStrike" baseline="0" dirty="0">
              <a:solidFill>
                <a:srgbClr val="000000"/>
              </a:solidFill>
              <a:latin typeface="MetLife Circular Bold"/>
            </a:endParaRPr>
          </a:p>
          <a:p>
            <a:r>
              <a:rPr lang="en-US" sz="1800" b="0" i="0" u="none" strike="noStrike" baseline="0" dirty="0">
                <a:solidFill>
                  <a:srgbClr val="000000"/>
                </a:solidFill>
                <a:latin typeface="MetLife Circular Light"/>
              </a:rPr>
              <a:t>An employee may qualify for more than one benefit based on the leave reason. </a:t>
            </a:r>
            <a:r>
              <a:rPr lang="en-US" sz="1800" b="0" i="0" u="none" strike="noStrike" baseline="0">
                <a:solidFill>
                  <a:srgbClr val="000000"/>
                </a:solidFill>
                <a:latin typeface="MetLife Circular Light"/>
              </a:rPr>
              <a:t>Above </a:t>
            </a:r>
            <a:r>
              <a:rPr lang="en-US" sz="1800" b="0" i="0" u="none" strike="noStrike" baseline="0" dirty="0">
                <a:solidFill>
                  <a:srgbClr val="000000"/>
                </a:solidFill>
                <a:latin typeface="MetLife Circular Light"/>
              </a:rPr>
              <a:t>is a list of common events </a:t>
            </a:r>
            <a:endParaRPr lang="en-US" dirty="0"/>
          </a:p>
        </p:txBody>
      </p:sp>
    </p:spTree>
    <p:extLst>
      <p:ext uri="{BB962C8B-B14F-4D97-AF65-F5344CB8AC3E}">
        <p14:creationId xmlns:p14="http://schemas.microsoft.com/office/powerpoint/2010/main" val="313401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Full-time (regularly work 20+ hours/week), after 26 consecutive weeks </a:t>
            </a:r>
            <a:r>
              <a:rPr lang="en-US" altLang="en-US" b="1" dirty="0"/>
              <a:t>Or</a:t>
            </a:r>
            <a:r>
              <a:rPr lang="en-US" altLang="en-US" dirty="0"/>
              <a:t> Part-time (regularly work less than 20 hours/week), after 175 working days.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effectLst/>
                <a:latin typeface="Arial" panose="020B0604020202020204" pitchFamily="34" charset="0"/>
                <a:ea typeface="Calibri" panose="020F0502020204030204" pitchFamily="34" charset="0"/>
                <a:cs typeface="Arial" panose="020B0604020202020204" pitchFamily="34" charset="0"/>
              </a:rPr>
              <a:t>The changes to the SAWW, the EE maximum annual contribution for </a:t>
            </a:r>
            <a:r>
              <a:rPr lang="en-US" sz="1200" b="0" dirty="0">
                <a:effectLst/>
                <a:highlight>
                  <a:srgbClr val="FFFF00"/>
                </a:highlight>
                <a:latin typeface="Arial" panose="020B0604020202020204" pitchFamily="34" charset="0"/>
                <a:ea typeface="Calibri" panose="020F0502020204030204" pitchFamily="34" charset="0"/>
                <a:cs typeface="Arial" panose="020B0604020202020204" pitchFamily="34" charset="0"/>
              </a:rPr>
              <a:t>202</a:t>
            </a:r>
            <a:r>
              <a:rPr lang="en-US" sz="1200" b="0" dirty="0">
                <a:solidFill>
                  <a:srgbClr val="FF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r>
              <a:rPr lang="en-US" sz="1200" b="0" dirty="0">
                <a:effectLst/>
                <a:highlight>
                  <a:srgbClr val="FFFF00"/>
                </a:highlight>
                <a:latin typeface="Arial" panose="020B0604020202020204" pitchFamily="34" charset="0"/>
                <a:ea typeface="Calibri" panose="020F0502020204030204" pitchFamily="34" charset="0"/>
                <a:cs typeface="Arial" panose="020B0604020202020204" pitchFamily="34" charset="0"/>
              </a:rPr>
              <a:t> is $333.25. </a:t>
            </a:r>
            <a:r>
              <a:rPr lang="en-US" sz="1200" b="0" spc="-5" dirty="0">
                <a:solidFill>
                  <a:srgbClr val="231F2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This is $66.18 less than 2023 (max EE contribution was </a:t>
            </a:r>
            <a:r>
              <a:rPr lang="en-US" sz="1200" b="0" spc="-10" dirty="0">
                <a:solidFill>
                  <a:srgbClr val="231F2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$399.43</a:t>
            </a:r>
            <a:r>
              <a:rPr lang="en-US" sz="1200" b="0" spc="-35" dirty="0">
                <a:solidFill>
                  <a:srgbClr val="231F2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sz="1200" b="0" spc="-5" dirty="0">
                <a:solidFill>
                  <a:srgbClr val="231F2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in</a:t>
            </a:r>
            <a:r>
              <a:rPr lang="en-US" sz="1200" b="0" spc="-35" dirty="0">
                <a:solidFill>
                  <a:srgbClr val="231F2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sz="1200" b="0" spc="-5" dirty="0">
                <a:solidFill>
                  <a:srgbClr val="231F2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2023</a:t>
            </a:r>
            <a:r>
              <a:rPr lang="en-US" sz="1200" b="0" spc="0"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a:t>
            </a:r>
            <a:r>
              <a:rPr lang="en-US" sz="1200" b="0" spc="-40" dirty="0">
                <a:solidFill>
                  <a:srgbClr val="231F2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spc="-40" dirty="0">
              <a:solidFill>
                <a:srgbClr val="231F2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0188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r>
              <a:rPr lang="en-US" sz="1200" kern="1200">
                <a:solidFill>
                  <a:schemeClr val="tx1"/>
                </a:solidFill>
                <a:effectLst/>
                <a:latin typeface="Arial"/>
                <a:ea typeface="+mn-ea"/>
                <a:cs typeface="Arial"/>
              </a:rPr>
              <a:t>Now let’s talk about how the program will be funded including who pays for it and how much. </a:t>
            </a:r>
          </a:p>
          <a:p>
            <a:endParaRPr lang="en-US"/>
          </a:p>
        </p:txBody>
      </p:sp>
    </p:spTree>
    <p:extLst>
      <p:ext uri="{BB962C8B-B14F-4D97-AF65-F5344CB8AC3E}">
        <p14:creationId xmlns:p14="http://schemas.microsoft.com/office/powerpoint/2010/main" val="1043518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32B38AE-8767-47A9-9757-C004F4FA28C1}"/>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5A78792B-B267-4511-9125-B1A8364BCD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defPPr/>
          </a:lstStyle>
          <a:p>
            <a:r>
              <a:rPr lang="en-US" sz="1200" kern="1200" dirty="0">
                <a:solidFill>
                  <a:schemeClr val="tx1"/>
                </a:solidFill>
                <a:effectLst/>
                <a:latin typeface="Arial" charset="0"/>
                <a:ea typeface="+mn-ea"/>
                <a:cs typeface="Arial" charset="0"/>
              </a:rPr>
              <a:t>The state publishes a community rate that all carriers use as their premium. For 2024, the NY PFL community rate is 0.373% per dollar</a:t>
            </a:r>
          </a:p>
          <a:p>
            <a:r>
              <a:rPr lang="en-US" sz="1200" kern="1200" dirty="0">
                <a:solidFill>
                  <a:schemeClr val="tx1"/>
                </a:solidFill>
                <a:effectLst/>
                <a:latin typeface="Arial" charset="0"/>
                <a:ea typeface="+mn-ea"/>
                <a:cs typeface="Arial"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0.373% for the normal PFL benefits of an employee’s wages each pay period not to exceed the state maximum annual employee contribution of $333.25. </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This is $66.18 less than 2023 (max EE contribution was </a:t>
            </a:r>
            <a:r>
              <a:rPr lang="en-US" sz="1200" b="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$399.43</a:t>
            </a:r>
            <a:r>
              <a:rPr lang="en-US" sz="1200" b="0"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in</a:t>
            </a:r>
            <a:r>
              <a:rPr lang="en-US" sz="1200" b="0"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2023</a:t>
            </a:r>
            <a:r>
              <a:rPr lang="en-US" sz="1200" b="0" spc="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200" b="0" spc="-4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p>
            <a:endParaRPr lang="en-US" sz="1200" kern="1200" dirty="0">
              <a:solidFill>
                <a:schemeClr val="tx1"/>
              </a:solidFill>
              <a:effectLst/>
              <a:latin typeface="Arial" charset="0"/>
              <a:ea typeface="+mn-ea"/>
              <a:cs typeface="Arial" charset="0"/>
            </a:endParaRP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As a reminder, deductions should be made for NY PFL using the same method as used when calculating FICA deductions. The deductions are made on every dollar earned until the employee hits the maximum contribution for the year. For example, employees making a thousand dollars a week would have deductions taken out of every paycheck for the entire year; while a person making two thousand a week would hit the NY PFL deductions cap by mid-year.</a:t>
            </a:r>
          </a:p>
          <a:p>
            <a:pPr marL="0" marR="0" lvl="0" indent="0" algn="l" defTabSz="4572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a:ea typeface="+mn-ea"/>
              <a:cs typeface="Arial"/>
            </a:endParaRPr>
          </a:p>
        </p:txBody>
      </p:sp>
    </p:spTree>
    <p:extLst>
      <p:ext uri="{BB962C8B-B14F-4D97-AF65-F5344CB8AC3E}">
        <p14:creationId xmlns:p14="http://schemas.microsoft.com/office/powerpoint/2010/main" val="143007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r>
              <a:rPr lang="en-US" sz="1200" kern="1200">
                <a:solidFill>
                  <a:schemeClr val="tx1"/>
                </a:solidFill>
                <a:effectLst/>
                <a:latin typeface="Arial"/>
                <a:ea typeface="+mn-ea"/>
                <a:cs typeface="Arial"/>
              </a:rPr>
              <a:t>Next let’s review the claim process. We make it easy to submit a claim and follow-up on your claim once it is submitted.  </a:t>
            </a:r>
          </a:p>
          <a:p>
            <a:pPr marL="0" marR="0" lvl="0" indent="0" algn="l" defTabSz="457200" rtl="0" eaLnBrk="0" fontAlgn="base" latinLnBrk="0" hangingPunct="0">
              <a:lnSpc>
                <a:spcPct val="100000"/>
              </a:lnSpc>
              <a:spcBef>
                <a:spcPct val="30000"/>
              </a:spcBef>
              <a:spcAft>
                <a:spcPct val="0"/>
              </a:spcAft>
              <a:buClrTx/>
              <a:buSzTx/>
              <a:buFontTx/>
              <a:buNone/>
              <a:defRPr/>
            </a:pPr>
            <a:endParaRPr lang="en-US" sz="1200" kern="1200">
              <a:solidFill>
                <a:schemeClr val="tx1"/>
              </a:solidFill>
              <a:effectLst/>
              <a:latin typeface="Arial"/>
              <a:ea typeface="+mn-ea"/>
              <a:cs typeface="Arial"/>
            </a:endParaRPr>
          </a:p>
        </p:txBody>
      </p:sp>
    </p:spTree>
    <p:extLst>
      <p:ext uri="{BB962C8B-B14F-4D97-AF65-F5344CB8AC3E}">
        <p14:creationId xmlns:p14="http://schemas.microsoft.com/office/powerpoint/2010/main" val="76544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F63EBC-A5D3-47B9-9DB1-0AADBFD669D6}"/>
              </a:ext>
            </a:extLst>
          </p:cNvPr>
          <p:cNvSpPr/>
          <p:nvPr userDrawn="1"/>
        </p:nvSpPr>
        <p:spPr>
          <a:xfrm>
            <a:off x="10356850" y="0"/>
            <a:ext cx="455613" cy="6218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45B4351E-E7D0-4BF6-A258-0611C95F8915}"/>
              </a:ext>
            </a:extLst>
          </p:cNvPr>
          <p:cNvSpPr/>
          <p:nvPr userDrawn="1"/>
        </p:nvSpPr>
        <p:spPr>
          <a:xfrm>
            <a:off x="10815638" y="0"/>
            <a:ext cx="1373187" cy="6218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Picture Placeholder 5"/>
          <p:cNvSpPr>
            <a:spLocks noGrp="1"/>
          </p:cNvSpPr>
          <p:nvPr>
            <p:ph type="pic" sz="quarter" idx="10"/>
          </p:nvPr>
        </p:nvSpPr>
        <p:spPr>
          <a:xfrm>
            <a:off x="0" y="0"/>
            <a:ext cx="10357338" cy="621792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10" name="Title 1"/>
          <p:cNvSpPr>
            <a:spLocks noGrp="1"/>
          </p:cNvSpPr>
          <p:nvPr>
            <p:ph type="ctrTitle"/>
          </p:nvPr>
        </p:nvSpPr>
        <p:spPr bwMode="white">
          <a:xfrm>
            <a:off x="455613" y="3987483"/>
            <a:ext cx="679435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a:t>Click to edit Master title style</a:t>
            </a:r>
          </a:p>
        </p:txBody>
      </p:sp>
      <p:sp>
        <p:nvSpPr>
          <p:cNvPr id="9" name="Subtitle 2"/>
          <p:cNvSpPr>
            <a:spLocks noGrp="1"/>
          </p:cNvSpPr>
          <p:nvPr>
            <p:ph type="subTitle" idx="1"/>
          </p:nvPr>
        </p:nvSpPr>
        <p:spPr bwMode="white">
          <a:xfrm>
            <a:off x="455613" y="5345291"/>
            <a:ext cx="5193792" cy="335328"/>
          </a:xfrm>
        </p:spPr>
        <p:txBody>
          <a:bodyPr>
            <a:noAutofit/>
          </a:bodyPr>
          <a:lstStyle>
            <a:lvl1pPr marL="0" indent="0" algn="l">
              <a:lnSpc>
                <a:spcPct val="80000"/>
              </a:lnSpc>
              <a:spcBef>
                <a:spcPts val="300"/>
              </a:spcBef>
              <a:buNone/>
              <a:defRPr sz="14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899282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61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9450388" cy="48387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966943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61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9450388" cy="48387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894184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52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9442450" cy="4838700"/>
          </a:xfrm>
        </p:spPr>
        <p:txBody>
          <a:bodyPr/>
          <a:lstStyle>
            <a:lvl1pPr>
              <a:spcBef>
                <a:spcPts val="1800"/>
              </a:spcBef>
              <a:defRPr sz="2000" b="1" i="0">
                <a:solidFill>
                  <a:schemeClr val="tx2"/>
                </a:solidFill>
                <a:latin typeface="+mn-lt"/>
                <a:ea typeface="Arial"/>
                <a:cs typeface="Arial"/>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0663865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457200"/>
            <a:ext cx="9454896" cy="73152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9442450" cy="4838700"/>
          </a:xfrm>
        </p:spPr>
        <p:txBody>
          <a:bodyPr/>
          <a:lstStyle>
            <a:lvl1pPr>
              <a:spcBef>
                <a:spcPts val="1800"/>
              </a:spcBef>
              <a:buFontTx/>
              <a:buNone/>
              <a:defRPr sz="2000" b="1" i="0">
                <a:solidFill>
                  <a:schemeClr val="tx2"/>
                </a:solidFill>
                <a:latin typeface="+mn-lt"/>
                <a:ea typeface="Arial"/>
                <a:cs typeface="Arial"/>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89094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075981" y="0"/>
            <a:ext cx="6112843"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2" name="Title 1"/>
          <p:cNvSpPr>
            <a:spLocks noGrp="1"/>
          </p:cNvSpPr>
          <p:nvPr>
            <p:ph type="title"/>
          </p:nvPr>
        </p:nvSpPr>
        <p:spPr>
          <a:xfrm>
            <a:off x="457200" y="457200"/>
            <a:ext cx="5394960" cy="73152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5394960" cy="48387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636736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394960" cy="73152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5394960" cy="4838700"/>
          </a:xfrm>
        </p:spPr>
        <p:txBody>
          <a:bodyPr/>
          <a:lstStyle>
            <a:lvl1pPr>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5"/>
          <p:cNvSpPr>
            <a:spLocks noGrp="1"/>
          </p:cNvSpPr>
          <p:nvPr>
            <p:ph type="pic" sz="quarter" idx="11"/>
          </p:nvPr>
        </p:nvSpPr>
        <p:spPr>
          <a:xfrm>
            <a:off x="6075981" y="0"/>
            <a:ext cx="6112843"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Tree>
    <p:extLst>
      <p:ext uri="{BB962C8B-B14F-4D97-AF65-F5344CB8AC3E}">
        <p14:creationId xmlns:p14="http://schemas.microsoft.com/office/powerpoint/2010/main" val="9719786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layout">
    <p:spTree>
      <p:nvGrpSpPr>
        <p:cNvPr id="1" name=""/>
        <p:cNvGrpSpPr/>
        <p:nvPr/>
      </p:nvGrpSpPr>
      <p:grpSpPr>
        <a:xfrm>
          <a:off x="0" y="0"/>
          <a:ext cx="0" cy="0"/>
          <a:chOff x="0" y="0"/>
          <a:chExt cx="0" cy="0"/>
        </a:xfrm>
      </p:grpSpPr>
      <p:sp>
        <p:nvSpPr>
          <p:cNvPr id="2" name="Picture Placeholder 5"/>
          <p:cNvSpPr>
            <a:spLocks noGrp="1"/>
          </p:cNvSpPr>
          <p:nvPr>
            <p:ph type="pic" sz="quarter" idx="11"/>
          </p:nvPr>
        </p:nvSpPr>
        <p:spPr>
          <a:xfrm>
            <a:off x="0" y="0"/>
            <a:ext cx="12188825" cy="68580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5" name="Text Placeholder 4"/>
          <p:cNvSpPr>
            <a:spLocks noGrp="1"/>
          </p:cNvSpPr>
          <p:nvPr>
            <p:ph type="body" sz="quarter" idx="12"/>
          </p:nvPr>
        </p:nvSpPr>
        <p:spPr>
          <a:xfrm>
            <a:off x="273964" y="6407355"/>
            <a:ext cx="1634349" cy="450645"/>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5197099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p:cNvSpPr>
            <a:spLocks noGrp="1"/>
          </p:cNvSpPr>
          <p:nvPr>
            <p:ph type="pic" sz="quarter" idx="12"/>
          </p:nvPr>
        </p:nvSpPr>
        <p:spPr>
          <a:xfrm>
            <a:off x="8352" y="0"/>
            <a:ext cx="6091100"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3" name="Picture Placeholder 5"/>
          <p:cNvSpPr>
            <a:spLocks noGrp="1"/>
          </p:cNvSpPr>
          <p:nvPr>
            <p:ph type="pic" sz="quarter" idx="11"/>
          </p:nvPr>
        </p:nvSpPr>
        <p:spPr>
          <a:xfrm>
            <a:off x="6097725" y="0"/>
            <a:ext cx="6091100"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4" name="Title 1"/>
          <p:cNvSpPr>
            <a:spLocks noGrp="1"/>
          </p:cNvSpPr>
          <p:nvPr>
            <p:ph type="ctrTitle"/>
          </p:nvPr>
        </p:nvSpPr>
        <p:spPr>
          <a:xfrm>
            <a:off x="3188944" y="1504121"/>
            <a:ext cx="2910508" cy="3657600"/>
          </a:xfrm>
          <a:solidFill>
            <a:schemeClr val="tx2"/>
          </a:solidFill>
        </p:spPr>
        <p:txBody>
          <a:bodyPr lIns="182880" rIns="182880" anchor="ctr"/>
          <a:lstStyle>
            <a:lvl1pPr algn="r">
              <a:lnSpc>
                <a:spcPct val="90000"/>
              </a:lnSpc>
              <a:defRPr sz="2000" b="1" i="0" baseline="0">
                <a:solidFill>
                  <a:schemeClr val="bg1"/>
                </a:solidFill>
                <a:latin typeface="+mn-lt"/>
                <a:ea typeface="Arial"/>
                <a:cs typeface="Arial"/>
              </a:defRPr>
            </a:lvl1pPr>
          </a:lstStyle>
          <a:p>
            <a:r>
              <a:rPr lang="en-US"/>
              <a:t>Click to edit Master title style</a:t>
            </a:r>
          </a:p>
        </p:txBody>
      </p:sp>
      <p:sp>
        <p:nvSpPr>
          <p:cNvPr id="5" name="Text Placeholder 3"/>
          <p:cNvSpPr>
            <a:spLocks noGrp="1"/>
          </p:cNvSpPr>
          <p:nvPr>
            <p:ph type="body" sz="quarter" idx="13"/>
          </p:nvPr>
        </p:nvSpPr>
        <p:spPr>
          <a:xfrm>
            <a:off x="6097725" y="1504121"/>
            <a:ext cx="2907792" cy="3657600"/>
          </a:xfrm>
          <a:solidFill>
            <a:schemeClr val="accent4"/>
          </a:solidFill>
        </p:spPr>
        <p:txBody>
          <a:bodyPr lIns="182880" rIns="182880" anchor="ctr"/>
          <a:lstStyle>
            <a:lvl1pPr algn="l">
              <a:lnSpc>
                <a:spcPct val="90000"/>
              </a:lnSpc>
              <a:defRPr sz="2000" b="1" i="0">
                <a:solidFill>
                  <a:schemeClr val="tx1"/>
                </a:solidFill>
                <a:latin typeface="+mn-lt"/>
                <a:ea typeface="Arial"/>
                <a:cs typeface="Arial"/>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lvl="0"/>
            <a:r>
              <a:rPr lang="en-US"/>
              <a:t>Click to edit Master text styles</a:t>
            </a:r>
          </a:p>
        </p:txBody>
      </p:sp>
    </p:spTree>
    <p:extLst>
      <p:ext uri="{BB962C8B-B14F-4D97-AF65-F5344CB8AC3E}">
        <p14:creationId xmlns:p14="http://schemas.microsoft.com/office/powerpoint/2010/main" val="106452765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52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3884918" cy="48387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339898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52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3886200" cy="48387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467849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F63B80-C450-4C3D-B81B-C3809F83C32C}"/>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pic>
        <p:nvPicPr>
          <p:cNvPr id="5" name="Picture 7">
            <a:extLst>
              <a:ext uri="{FF2B5EF4-FFF2-40B4-BE49-F238E27FC236}">
                <a16:creationId xmlns:a16="http://schemas.microsoft.com/office/drawing/2014/main" id="{8CF5FC36-F6B8-4BFA-971C-2E559EC4C467}"/>
              </a:ext>
            </a:extLst>
          </p:cNvPr>
          <p:cNvPicPr>
            <a:picLocks noChangeAspect="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74638" y="6215063"/>
            <a:ext cx="1676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E31673E5-D086-402D-8CB3-8E608466BD8E}"/>
              </a:ext>
            </a:extLst>
          </p:cNvPr>
          <p:cNvSpPr>
            <a:spLocks noChangeArrowheads="1"/>
          </p:cNvSpPr>
          <p:nvPr userDrawn="1"/>
        </p:nvSpPr>
        <p:spPr bwMode="auto">
          <a:xfrm>
            <a:off x="4395788" y="6421438"/>
            <a:ext cx="2212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a:solidFill>
                  <a:schemeClr val="bg1"/>
                </a:solidFill>
              </a:rPr>
              <a:t>© 2020 MetLife Services and Solutions, LLC</a:t>
            </a:r>
          </a:p>
        </p:txBody>
      </p:sp>
      <p:sp>
        <p:nvSpPr>
          <p:cNvPr id="13" name="Title 1"/>
          <p:cNvSpPr>
            <a:spLocks noGrp="1"/>
          </p:cNvSpPr>
          <p:nvPr>
            <p:ph type="ctrTitle"/>
          </p:nvPr>
        </p:nvSpPr>
        <p:spPr bwMode="white">
          <a:xfrm>
            <a:off x="455613" y="3987483"/>
            <a:ext cx="679435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a:t>Click to edit Master title style</a:t>
            </a:r>
          </a:p>
        </p:txBody>
      </p:sp>
      <p:sp>
        <p:nvSpPr>
          <p:cNvPr id="14" name="Subtitle 2"/>
          <p:cNvSpPr>
            <a:spLocks noGrp="1"/>
          </p:cNvSpPr>
          <p:nvPr>
            <p:ph type="subTitle" idx="1"/>
          </p:nvPr>
        </p:nvSpPr>
        <p:spPr bwMode="white">
          <a:xfrm>
            <a:off x="455613" y="5345291"/>
            <a:ext cx="5193792" cy="335328"/>
          </a:xfrm>
        </p:spPr>
        <p:txBody>
          <a:bodyPr>
            <a:noAutofit/>
          </a:bodyPr>
          <a:lstStyle>
            <a:lvl1pPr marL="0" indent="0" algn="l">
              <a:lnSpc>
                <a:spcPct val="80000"/>
              </a:lnSpc>
              <a:spcBef>
                <a:spcPts val="300"/>
              </a:spcBef>
              <a:buNone/>
              <a:defRPr sz="14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571199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520"/>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84708531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28B5E1-7C9B-4A19-8D2E-C39D72E5258A}"/>
              </a:ext>
            </a:extLst>
          </p:cNvPr>
          <p:cNvSpPr/>
          <p:nvPr userDrawn="1"/>
        </p:nvSpPr>
        <p:spPr>
          <a:xfrm>
            <a:off x="0" y="0"/>
            <a:ext cx="6092825" cy="6218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3" name="Title 1"/>
          <p:cNvSpPr>
            <a:spLocks noGrp="1"/>
          </p:cNvSpPr>
          <p:nvPr>
            <p:ph type="ctrTitle"/>
          </p:nvPr>
        </p:nvSpPr>
        <p:spPr>
          <a:xfrm>
            <a:off x="457200" y="455613"/>
            <a:ext cx="5373757" cy="5428352"/>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a:t>Click to edit Master title style</a:t>
            </a:r>
          </a:p>
        </p:txBody>
      </p:sp>
      <p:sp>
        <p:nvSpPr>
          <p:cNvPr id="4" name="Picture Placeholder 5"/>
          <p:cNvSpPr>
            <a:spLocks noGrp="1"/>
          </p:cNvSpPr>
          <p:nvPr>
            <p:ph type="pic" sz="quarter" idx="11"/>
          </p:nvPr>
        </p:nvSpPr>
        <p:spPr>
          <a:xfrm>
            <a:off x="6085489" y="0"/>
            <a:ext cx="6103336" cy="621792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Tree>
    <p:extLst>
      <p:ext uri="{BB962C8B-B14F-4D97-AF65-F5344CB8AC3E}">
        <p14:creationId xmlns:p14="http://schemas.microsoft.com/office/powerpoint/2010/main" val="212068739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3FCE93-B926-44D5-A7C3-D3A247BC3609}"/>
              </a:ext>
            </a:extLst>
          </p:cNvPr>
          <p:cNvSpPr/>
          <p:nvPr userDrawn="1"/>
        </p:nvSpPr>
        <p:spPr>
          <a:xfrm>
            <a:off x="9126538" y="0"/>
            <a:ext cx="3062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 name="Title 1"/>
          <p:cNvSpPr>
            <a:spLocks noGrp="1"/>
          </p:cNvSpPr>
          <p:nvPr>
            <p:ph type="title"/>
          </p:nvPr>
        </p:nvSpPr>
        <p:spPr>
          <a:xfrm>
            <a:off x="457200" y="457200"/>
            <a:ext cx="8407292" cy="731520"/>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4" name="Content Placeholder 3"/>
          <p:cNvSpPr>
            <a:spLocks noGrp="1"/>
          </p:cNvSpPr>
          <p:nvPr>
            <p:ph sz="quarter" idx="10"/>
          </p:nvPr>
        </p:nvSpPr>
        <p:spPr>
          <a:xfrm>
            <a:off x="457198" y="1371600"/>
            <a:ext cx="8409340" cy="48387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327026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EAFB44-9890-45EC-BEF5-79B499DD8103}"/>
              </a:ext>
            </a:extLst>
          </p:cNvPr>
          <p:cNvSpPr/>
          <p:nvPr userDrawn="1"/>
        </p:nvSpPr>
        <p:spPr>
          <a:xfrm>
            <a:off x="9126538" y="0"/>
            <a:ext cx="3062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accent2"/>
              </a:solidFill>
            </a:endParaRPr>
          </a:p>
        </p:txBody>
      </p:sp>
      <p:sp>
        <p:nvSpPr>
          <p:cNvPr id="2" name="Title 1"/>
          <p:cNvSpPr>
            <a:spLocks noGrp="1"/>
          </p:cNvSpPr>
          <p:nvPr>
            <p:ph type="title"/>
          </p:nvPr>
        </p:nvSpPr>
        <p:spPr>
          <a:xfrm>
            <a:off x="457200" y="457200"/>
            <a:ext cx="8407292" cy="731520"/>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8" name="Content Placeholder 3"/>
          <p:cNvSpPr>
            <a:spLocks noGrp="1"/>
          </p:cNvSpPr>
          <p:nvPr>
            <p:ph sz="quarter" idx="10"/>
          </p:nvPr>
        </p:nvSpPr>
        <p:spPr>
          <a:xfrm>
            <a:off x="457200" y="1371600"/>
            <a:ext cx="8412480" cy="48387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0101586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25E1395F-F6B7-4CBC-8F1C-6742897B123A}"/>
              </a:ext>
            </a:extLst>
          </p:cNvPr>
          <p:cNvSpPr>
            <a:spLocks noChangeAspect="1" noChangeArrowheads="1"/>
          </p:cNvSpPr>
          <p:nvPr/>
        </p:nvSpPr>
        <p:spPr bwMode="auto">
          <a:xfrm>
            <a:off x="455613" y="1376363"/>
            <a:ext cx="11277600" cy="1820862"/>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cs typeface="+mn-cs"/>
            </a:endParaRPr>
          </a:p>
        </p:txBody>
      </p:sp>
      <p:sp>
        <p:nvSpPr>
          <p:cNvPr id="25" name="Triangle 47">
            <a:extLst>
              <a:ext uri="{FF2B5EF4-FFF2-40B4-BE49-F238E27FC236}">
                <a16:creationId xmlns:a16="http://schemas.microsoft.com/office/drawing/2014/main" id="{F9250CF2-F7DF-413E-B5AF-D24A5ABCB920}"/>
              </a:ext>
            </a:extLst>
          </p:cNvPr>
          <p:cNvSpPr/>
          <p:nvPr userDrawn="1"/>
        </p:nvSpPr>
        <p:spPr>
          <a:xfrm rot="5400000">
            <a:off x="4751388" y="1568450"/>
            <a:ext cx="314325" cy="26987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1"/>
              </a:solidFill>
              <a:cs typeface="Open Sans Bold"/>
            </a:endParaRPr>
          </a:p>
        </p:txBody>
      </p:sp>
      <p:sp>
        <p:nvSpPr>
          <p:cNvPr id="26" name="Rectangle 25">
            <a:extLst>
              <a:ext uri="{FF2B5EF4-FFF2-40B4-BE49-F238E27FC236}">
                <a16:creationId xmlns:a16="http://schemas.microsoft.com/office/drawing/2014/main" id="{0B82575B-85D1-4E40-A5C6-068426EB2795}"/>
              </a:ext>
            </a:extLst>
          </p:cNvPr>
          <p:cNvSpPr>
            <a:spLocks noChangeAspect="1" noChangeArrowheads="1"/>
          </p:cNvSpPr>
          <p:nvPr userDrawn="1"/>
        </p:nvSpPr>
        <p:spPr bwMode="auto">
          <a:xfrm>
            <a:off x="457200" y="3500438"/>
            <a:ext cx="11277600" cy="2643187"/>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cs typeface="+mn-cs"/>
            </a:endParaRPr>
          </a:p>
        </p:txBody>
      </p:sp>
      <p:sp>
        <p:nvSpPr>
          <p:cNvPr id="27" name="Rectangle 26">
            <a:extLst>
              <a:ext uri="{FF2B5EF4-FFF2-40B4-BE49-F238E27FC236}">
                <a16:creationId xmlns:a16="http://schemas.microsoft.com/office/drawing/2014/main" id="{25FFDF7F-B846-4E5B-86AB-563D55B5CD06}"/>
              </a:ext>
            </a:extLst>
          </p:cNvPr>
          <p:cNvSpPr>
            <a:spLocks noChangeAspect="1" noChangeArrowheads="1"/>
          </p:cNvSpPr>
          <p:nvPr userDrawn="1"/>
        </p:nvSpPr>
        <p:spPr bwMode="auto">
          <a:xfrm>
            <a:off x="574675" y="3940175"/>
            <a:ext cx="11042650" cy="2119313"/>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424" tIns="91424" rIns="91424" bIns="9142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2"/>
              </a:solidFill>
            </a:endParaRPr>
          </a:p>
        </p:txBody>
      </p:sp>
      <p:cxnSp>
        <p:nvCxnSpPr>
          <p:cNvPr id="28" name="Straight Connector 27">
            <a:extLst>
              <a:ext uri="{FF2B5EF4-FFF2-40B4-BE49-F238E27FC236}">
                <a16:creationId xmlns:a16="http://schemas.microsoft.com/office/drawing/2014/main" id="{B5A0FAA6-6B07-4F66-8DB0-3B8B59DED7E3}"/>
              </a:ext>
            </a:extLst>
          </p:cNvPr>
          <p:cNvCxnSpPr/>
          <p:nvPr userDrawn="1"/>
        </p:nvCxnSpPr>
        <p:spPr>
          <a:xfrm>
            <a:off x="9594850" y="3700463"/>
            <a:ext cx="3175"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5B5B2AD-A050-43BA-9097-BD638C127F2C}"/>
              </a:ext>
            </a:extLst>
          </p:cNvPr>
          <p:cNvCxnSpPr/>
          <p:nvPr userDrawn="1"/>
        </p:nvCxnSpPr>
        <p:spPr>
          <a:xfrm flipH="1">
            <a:off x="3367088" y="3962400"/>
            <a:ext cx="0" cy="2097088"/>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7A7089-5D90-47BB-9E69-FDBA78D31D0E}"/>
              </a:ext>
            </a:extLst>
          </p:cNvPr>
          <p:cNvCxnSpPr/>
          <p:nvPr userDrawn="1"/>
        </p:nvCxnSpPr>
        <p:spPr>
          <a:xfrm flipH="1">
            <a:off x="455613" y="5100638"/>
            <a:ext cx="9139237"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DB88C25-ABD6-4E3C-8BD0-EAF30E096B01}"/>
              </a:ext>
            </a:extLst>
          </p:cNvPr>
          <p:cNvCxnSpPr/>
          <p:nvPr userDrawn="1"/>
        </p:nvCxnSpPr>
        <p:spPr>
          <a:xfrm>
            <a:off x="5441950" y="3700463"/>
            <a:ext cx="1588"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7B0E39-FC25-48FB-B181-FC83C5E74698}"/>
              </a:ext>
            </a:extLst>
          </p:cNvPr>
          <p:cNvCxnSpPr/>
          <p:nvPr userDrawn="1"/>
        </p:nvCxnSpPr>
        <p:spPr>
          <a:xfrm>
            <a:off x="7518400" y="3700463"/>
            <a:ext cx="3175"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57200"/>
            <a:ext cx="8407292" cy="731520"/>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74" name="Text Placeholder 73"/>
          <p:cNvSpPr>
            <a:spLocks noGrp="1"/>
          </p:cNvSpPr>
          <p:nvPr>
            <p:ph type="body" sz="quarter" idx="13"/>
          </p:nvPr>
        </p:nvSpPr>
        <p:spPr>
          <a:xfrm>
            <a:off x="572374" y="1480927"/>
            <a:ext cx="4021137"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6" name="Text Placeholder 73"/>
          <p:cNvSpPr>
            <a:spLocks noGrp="1"/>
          </p:cNvSpPr>
          <p:nvPr>
            <p:ph type="body" sz="quarter" idx="15"/>
          </p:nvPr>
        </p:nvSpPr>
        <p:spPr>
          <a:xfrm>
            <a:off x="572374" y="2040149"/>
            <a:ext cx="4021136"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78" name="Text Placeholder 73"/>
          <p:cNvSpPr>
            <a:spLocks noGrp="1"/>
          </p:cNvSpPr>
          <p:nvPr>
            <p:ph type="body" sz="quarter" idx="16"/>
          </p:nvPr>
        </p:nvSpPr>
        <p:spPr>
          <a:xfrm>
            <a:off x="5224311" y="1480927"/>
            <a:ext cx="6393643"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9" name="Text Placeholder 73"/>
          <p:cNvSpPr>
            <a:spLocks noGrp="1"/>
          </p:cNvSpPr>
          <p:nvPr>
            <p:ph type="body" sz="quarter" idx="17"/>
          </p:nvPr>
        </p:nvSpPr>
        <p:spPr>
          <a:xfrm>
            <a:off x="5224311" y="2040149"/>
            <a:ext cx="6393642"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80" name="Text Placeholder 73"/>
          <p:cNvSpPr>
            <a:spLocks noGrp="1"/>
          </p:cNvSpPr>
          <p:nvPr>
            <p:ph type="body" sz="quarter" idx="18"/>
          </p:nvPr>
        </p:nvSpPr>
        <p:spPr>
          <a:xfrm>
            <a:off x="572374" y="3626028"/>
            <a:ext cx="11045579"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4" name="Text Placeholder 3"/>
          <p:cNvSpPr>
            <a:spLocks noGrp="1"/>
          </p:cNvSpPr>
          <p:nvPr>
            <p:ph type="body" sz="quarter" idx="19"/>
          </p:nvPr>
        </p:nvSpPr>
        <p:spPr>
          <a:xfrm>
            <a:off x="576454" y="4152900"/>
            <a:ext cx="770765" cy="808038"/>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4" name="Text Placeholder 3"/>
          <p:cNvSpPr>
            <a:spLocks noGrp="1"/>
          </p:cNvSpPr>
          <p:nvPr>
            <p:ph type="body" sz="quarter" idx="20"/>
          </p:nvPr>
        </p:nvSpPr>
        <p:spPr>
          <a:xfrm>
            <a:off x="576454" y="5230649"/>
            <a:ext cx="770765" cy="828118"/>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p:cNvSpPr>
            <a:spLocks noGrp="1"/>
          </p:cNvSpPr>
          <p:nvPr>
            <p:ph type="body" sz="quarter" idx="21"/>
          </p:nvPr>
        </p:nvSpPr>
        <p:spPr>
          <a:xfrm>
            <a:off x="1347788"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46" name="Text Placeholder 5"/>
          <p:cNvSpPr>
            <a:spLocks noGrp="1"/>
          </p:cNvSpPr>
          <p:nvPr>
            <p:ph type="body" sz="quarter" idx="22"/>
          </p:nvPr>
        </p:nvSpPr>
        <p:spPr>
          <a:xfrm>
            <a:off x="3398113"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68" name="Text Placeholder 5"/>
          <p:cNvSpPr>
            <a:spLocks noGrp="1"/>
          </p:cNvSpPr>
          <p:nvPr>
            <p:ph type="body" sz="quarter" idx="23"/>
          </p:nvPr>
        </p:nvSpPr>
        <p:spPr>
          <a:xfrm>
            <a:off x="5488170"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3" name="Text Placeholder 5"/>
          <p:cNvSpPr>
            <a:spLocks noGrp="1"/>
          </p:cNvSpPr>
          <p:nvPr>
            <p:ph type="body" sz="quarter" idx="24"/>
          </p:nvPr>
        </p:nvSpPr>
        <p:spPr>
          <a:xfrm>
            <a:off x="7567341"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5" name="Text Placeholder 5"/>
          <p:cNvSpPr>
            <a:spLocks noGrp="1"/>
          </p:cNvSpPr>
          <p:nvPr>
            <p:ph type="body" sz="quarter" idx="25"/>
          </p:nvPr>
        </p:nvSpPr>
        <p:spPr>
          <a:xfrm>
            <a:off x="9635626" y="5454365"/>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10" name="Text Placeholder 9"/>
          <p:cNvSpPr>
            <a:spLocks noGrp="1"/>
          </p:cNvSpPr>
          <p:nvPr>
            <p:ph type="body" sz="quarter" idx="26"/>
          </p:nvPr>
        </p:nvSpPr>
        <p:spPr>
          <a:xfrm>
            <a:off x="1347788" y="4152900"/>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77" name="Text Placeholder 9"/>
          <p:cNvSpPr>
            <a:spLocks noGrp="1"/>
          </p:cNvSpPr>
          <p:nvPr>
            <p:ph type="body" sz="quarter" idx="27"/>
          </p:nvPr>
        </p:nvSpPr>
        <p:spPr>
          <a:xfrm>
            <a:off x="3426959" y="4152900"/>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1" name="Text Placeholder 9"/>
          <p:cNvSpPr>
            <a:spLocks noGrp="1"/>
          </p:cNvSpPr>
          <p:nvPr>
            <p:ph type="body" sz="quarter" idx="28"/>
          </p:nvPr>
        </p:nvSpPr>
        <p:spPr>
          <a:xfrm>
            <a:off x="5506130" y="4152900"/>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2" name="Text Placeholder 9"/>
          <p:cNvSpPr>
            <a:spLocks noGrp="1"/>
          </p:cNvSpPr>
          <p:nvPr>
            <p:ph type="body" sz="quarter" idx="29"/>
          </p:nvPr>
        </p:nvSpPr>
        <p:spPr>
          <a:xfrm>
            <a:off x="7585302" y="4152900"/>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4" name="Text Placeholder 9"/>
          <p:cNvSpPr>
            <a:spLocks noGrp="1"/>
          </p:cNvSpPr>
          <p:nvPr>
            <p:ph type="body" sz="quarter" idx="30"/>
          </p:nvPr>
        </p:nvSpPr>
        <p:spPr>
          <a:xfrm>
            <a:off x="1347788" y="5263243"/>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5" name="Text Placeholder 9"/>
          <p:cNvSpPr>
            <a:spLocks noGrp="1"/>
          </p:cNvSpPr>
          <p:nvPr>
            <p:ph type="body" sz="quarter" idx="31"/>
          </p:nvPr>
        </p:nvSpPr>
        <p:spPr>
          <a:xfrm>
            <a:off x="3426960" y="5263243"/>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6" name="Text Placeholder 9"/>
          <p:cNvSpPr>
            <a:spLocks noGrp="1"/>
          </p:cNvSpPr>
          <p:nvPr>
            <p:ph type="body" sz="quarter" idx="32"/>
          </p:nvPr>
        </p:nvSpPr>
        <p:spPr>
          <a:xfrm>
            <a:off x="5495246" y="5263243"/>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7" name="Text Placeholder 9"/>
          <p:cNvSpPr>
            <a:spLocks noGrp="1"/>
          </p:cNvSpPr>
          <p:nvPr>
            <p:ph type="body" sz="quarter" idx="33"/>
          </p:nvPr>
        </p:nvSpPr>
        <p:spPr>
          <a:xfrm>
            <a:off x="7585303" y="5263243"/>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8" name="Text Placeholder 9"/>
          <p:cNvSpPr>
            <a:spLocks noGrp="1"/>
          </p:cNvSpPr>
          <p:nvPr>
            <p:ph type="body" sz="quarter" idx="34"/>
          </p:nvPr>
        </p:nvSpPr>
        <p:spPr>
          <a:xfrm>
            <a:off x="9610046" y="4501243"/>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Tree>
    <p:extLst>
      <p:ext uri="{BB962C8B-B14F-4D97-AF65-F5344CB8AC3E}">
        <p14:creationId xmlns:p14="http://schemas.microsoft.com/office/powerpoint/2010/main" val="212414888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503FB688-3027-4F1A-AF1B-10007DD55204}"/>
              </a:ext>
            </a:extLst>
          </p:cNvPr>
          <p:cNvCxnSpPr/>
          <p:nvPr userDrawn="1"/>
        </p:nvCxnSpPr>
        <p:spPr>
          <a:xfrm flipH="1">
            <a:off x="293528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339D46D-2F22-4548-8C89-E9FE69F35FE9}"/>
              </a:ext>
            </a:extLst>
          </p:cNvPr>
          <p:cNvCxnSpPr/>
          <p:nvPr userDrawn="1"/>
        </p:nvCxnSpPr>
        <p:spPr>
          <a:xfrm flipH="1">
            <a:off x="4454525"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AB58795-887A-49F2-936A-36AF30B5DC0D}"/>
              </a:ext>
            </a:extLst>
          </p:cNvPr>
          <p:cNvCxnSpPr/>
          <p:nvPr userDrawn="1"/>
        </p:nvCxnSpPr>
        <p:spPr>
          <a:xfrm flipH="1">
            <a:off x="5995988" y="1689100"/>
            <a:ext cx="0" cy="4067175"/>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21218A5-DD7F-425F-9F48-729E4697E73F}"/>
              </a:ext>
            </a:extLst>
          </p:cNvPr>
          <p:cNvCxnSpPr/>
          <p:nvPr userDrawn="1"/>
        </p:nvCxnSpPr>
        <p:spPr>
          <a:xfrm flipH="1">
            <a:off x="752633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369C80-9EF3-481F-A7AD-EC92D939755E}"/>
              </a:ext>
            </a:extLst>
          </p:cNvPr>
          <p:cNvCxnSpPr/>
          <p:nvPr userDrawn="1"/>
        </p:nvCxnSpPr>
        <p:spPr>
          <a:xfrm flipH="1">
            <a:off x="905668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40ABA6C-1DC3-4E68-B133-8312B3EFABAB}"/>
              </a:ext>
            </a:extLst>
          </p:cNvPr>
          <p:cNvCxnSpPr/>
          <p:nvPr userDrawn="1"/>
        </p:nvCxnSpPr>
        <p:spPr>
          <a:xfrm flipH="1">
            <a:off x="1058703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5E9C758-8216-4C76-ABDB-D38C9E474C3A}"/>
              </a:ext>
            </a:extLst>
          </p:cNvPr>
          <p:cNvCxnSpPr/>
          <p:nvPr userDrawn="1"/>
        </p:nvCxnSpPr>
        <p:spPr>
          <a:xfrm flipH="1">
            <a:off x="1393825" y="1989138"/>
            <a:ext cx="9201150"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CD77A4D-A1D7-4814-8C1B-75E275DDEF8E}"/>
              </a:ext>
            </a:extLst>
          </p:cNvPr>
          <p:cNvCxnSpPr/>
          <p:nvPr userDrawn="1"/>
        </p:nvCxnSpPr>
        <p:spPr>
          <a:xfrm flipH="1">
            <a:off x="1393825"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57200"/>
            <a:ext cx="9454896" cy="731610"/>
          </a:xfrm>
        </p:spPr>
        <p:txBody>
          <a:bodyPr/>
          <a:lstStyle>
            <a:lvl1pPr>
              <a:defRPr>
                <a:solidFill>
                  <a:schemeClr val="accent1"/>
                </a:solidFill>
              </a:defRPr>
            </a:lvl1pPr>
          </a:lstStyle>
          <a:p>
            <a:r>
              <a:rPr lang="en-US"/>
              <a:t>Click to edit Master title style</a:t>
            </a:r>
          </a:p>
        </p:txBody>
      </p:sp>
      <p:sp>
        <p:nvSpPr>
          <p:cNvPr id="5" name="Text Placeholder 4"/>
          <p:cNvSpPr>
            <a:spLocks noGrp="1"/>
          </p:cNvSpPr>
          <p:nvPr>
            <p:ph type="body" sz="quarter" idx="13"/>
          </p:nvPr>
        </p:nvSpPr>
        <p:spPr>
          <a:xfrm>
            <a:off x="4622609" y="1108656"/>
            <a:ext cx="2743200" cy="685800"/>
          </a:xfrm>
          <a:solidFill>
            <a:schemeClr val="accent2"/>
          </a:solidFill>
          <a:ln>
            <a:noFill/>
          </a:ln>
        </p:spPr>
        <p:txBody>
          <a:bodyPr anchor="ctr"/>
          <a:lstStyle>
            <a:lvl1pPr algn="ctr">
              <a:defRPr sz="1800" b="1">
                <a:solidFill>
                  <a:schemeClr val="bg1"/>
                </a:solidFill>
              </a:defRPr>
            </a:lvl1pPr>
            <a:lvl2pPr marL="0" indent="0" algn="ctr">
              <a:buFontTx/>
              <a:buNone/>
              <a:defRPr sz="1500">
                <a:solidFill>
                  <a:schemeClr val="bg1"/>
                </a:solidFill>
              </a:defRPr>
            </a:lvl2pPr>
          </a:lstStyle>
          <a:p>
            <a:pPr lvl="0"/>
            <a:r>
              <a:rPr lang="en-US"/>
              <a:t>Click to edit Master text styles</a:t>
            </a:r>
          </a:p>
          <a:p>
            <a:pPr lvl="1"/>
            <a:r>
              <a:rPr lang="en-US"/>
              <a:t>Second level</a:t>
            </a:r>
          </a:p>
        </p:txBody>
      </p:sp>
      <p:sp>
        <p:nvSpPr>
          <p:cNvPr id="32" name="Text Placeholder 4"/>
          <p:cNvSpPr>
            <a:spLocks noGrp="1"/>
          </p:cNvSpPr>
          <p:nvPr>
            <p:ph type="body" sz="quarter" idx="16"/>
          </p:nvPr>
        </p:nvSpPr>
        <p:spPr>
          <a:xfrm>
            <a:off x="2241640"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3" name="Text Placeholder 4"/>
          <p:cNvSpPr>
            <a:spLocks noGrp="1"/>
          </p:cNvSpPr>
          <p:nvPr>
            <p:ph type="body" sz="quarter" idx="17"/>
          </p:nvPr>
        </p:nvSpPr>
        <p:spPr>
          <a:xfrm>
            <a:off x="3775025"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4" name="Text Placeholder 4"/>
          <p:cNvSpPr>
            <a:spLocks noGrp="1"/>
          </p:cNvSpPr>
          <p:nvPr>
            <p:ph type="body" sz="quarter" idx="18"/>
          </p:nvPr>
        </p:nvSpPr>
        <p:spPr>
          <a:xfrm>
            <a:off x="5308410"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5" name="Text Placeholder 4"/>
          <p:cNvSpPr>
            <a:spLocks noGrp="1"/>
          </p:cNvSpPr>
          <p:nvPr>
            <p:ph type="body" sz="quarter" idx="19"/>
          </p:nvPr>
        </p:nvSpPr>
        <p:spPr>
          <a:xfrm>
            <a:off x="6841795"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6" name="Text Placeholder 4"/>
          <p:cNvSpPr>
            <a:spLocks noGrp="1"/>
          </p:cNvSpPr>
          <p:nvPr>
            <p:ph type="body" sz="quarter" idx="20"/>
          </p:nvPr>
        </p:nvSpPr>
        <p:spPr>
          <a:xfrm>
            <a:off x="8375180"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10" name="Text Placeholder 4"/>
          <p:cNvSpPr>
            <a:spLocks noGrp="1"/>
          </p:cNvSpPr>
          <p:nvPr>
            <p:ph type="body" sz="quarter" idx="15"/>
          </p:nvPr>
        </p:nvSpPr>
        <p:spPr>
          <a:xfrm>
            <a:off x="708255"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7" name="Text Placeholder 4"/>
          <p:cNvSpPr>
            <a:spLocks noGrp="1"/>
          </p:cNvSpPr>
          <p:nvPr>
            <p:ph type="body" sz="quarter" idx="21"/>
          </p:nvPr>
        </p:nvSpPr>
        <p:spPr>
          <a:xfrm>
            <a:off x="9908563"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8" name="Text Placeholder 4"/>
          <p:cNvSpPr>
            <a:spLocks noGrp="1"/>
          </p:cNvSpPr>
          <p:nvPr>
            <p:ph type="body" sz="quarter" idx="22"/>
          </p:nvPr>
        </p:nvSpPr>
        <p:spPr>
          <a:xfrm>
            <a:off x="708255"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9" name="Text Placeholder 4"/>
          <p:cNvSpPr>
            <a:spLocks noGrp="1"/>
          </p:cNvSpPr>
          <p:nvPr>
            <p:ph type="body" sz="quarter" idx="23"/>
          </p:nvPr>
        </p:nvSpPr>
        <p:spPr>
          <a:xfrm>
            <a:off x="708255"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40" name="Text Placeholder 4"/>
          <p:cNvSpPr>
            <a:spLocks noGrp="1"/>
          </p:cNvSpPr>
          <p:nvPr>
            <p:ph type="body" sz="quarter" idx="24"/>
          </p:nvPr>
        </p:nvSpPr>
        <p:spPr>
          <a:xfrm>
            <a:off x="708255"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41" name="Text Placeholder 4"/>
          <p:cNvSpPr>
            <a:spLocks noGrp="1"/>
          </p:cNvSpPr>
          <p:nvPr>
            <p:ph type="body" sz="quarter" idx="25"/>
          </p:nvPr>
        </p:nvSpPr>
        <p:spPr>
          <a:xfrm>
            <a:off x="708255"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45" name="Text Placeholder 4"/>
          <p:cNvSpPr>
            <a:spLocks noGrp="1"/>
          </p:cNvSpPr>
          <p:nvPr>
            <p:ph type="body" sz="quarter" idx="26"/>
          </p:nvPr>
        </p:nvSpPr>
        <p:spPr>
          <a:xfrm>
            <a:off x="2248821"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46" name="Text Placeholder 4"/>
          <p:cNvSpPr>
            <a:spLocks noGrp="1"/>
          </p:cNvSpPr>
          <p:nvPr>
            <p:ph type="body" sz="quarter" idx="27"/>
          </p:nvPr>
        </p:nvSpPr>
        <p:spPr>
          <a:xfrm>
            <a:off x="2248821"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47" name="Text Placeholder 4"/>
          <p:cNvSpPr>
            <a:spLocks noGrp="1"/>
          </p:cNvSpPr>
          <p:nvPr>
            <p:ph type="body" sz="quarter" idx="28"/>
          </p:nvPr>
        </p:nvSpPr>
        <p:spPr>
          <a:xfrm>
            <a:off x="2248821"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48" name="Text Placeholder 4"/>
          <p:cNvSpPr>
            <a:spLocks noGrp="1"/>
          </p:cNvSpPr>
          <p:nvPr>
            <p:ph type="body" sz="quarter" idx="29"/>
          </p:nvPr>
        </p:nvSpPr>
        <p:spPr>
          <a:xfrm>
            <a:off x="2248821"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0" name="Text Placeholder 4"/>
          <p:cNvSpPr>
            <a:spLocks noGrp="1"/>
          </p:cNvSpPr>
          <p:nvPr>
            <p:ph type="body" sz="quarter" idx="30"/>
          </p:nvPr>
        </p:nvSpPr>
        <p:spPr>
          <a:xfrm>
            <a:off x="3769508"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1" name="Text Placeholder 4"/>
          <p:cNvSpPr>
            <a:spLocks noGrp="1"/>
          </p:cNvSpPr>
          <p:nvPr>
            <p:ph type="body" sz="quarter" idx="31"/>
          </p:nvPr>
        </p:nvSpPr>
        <p:spPr>
          <a:xfrm>
            <a:off x="3769508"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2" name="Text Placeholder 4"/>
          <p:cNvSpPr>
            <a:spLocks noGrp="1"/>
          </p:cNvSpPr>
          <p:nvPr>
            <p:ph type="body" sz="quarter" idx="32"/>
          </p:nvPr>
        </p:nvSpPr>
        <p:spPr>
          <a:xfrm>
            <a:off x="3769508"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3" name="Text Placeholder 4"/>
          <p:cNvSpPr>
            <a:spLocks noGrp="1"/>
          </p:cNvSpPr>
          <p:nvPr>
            <p:ph type="body" sz="quarter" idx="33"/>
          </p:nvPr>
        </p:nvSpPr>
        <p:spPr>
          <a:xfrm>
            <a:off x="3769508"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5" name="Text Placeholder 4"/>
          <p:cNvSpPr>
            <a:spLocks noGrp="1"/>
          </p:cNvSpPr>
          <p:nvPr>
            <p:ph type="body" sz="quarter" idx="34"/>
          </p:nvPr>
        </p:nvSpPr>
        <p:spPr>
          <a:xfrm>
            <a:off x="5310073"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6" name="Text Placeholder 4"/>
          <p:cNvSpPr>
            <a:spLocks noGrp="1"/>
          </p:cNvSpPr>
          <p:nvPr>
            <p:ph type="body" sz="quarter" idx="35"/>
          </p:nvPr>
        </p:nvSpPr>
        <p:spPr>
          <a:xfrm>
            <a:off x="5310073"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7" name="Text Placeholder 4"/>
          <p:cNvSpPr>
            <a:spLocks noGrp="1"/>
          </p:cNvSpPr>
          <p:nvPr>
            <p:ph type="body" sz="quarter" idx="36"/>
          </p:nvPr>
        </p:nvSpPr>
        <p:spPr>
          <a:xfrm>
            <a:off x="5310073"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8" name="Text Placeholder 4"/>
          <p:cNvSpPr>
            <a:spLocks noGrp="1"/>
          </p:cNvSpPr>
          <p:nvPr>
            <p:ph type="body" sz="quarter" idx="37"/>
          </p:nvPr>
        </p:nvSpPr>
        <p:spPr>
          <a:xfrm>
            <a:off x="5310073"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0" name="Text Placeholder 4"/>
          <p:cNvSpPr>
            <a:spLocks noGrp="1"/>
          </p:cNvSpPr>
          <p:nvPr>
            <p:ph type="body" sz="quarter" idx="38"/>
          </p:nvPr>
        </p:nvSpPr>
        <p:spPr>
          <a:xfrm>
            <a:off x="6840699"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1" name="Text Placeholder 4"/>
          <p:cNvSpPr>
            <a:spLocks noGrp="1"/>
          </p:cNvSpPr>
          <p:nvPr>
            <p:ph type="body" sz="quarter" idx="39"/>
          </p:nvPr>
        </p:nvSpPr>
        <p:spPr>
          <a:xfrm>
            <a:off x="6840699"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2" name="Text Placeholder 4"/>
          <p:cNvSpPr>
            <a:spLocks noGrp="1"/>
          </p:cNvSpPr>
          <p:nvPr>
            <p:ph type="body" sz="quarter" idx="40"/>
          </p:nvPr>
        </p:nvSpPr>
        <p:spPr>
          <a:xfrm>
            <a:off x="6840699"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3" name="Text Placeholder 4"/>
          <p:cNvSpPr>
            <a:spLocks noGrp="1"/>
          </p:cNvSpPr>
          <p:nvPr>
            <p:ph type="body" sz="quarter" idx="41"/>
          </p:nvPr>
        </p:nvSpPr>
        <p:spPr>
          <a:xfrm>
            <a:off x="6840699"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5" name="Text Placeholder 4"/>
          <p:cNvSpPr>
            <a:spLocks noGrp="1"/>
          </p:cNvSpPr>
          <p:nvPr>
            <p:ph type="body" sz="quarter" idx="42"/>
          </p:nvPr>
        </p:nvSpPr>
        <p:spPr>
          <a:xfrm>
            <a:off x="8371325"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6" name="Text Placeholder 4"/>
          <p:cNvSpPr>
            <a:spLocks noGrp="1"/>
          </p:cNvSpPr>
          <p:nvPr>
            <p:ph type="body" sz="quarter" idx="43"/>
          </p:nvPr>
        </p:nvSpPr>
        <p:spPr>
          <a:xfrm>
            <a:off x="8371325"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7" name="Text Placeholder 4"/>
          <p:cNvSpPr>
            <a:spLocks noGrp="1"/>
          </p:cNvSpPr>
          <p:nvPr>
            <p:ph type="body" sz="quarter" idx="44"/>
          </p:nvPr>
        </p:nvSpPr>
        <p:spPr>
          <a:xfrm>
            <a:off x="8371325"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8" name="Text Placeholder 4"/>
          <p:cNvSpPr>
            <a:spLocks noGrp="1"/>
          </p:cNvSpPr>
          <p:nvPr>
            <p:ph type="body" sz="quarter" idx="45"/>
          </p:nvPr>
        </p:nvSpPr>
        <p:spPr>
          <a:xfrm>
            <a:off x="8371325"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70" name="Text Placeholder 4"/>
          <p:cNvSpPr>
            <a:spLocks noGrp="1"/>
          </p:cNvSpPr>
          <p:nvPr>
            <p:ph type="body" sz="quarter" idx="46"/>
          </p:nvPr>
        </p:nvSpPr>
        <p:spPr>
          <a:xfrm>
            <a:off x="9901951"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71" name="Text Placeholder 4"/>
          <p:cNvSpPr>
            <a:spLocks noGrp="1"/>
          </p:cNvSpPr>
          <p:nvPr>
            <p:ph type="body" sz="quarter" idx="47"/>
          </p:nvPr>
        </p:nvSpPr>
        <p:spPr>
          <a:xfrm>
            <a:off x="9901951"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72" name="Text Placeholder 4"/>
          <p:cNvSpPr>
            <a:spLocks noGrp="1"/>
          </p:cNvSpPr>
          <p:nvPr>
            <p:ph type="body" sz="quarter" idx="48"/>
          </p:nvPr>
        </p:nvSpPr>
        <p:spPr>
          <a:xfrm>
            <a:off x="9901951"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73" name="Text Placeholder 4"/>
          <p:cNvSpPr>
            <a:spLocks noGrp="1"/>
          </p:cNvSpPr>
          <p:nvPr>
            <p:ph type="body" sz="quarter" idx="49"/>
          </p:nvPr>
        </p:nvSpPr>
        <p:spPr>
          <a:xfrm>
            <a:off x="9901951"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584764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61639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95FA54-8F23-4F68-ABE7-80814AE73DDB}"/>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 name="Title 1"/>
          <p:cNvSpPr>
            <a:spLocks noGrp="1"/>
          </p:cNvSpPr>
          <p:nvPr>
            <p:ph type="title"/>
          </p:nvPr>
        </p:nvSpPr>
        <p:spPr>
          <a:xfrm>
            <a:off x="457200" y="2616200"/>
            <a:ext cx="11276013" cy="457200"/>
          </a:xfrm>
        </p:spPr>
        <p:txBody>
          <a:bodyPr/>
          <a:lstStyle>
            <a:lvl1pPr>
              <a:defRPr sz="80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84913940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1E78E8-2972-449F-A14D-18AB672AAF91}"/>
              </a:ext>
            </a:extLst>
          </p:cNvPr>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id="3" name="Picture 7">
            <a:extLst>
              <a:ext uri="{FF2B5EF4-FFF2-40B4-BE49-F238E27FC236}">
                <a16:creationId xmlns:a16="http://schemas.microsoft.com/office/drawing/2014/main" id="{44EC0507-E54A-47D4-A8E2-A7B3D181BE98}"/>
              </a:ext>
            </a:extLst>
          </p:cNvPr>
          <p:cNvPicPr>
            <a:picLocks noChangeAspect="1"/>
          </p:cNvPicPr>
          <p:nvPr userDrawn="1"/>
        </p:nvPicPr>
        <p:blipFill>
          <a:blip r:embed="rId2">
            <a:extLst>
              <a:ext uri="{28A0092B-C50C-407E-A947-70E740481C1C}">
                <a14:useLocalDpi xmlns:a14="http://schemas.microsoft.com/office/drawing/2010/main" val="0"/>
              </a:ext>
            </a:extLst>
          </a:blip>
          <a:srcRect l="124" t="-15501" r="-13612" b="-18253"/>
          <a:stretch>
            <a:fillRect/>
          </a:stretch>
        </p:blipFill>
        <p:spPr bwMode="auto">
          <a:xfrm>
            <a:off x="3465513" y="2760663"/>
            <a:ext cx="52578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97514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C441E1-1AB7-4DDB-BD8A-A43F6B0C79CE}"/>
              </a:ext>
            </a:extLst>
          </p:cNvPr>
          <p:cNvSpPr/>
          <p:nvPr userDrawn="1"/>
        </p:nvSpPr>
        <p:spPr>
          <a:xfrm>
            <a:off x="0" y="6261100"/>
            <a:ext cx="12188825" cy="59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Tree>
    <p:extLst>
      <p:ext uri="{BB962C8B-B14F-4D97-AF65-F5344CB8AC3E}">
        <p14:creationId xmlns:p14="http://schemas.microsoft.com/office/powerpoint/2010/main" val="26600601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DF1AAD-A77F-4C54-9B5A-F4270050CFB8}"/>
              </a:ext>
            </a:extLst>
          </p:cNvPr>
          <p:cNvSpPr/>
          <p:nvPr userDrawn="1"/>
        </p:nvSpPr>
        <p:spPr>
          <a:xfrm>
            <a:off x="7936135" y="0"/>
            <a:ext cx="1457626" cy="351948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2FE00B56-6217-4B78-969B-81094C46FBA9}"/>
              </a:ext>
            </a:extLst>
          </p:cNvPr>
          <p:cNvSpPr/>
          <p:nvPr userDrawn="1"/>
        </p:nvSpPr>
        <p:spPr>
          <a:xfrm>
            <a:off x="9393762" y="0"/>
            <a:ext cx="2795064" cy="3519485"/>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8" name="Rectangle 2">
            <a:extLst>
              <a:ext uri="{FF2B5EF4-FFF2-40B4-BE49-F238E27FC236}">
                <a16:creationId xmlns:a16="http://schemas.microsoft.com/office/drawing/2014/main" id="{EB685FA8-B262-4B37-BF63-F320AC65422A}"/>
              </a:ext>
            </a:extLst>
          </p:cNvPr>
          <p:cNvSpPr>
            <a:spLocks noChangeArrowheads="1"/>
          </p:cNvSpPr>
          <p:nvPr userDrawn="1"/>
        </p:nvSpPr>
        <p:spPr bwMode="auto">
          <a:xfrm>
            <a:off x="5141913" y="3338513"/>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br>
              <a:rPr lang="en-US" altLang="en-US"/>
            </a:br>
            <a:endParaRPr lang="en-US" altLang="en-US"/>
          </a:p>
        </p:txBody>
      </p:sp>
      <p:sp>
        <p:nvSpPr>
          <p:cNvPr id="9" name="Title 1"/>
          <p:cNvSpPr>
            <a:spLocks noGrp="1"/>
          </p:cNvSpPr>
          <p:nvPr>
            <p:ph type="ctrTitle"/>
          </p:nvPr>
        </p:nvSpPr>
        <p:spPr bwMode="white">
          <a:xfrm>
            <a:off x="455613" y="3987483"/>
            <a:ext cx="6794350" cy="1215588"/>
          </a:xfrm>
        </p:spPr>
        <p:txBody>
          <a:bodyPr anchor="b"/>
          <a:lstStyle>
            <a:lvl1pPr algn="l">
              <a:lnSpc>
                <a:spcPct val="80000"/>
              </a:lnSpc>
              <a:defRPr sz="4800" b="1" i="0" cap="none" baseline="0">
                <a:solidFill>
                  <a:schemeClr val="tx1">
                    <a:lumMod val="75000"/>
                    <a:lumOff val="25000"/>
                  </a:schemeClr>
                </a:solidFill>
                <a:latin typeface="+mn-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455612" y="5345291"/>
            <a:ext cx="6795193" cy="335328"/>
          </a:xfrm>
        </p:spPr>
        <p:txBody>
          <a:bodyPr>
            <a:noAutofit/>
          </a:bodyPr>
          <a:lstStyle>
            <a:lvl1pPr marL="0" indent="0" algn="l">
              <a:lnSpc>
                <a:spcPct val="80000"/>
              </a:lnSpc>
              <a:spcBef>
                <a:spcPts val="300"/>
              </a:spcBef>
              <a:buNone/>
              <a:defRPr sz="14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11" name="Rectangle 10">
            <a:extLst>
              <a:ext uri="{FF2B5EF4-FFF2-40B4-BE49-F238E27FC236}">
                <a16:creationId xmlns:a16="http://schemas.microsoft.com/office/drawing/2014/main" id="{89BD0079-D327-436E-AA71-BA6A55D6DDC3}"/>
              </a:ext>
            </a:extLst>
          </p:cNvPr>
          <p:cNvSpPr/>
          <p:nvPr userDrawn="1"/>
        </p:nvSpPr>
        <p:spPr>
          <a:xfrm>
            <a:off x="6563790" y="0"/>
            <a:ext cx="1372345" cy="35194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2"/>
              </a:solidFill>
              <a:cs typeface="Arial"/>
            </a:endParaRPr>
          </a:p>
        </p:txBody>
      </p:sp>
    </p:spTree>
    <p:extLst>
      <p:ext uri="{BB962C8B-B14F-4D97-AF65-F5344CB8AC3E}">
        <p14:creationId xmlns:p14="http://schemas.microsoft.com/office/powerpoint/2010/main" val="106622658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40B4EC-BA90-4EF7-96A7-5D904B2EF32C}"/>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CC28B0D5-4B39-4044-BD25-761C505B7160}"/>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9451FFD2-B28A-49BD-AFF5-59B0F3E3A5A8}"/>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67816081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933057-CAD8-4FF2-ABEB-D1FA00299437}"/>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73E8719A-42E1-48F0-B032-4DAFB6E92956}"/>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6B927213-A8D1-42C3-80FC-59C6B820AE73}"/>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57579276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Blank layout - Footer only">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262345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Simple Layout - Title, header, Subheader, text">
    <p:spTree>
      <p:nvGrpSpPr>
        <p:cNvPr id="1" name=""/>
        <p:cNvGrpSpPr/>
        <p:nvPr/>
      </p:nvGrpSpPr>
      <p:grpSpPr>
        <a:xfrm>
          <a:off x="0" y="0"/>
          <a:ext cx="0" cy="0"/>
          <a:chOff x="0" y="0"/>
          <a:chExt cx="0" cy="0"/>
        </a:xfrm>
      </p:grpSpPr>
      <p:sp>
        <p:nvSpPr>
          <p:cNvPr id="3"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a:spcBef>
                <a:spcPts val="1800"/>
              </a:spcBef>
              <a:buFontTx/>
              <a:buNone/>
              <a:defRPr sz="2000" b="1" i="0">
                <a:solidFill>
                  <a:schemeClr val="tx2"/>
                </a:solidFill>
                <a:latin typeface="+mn-lt"/>
                <a:ea typeface="Arial"/>
                <a:cs typeface="Arial"/>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6217097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DBC50A-D989-4C54-83F6-BD7F45EEA654}"/>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FBF0B713-6EA7-411B-BB7A-21102604DEF7}"/>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2ADA2B42-A139-4BC4-BF9A-41B1082751AA}"/>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28344201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332B78-9ECC-44C4-B072-2E40F49AD971}"/>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CF303B12-3754-44F7-87E1-F8383D59FD4F}"/>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64D5DCF5-789D-4F0B-8B27-5A0F8C73AFA6}"/>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831762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92AF80-5E6C-4DE6-A457-C3FD4A5106D8}"/>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04896C21-4342-421E-9E80-8150A438CD29}"/>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86C942B1-AF6E-41E9-A4D5-AEC940E492EF}"/>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12773454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A1A2B3-7661-4F25-8E3C-BE23009A2D63}"/>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F060EEDD-6EBC-4A7A-8D50-520006316CBC}"/>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5CEF7615-D4F0-4154-9532-6EABD8B75FA2}"/>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22835308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B23284-F376-4795-B251-72156B6B7788}"/>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46588601-E1EF-4BD5-9749-F38DF3DA7477}"/>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A565B37B-1A1C-41D6-A306-A7EDE015E133}"/>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60936524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Simple Layout - Title, header, Subheader, text">
    <p:spTree>
      <p:nvGrpSpPr>
        <p:cNvPr id="1" name=""/>
        <p:cNvGrpSpPr/>
        <p:nvPr/>
      </p:nvGrpSpPr>
      <p:grpSpPr>
        <a:xfrm>
          <a:off x="0" y="0"/>
          <a:ext cx="0" cy="0"/>
          <a:chOff x="0" y="0"/>
          <a:chExt cx="0" cy="0"/>
        </a:xfrm>
      </p:grpSpPr>
      <p:sp>
        <p:nvSpPr>
          <p:cNvPr id="3"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a:spcBef>
                <a:spcPts val="1800"/>
              </a:spcBef>
              <a:buFontTx/>
              <a:buNone/>
              <a:defRPr sz="2000" b="1" i="0">
                <a:solidFill>
                  <a:schemeClr val="tx2"/>
                </a:solidFill>
                <a:latin typeface="+mn-lt"/>
                <a:ea typeface="Arial"/>
                <a:cs typeface="Arial"/>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392425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p:nvPr>
        </p:nvSpPr>
        <p:spPr bwMode="white">
          <a:xfrm>
            <a:off x="455613" y="3987483"/>
            <a:ext cx="6794350" cy="1215588"/>
          </a:xfrm>
        </p:spPr>
        <p:txBody>
          <a:bodyPr anchor="b"/>
          <a:lstStyle>
            <a:lvl1pPr algn="l">
              <a:lnSpc>
                <a:spcPct val="80000"/>
              </a:lnSpc>
              <a:defRPr sz="4800" b="1" i="0" cap="none" baseline="0">
                <a:solidFill>
                  <a:schemeClr val="accent1"/>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455612" y="5345291"/>
            <a:ext cx="6795193" cy="335328"/>
          </a:xfrm>
        </p:spPr>
        <p:txBody>
          <a:bodyPr>
            <a:noAutofit/>
          </a:bodyPr>
          <a:lstStyle>
            <a:lvl1pPr marL="0" indent="0" algn="l">
              <a:lnSpc>
                <a:spcPct val="80000"/>
              </a:lnSpc>
              <a:spcBef>
                <a:spcPts val="300"/>
              </a:spcBef>
              <a:buNone/>
              <a:defRPr sz="1400" b="0" i="0" cap="none" spc="0" baseline="0">
                <a:solidFill>
                  <a:schemeClr val="accent1"/>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6177999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C6C763-BE59-4A87-A1E9-86ABB5690DDD}"/>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ACE54632-9F25-4D66-AA62-BCE6C0DFADC6}"/>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6BD158C4-83E8-4D07-8D8C-D1089611E90A}"/>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39950593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header/text layout with 1/4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0226DF-86B6-437E-B7FA-EBF931333AB7}"/>
              </a:ext>
            </a:extLst>
          </p:cNvPr>
          <p:cNvSpPr/>
          <p:nvPr userDrawn="1"/>
        </p:nvSpPr>
        <p:spPr>
          <a:xfrm>
            <a:off x="9126538" y="0"/>
            <a:ext cx="3062287"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accent2"/>
              </a:solidFill>
            </a:endParaRPr>
          </a:p>
        </p:txBody>
      </p:sp>
      <p:sp>
        <p:nvSpPr>
          <p:cNvPr id="2" name="Title 1"/>
          <p:cNvSpPr>
            <a:spLocks noGrp="1"/>
          </p:cNvSpPr>
          <p:nvPr>
            <p:ph type="title"/>
          </p:nvPr>
        </p:nvSpPr>
        <p:spPr>
          <a:xfrm>
            <a:off x="457200" y="457200"/>
            <a:ext cx="8407292" cy="731520"/>
          </a:xfrm>
        </p:spPr>
        <p:txBody>
          <a:bodyPr/>
          <a:lstStyle>
            <a:lvl1pPr>
              <a:defRPr sz="2800" b="1" i="0">
                <a:solidFill>
                  <a:schemeClr val="tx1">
                    <a:lumMod val="75000"/>
                    <a:lumOff val="25000"/>
                  </a:schemeClr>
                </a:solidFill>
                <a:latin typeface="Aril"/>
                <a:ea typeface="Aril"/>
                <a:cs typeface="Aril"/>
              </a:defRPr>
            </a:lvl1pPr>
          </a:lstStyle>
          <a:p>
            <a:r>
              <a:rPr lang="en-US"/>
              <a:t>Click to edit Master title style</a:t>
            </a:r>
          </a:p>
        </p:txBody>
      </p:sp>
      <p:sp>
        <p:nvSpPr>
          <p:cNvPr id="8" name="Content Placeholder 3"/>
          <p:cNvSpPr>
            <a:spLocks noGrp="1"/>
          </p:cNvSpPr>
          <p:nvPr>
            <p:ph sz="quarter" idx="10"/>
          </p:nvPr>
        </p:nvSpPr>
        <p:spPr>
          <a:xfrm>
            <a:off x="457200" y="1371600"/>
            <a:ext cx="8412480" cy="48387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3"/>
          <p:cNvSpPr>
            <a:spLocks noGrp="1"/>
          </p:cNvSpPr>
          <p:nvPr>
            <p:ph type="body" sz="quarter" idx="11"/>
          </p:nvPr>
        </p:nvSpPr>
        <p:spPr>
          <a:xfrm>
            <a:off x="7205554" y="6463076"/>
            <a:ext cx="1658938" cy="323850"/>
          </a:xfrm>
        </p:spPr>
        <p:txBody>
          <a:bodyPr/>
          <a:lstStyle>
            <a:lvl1pPr>
              <a:defRPr sz="800" baseline="0">
                <a:solidFill>
                  <a:schemeClr val="bg2"/>
                </a:solidFill>
              </a:defRPr>
            </a:lvl1pPr>
          </a:lstStyle>
          <a:p>
            <a:pPr lvl="0"/>
            <a:r>
              <a:rPr lang="en-US"/>
              <a:t>Click to edit Master text styles</a:t>
            </a:r>
          </a:p>
        </p:txBody>
      </p:sp>
      <p:sp>
        <p:nvSpPr>
          <p:cNvPr id="10" name="Text Placeholder 6"/>
          <p:cNvSpPr>
            <a:spLocks noGrp="1"/>
          </p:cNvSpPr>
          <p:nvPr>
            <p:ph type="body" sz="quarter" idx="12"/>
          </p:nvPr>
        </p:nvSpPr>
        <p:spPr>
          <a:xfrm>
            <a:off x="4391148" y="6480869"/>
            <a:ext cx="2303462" cy="244475"/>
          </a:xfrm>
        </p:spPr>
        <p:txBody>
          <a:bodyPr/>
          <a:lstStyle>
            <a:lvl1pPr>
              <a:defRPr sz="8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2065626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header/text layout with 1/4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118F6B-33F5-4936-9643-E67098CE239B}"/>
              </a:ext>
            </a:extLst>
          </p:cNvPr>
          <p:cNvSpPr/>
          <p:nvPr userDrawn="1"/>
        </p:nvSpPr>
        <p:spPr>
          <a:xfrm>
            <a:off x="9126538" y="0"/>
            <a:ext cx="3062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accent2"/>
              </a:solidFill>
            </a:endParaRPr>
          </a:p>
        </p:txBody>
      </p:sp>
      <p:sp>
        <p:nvSpPr>
          <p:cNvPr id="2" name="Title 1"/>
          <p:cNvSpPr>
            <a:spLocks noGrp="1"/>
          </p:cNvSpPr>
          <p:nvPr>
            <p:ph type="title"/>
          </p:nvPr>
        </p:nvSpPr>
        <p:spPr>
          <a:xfrm>
            <a:off x="609441" y="457200"/>
            <a:ext cx="8251835" cy="539496"/>
          </a:xfrm>
        </p:spPr>
        <p:txBody>
          <a:bodyPr/>
          <a:lstStyle>
            <a:lvl1pPr>
              <a:defRPr sz="2800" b="1" i="0">
                <a:solidFill>
                  <a:schemeClr val="tx1">
                    <a:lumMod val="75000"/>
                    <a:lumOff val="25000"/>
                  </a:schemeClr>
                </a:solidFill>
                <a:latin typeface="+mn-lt"/>
                <a:ea typeface="Georgia Bold" charset="0"/>
                <a:cs typeface="Georgia Bold" charset="0"/>
              </a:defRPr>
            </a:lvl1pPr>
          </a:lstStyle>
          <a:p>
            <a:r>
              <a:rPr lang="en-US"/>
              <a:t>Click to edit Master title style</a:t>
            </a:r>
          </a:p>
        </p:txBody>
      </p:sp>
      <p:sp>
        <p:nvSpPr>
          <p:cNvPr id="8" name="Content Placeholder 3"/>
          <p:cNvSpPr>
            <a:spLocks noGrp="1"/>
          </p:cNvSpPr>
          <p:nvPr>
            <p:ph sz="quarter" idx="10"/>
          </p:nvPr>
        </p:nvSpPr>
        <p:spPr>
          <a:xfrm>
            <a:off x="609441" y="1143000"/>
            <a:ext cx="8251835" cy="48006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1"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63393170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24672B-733C-4B60-B770-12554FF5F401}"/>
              </a:ext>
            </a:extLst>
          </p:cNvPr>
          <p:cNvSpPr/>
          <p:nvPr userDrawn="1"/>
        </p:nvSpPr>
        <p:spPr>
          <a:xfrm>
            <a:off x="0" y="0"/>
            <a:ext cx="10363200" cy="6172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chemeClr val="tx1">
                    <a:lumMod val="75000"/>
                    <a:lumOff val="25000"/>
                  </a:schemeClr>
                </a:solidFill>
                <a:latin typeface="+mn-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11435295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header/text layout with 1/4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61B30C-361B-490E-A0DC-8FFAB0A4E41E}"/>
              </a:ext>
            </a:extLst>
          </p:cNvPr>
          <p:cNvSpPr/>
          <p:nvPr userDrawn="1"/>
        </p:nvSpPr>
        <p:spPr>
          <a:xfrm>
            <a:off x="9126538" y="0"/>
            <a:ext cx="3062287"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accent2"/>
              </a:solidFill>
            </a:endParaRPr>
          </a:p>
        </p:txBody>
      </p:sp>
      <p:sp>
        <p:nvSpPr>
          <p:cNvPr id="2" name="Title 1"/>
          <p:cNvSpPr>
            <a:spLocks noGrp="1"/>
          </p:cNvSpPr>
          <p:nvPr>
            <p:ph type="title"/>
          </p:nvPr>
        </p:nvSpPr>
        <p:spPr>
          <a:xfrm>
            <a:off x="609441" y="457200"/>
            <a:ext cx="8251835" cy="539496"/>
          </a:xfrm>
        </p:spPr>
        <p:txBody>
          <a:bodyPr/>
          <a:lstStyle>
            <a:lvl1pPr>
              <a:defRPr sz="2800" b="1" i="0">
                <a:solidFill>
                  <a:schemeClr val="tx1">
                    <a:lumMod val="75000"/>
                    <a:lumOff val="25000"/>
                  </a:schemeClr>
                </a:solidFill>
                <a:latin typeface="+mn-lt"/>
                <a:ea typeface="Georgia Bold" charset="0"/>
                <a:cs typeface="Georgia Bold" charset="0"/>
              </a:defRPr>
            </a:lvl1pPr>
          </a:lstStyle>
          <a:p>
            <a:r>
              <a:rPr lang="en-US"/>
              <a:t>Click to edit Master title style</a:t>
            </a:r>
          </a:p>
        </p:txBody>
      </p:sp>
      <p:sp>
        <p:nvSpPr>
          <p:cNvPr id="8" name="Content Placeholder 3"/>
          <p:cNvSpPr>
            <a:spLocks noGrp="1"/>
          </p:cNvSpPr>
          <p:nvPr>
            <p:ph sz="quarter" idx="10"/>
          </p:nvPr>
        </p:nvSpPr>
        <p:spPr>
          <a:xfrm>
            <a:off x="609441" y="1143000"/>
            <a:ext cx="8251835" cy="48006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1"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4364318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2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D5208-5066-4D97-A6AB-E0DD0E00408B}"/>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BAE3D43E-5676-42A9-AE68-F774AD6CD444}"/>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631D0154-FEBD-487F-A3D1-04BD71AD9C3E}"/>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7440331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Simple Layout - Title and three-column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9433350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Agenda - bullet list">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CE623413-6482-4CC5-9DF6-DFFA977EA063}"/>
              </a:ext>
            </a:extLst>
          </p:cNvPr>
          <p:cNvSpPr txBox="1">
            <a:spLocks noChangeArrowheads="1"/>
          </p:cNvSpPr>
          <p:nvPr userDrawn="1"/>
        </p:nvSpPr>
        <p:spPr bwMode="auto">
          <a:xfrm flipH="1">
            <a:off x="2527300" y="6191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ct val="0"/>
              </a:spcAft>
              <a:defRPr/>
            </a:pPr>
            <a:endParaRPr lang="en-US" altLang="en-US">
              <a:solidFill>
                <a:schemeClr val="bg2"/>
              </a:solidFill>
              <a:ea typeface="MetLife Circular Light"/>
              <a:cs typeface="MetLife Circular Light"/>
            </a:endParaRPr>
          </a:p>
        </p:txBody>
      </p:sp>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3"/>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4"/>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7072487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39194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FAE062-4B27-42AA-A4B9-549F413D5549}"/>
              </a:ext>
            </a:extLst>
          </p:cNvPr>
          <p:cNvSpPr/>
          <p:nvPr userDrawn="1"/>
        </p:nvSpPr>
        <p:spPr>
          <a:xfrm>
            <a:off x="10358438" y="0"/>
            <a:ext cx="455612"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350">
              <a:cs typeface="Arial"/>
            </a:endParaRPr>
          </a:p>
        </p:txBody>
      </p:sp>
      <p:sp>
        <p:nvSpPr>
          <p:cNvPr id="11" name="Rectangle 10">
            <a:extLst>
              <a:ext uri="{FF2B5EF4-FFF2-40B4-BE49-F238E27FC236}">
                <a16:creationId xmlns:a16="http://schemas.microsoft.com/office/drawing/2014/main" id="{A1705DEB-AA70-4FF3-9518-6E1D362C50B5}"/>
              </a:ext>
            </a:extLst>
          </p:cNvPr>
          <p:cNvSpPr/>
          <p:nvPr userDrawn="1"/>
        </p:nvSpPr>
        <p:spPr>
          <a:xfrm>
            <a:off x="10814050" y="0"/>
            <a:ext cx="1373188"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350">
              <a:cs typeface="Arial"/>
            </a:endParaRPr>
          </a:p>
        </p:txBody>
      </p:sp>
      <p:sp>
        <p:nvSpPr>
          <p:cNvPr id="6" name="Picture Placeholder 5"/>
          <p:cNvSpPr>
            <a:spLocks noGrp="1"/>
          </p:cNvSpPr>
          <p:nvPr>
            <p:ph type="pic" sz="quarter" idx="10"/>
          </p:nvPr>
        </p:nvSpPr>
        <p:spPr>
          <a:xfrm>
            <a:off x="-1" y="0"/>
            <a:ext cx="10360501" cy="61722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10" name="Title 1"/>
          <p:cNvSpPr>
            <a:spLocks noGrp="1"/>
          </p:cNvSpPr>
          <p:nvPr>
            <p:ph type="ctrTitle"/>
          </p:nvPr>
        </p:nvSpPr>
        <p:spPr bwMode="white">
          <a:xfrm>
            <a:off x="609441" y="3987483"/>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9" name="Subtitle 2"/>
          <p:cNvSpPr>
            <a:spLocks noGrp="1"/>
          </p:cNvSpPr>
          <p:nvPr>
            <p:ph type="subTitle" idx="1"/>
          </p:nvPr>
        </p:nvSpPr>
        <p:spPr bwMode="white">
          <a:xfrm>
            <a:off x="609442" y="5349240"/>
            <a:ext cx="5193792"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4529554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3F4975-CE68-4023-BA49-E1D0CC4B554B}"/>
              </a:ext>
            </a:extLst>
          </p:cNvPr>
          <p:cNvSpPr/>
          <p:nvPr userDrawn="1"/>
        </p:nvSpPr>
        <p:spPr>
          <a:xfrm>
            <a:off x="10356850" y="0"/>
            <a:ext cx="4556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B1D8294E-0DDA-4EE6-9C0B-4DC2634E8623}"/>
              </a:ext>
            </a:extLst>
          </p:cNvPr>
          <p:cNvSpPr/>
          <p:nvPr userDrawn="1"/>
        </p:nvSpPr>
        <p:spPr>
          <a:xfrm>
            <a:off x="10815638" y="0"/>
            <a:ext cx="13731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8">
            <a:extLst>
              <a:ext uri="{FF2B5EF4-FFF2-40B4-BE49-F238E27FC236}">
                <a16:creationId xmlns:a16="http://schemas.microsoft.com/office/drawing/2014/main" id="{22377CFA-4F0C-4B1D-B77F-07B500FFCF1F}"/>
              </a:ext>
            </a:extLst>
          </p:cNvPr>
          <p:cNvSpPr>
            <a:spLocks noChangeArrowheads="1"/>
          </p:cNvSpPr>
          <p:nvPr userDrawn="1"/>
        </p:nvSpPr>
        <p:spPr bwMode="auto">
          <a:xfrm>
            <a:off x="5970588"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a:t> </a:t>
            </a:r>
          </a:p>
        </p:txBody>
      </p:sp>
      <p:sp>
        <p:nvSpPr>
          <p:cNvPr id="15" name="Picture Placeholder 5"/>
          <p:cNvSpPr>
            <a:spLocks noGrp="1"/>
          </p:cNvSpPr>
          <p:nvPr>
            <p:ph type="pic" sz="quarter" idx="10"/>
          </p:nvPr>
        </p:nvSpPr>
        <p:spPr>
          <a:xfrm>
            <a:off x="0" y="0"/>
            <a:ext cx="10357338" cy="68580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19" name="Text Placeholder 18"/>
          <p:cNvSpPr>
            <a:spLocks noGrp="1"/>
          </p:cNvSpPr>
          <p:nvPr>
            <p:ph type="body" sz="quarter" idx="11"/>
          </p:nvPr>
        </p:nvSpPr>
        <p:spPr>
          <a:xfrm>
            <a:off x="455613" y="1935162"/>
            <a:ext cx="8275637" cy="2987675"/>
          </a:xfrm>
        </p:spPr>
        <p:txBody>
          <a:bodyPr anchor="ctr"/>
          <a:lstStyle>
            <a:lvl1pPr>
              <a:defRPr sz="6000" b="1" i="0">
                <a:solidFill>
                  <a:schemeClr val="bg1"/>
                </a:solidFill>
                <a:latin typeface="+mj-lt"/>
                <a:ea typeface="Georgia Bold" charset="0"/>
                <a:cs typeface="Georgia Bold" charset="0"/>
              </a:defRPr>
            </a:lvl1pPr>
          </a:lstStyle>
          <a:p>
            <a:pPr lvl="0"/>
            <a:r>
              <a:rPr lang="en-US"/>
              <a:t>Click to edit Master text styles</a:t>
            </a:r>
          </a:p>
        </p:txBody>
      </p:sp>
      <p:sp>
        <p:nvSpPr>
          <p:cNvPr id="11" name="Text Placeholder 4"/>
          <p:cNvSpPr>
            <a:spLocks noGrp="1"/>
          </p:cNvSpPr>
          <p:nvPr>
            <p:ph type="body" sz="quarter" idx="12"/>
          </p:nvPr>
        </p:nvSpPr>
        <p:spPr>
          <a:xfrm>
            <a:off x="273964" y="6407355"/>
            <a:ext cx="1634349" cy="450645"/>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171520372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8EA643-F038-4F0F-A5A7-2E06CB4254EB}"/>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5" name="Content Placeholder 8">
            <a:extLst>
              <a:ext uri="{FF2B5EF4-FFF2-40B4-BE49-F238E27FC236}">
                <a16:creationId xmlns:a16="http://schemas.microsoft.com/office/drawing/2014/main" id="{61AC1FC8-DAC1-4383-91E6-D2C595751AE3}"/>
              </a:ext>
            </a:extLst>
          </p:cNvPr>
          <p:cNvSpPr txBox="1"/>
          <p:nvPr userDrawn="1"/>
        </p:nvSpPr>
        <p:spPr>
          <a:xfrm>
            <a:off x="11453813" y="6373813"/>
            <a:ext cx="735012" cy="228600"/>
          </a:xfrm>
          <a:prstGeom prst="rect">
            <a:avLst/>
          </a:prstGeom>
        </p:spPr>
        <p:txBody>
          <a:bodyPr anchor="ctr"/>
          <a:lstStyle>
            <a:lvl1pPr>
              <a:tabLst>
                <a:tab pos="1201738" algn="l"/>
              </a:tabLst>
              <a:defRPr>
                <a:solidFill>
                  <a:schemeClr val="tx1"/>
                </a:solidFill>
                <a:latin typeface="Arial" panose="020B0604020202020204" pitchFamily="34" charset="0"/>
                <a:cs typeface="Arial" panose="020B0604020202020204" pitchFamily="34" charset="0"/>
              </a:defRPr>
            </a:lvl1pPr>
            <a:lvl2pPr marL="200025" indent="-200025">
              <a:tabLst>
                <a:tab pos="1201738" algn="l"/>
              </a:tabLst>
              <a:defRPr>
                <a:solidFill>
                  <a:schemeClr val="tx1"/>
                </a:solidFill>
                <a:latin typeface="Arial" panose="020B0604020202020204" pitchFamily="34" charset="0"/>
                <a:cs typeface="Arial" panose="020B0604020202020204" pitchFamily="34" charset="0"/>
              </a:defRPr>
            </a:lvl2pPr>
            <a:lvl3pPr marL="398463" indent="-200025">
              <a:tabLst>
                <a:tab pos="1201738" algn="l"/>
              </a:tabLst>
              <a:defRPr>
                <a:solidFill>
                  <a:schemeClr val="tx1"/>
                </a:solidFill>
                <a:latin typeface="Arial" panose="020B0604020202020204" pitchFamily="34" charset="0"/>
                <a:cs typeface="Arial" panose="020B0604020202020204" pitchFamily="34" charset="0"/>
              </a:defRPr>
            </a:lvl3pPr>
            <a:lvl4pPr marL="622300" indent="-200025">
              <a:tabLst>
                <a:tab pos="1201738" algn="l"/>
              </a:tabLst>
              <a:defRPr>
                <a:solidFill>
                  <a:schemeClr val="tx1"/>
                </a:solidFill>
                <a:latin typeface="Arial" panose="020B0604020202020204" pitchFamily="34" charset="0"/>
                <a:cs typeface="Arial" panose="020B0604020202020204" pitchFamily="34" charset="0"/>
              </a:defRPr>
            </a:lvl4pPr>
            <a:lvl5pPr marL="806450" indent="-182563">
              <a:tabLst>
                <a:tab pos="1201738" algn="l"/>
              </a:tabLst>
              <a:defRPr>
                <a:solidFill>
                  <a:schemeClr val="tx1"/>
                </a:solidFill>
                <a:latin typeface="Arial" panose="020B0604020202020204" pitchFamily="34" charset="0"/>
                <a:cs typeface="Arial" panose="020B0604020202020204" pitchFamily="34" charset="0"/>
              </a:defRPr>
            </a:lvl5pPr>
            <a:lvl6pPr marL="12636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6pPr>
            <a:lvl7pPr marL="17208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7pPr>
            <a:lvl8pPr marL="21780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8pPr>
            <a:lvl9pPr marL="26352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600"/>
              </a:spcBef>
            </a:pPr>
            <a:r>
              <a:rPr lang="en-US" altLang="en-US" sz="800">
                <a:solidFill>
                  <a:schemeClr val="bg1"/>
                </a:solidFill>
              </a:rPr>
              <a:t> </a:t>
            </a:r>
          </a:p>
        </p:txBody>
      </p:sp>
      <p:pic>
        <p:nvPicPr>
          <p:cNvPr id="6" name="Picture 9">
            <a:extLst>
              <a:ext uri="{FF2B5EF4-FFF2-40B4-BE49-F238E27FC236}">
                <a16:creationId xmlns:a16="http://schemas.microsoft.com/office/drawing/2014/main" id="{5680CCC4-54EF-4134-B245-D01E9B8BEF11}"/>
              </a:ext>
            </a:extLst>
          </p:cNvPr>
          <p:cNvPicPr>
            <a:picLocks noChangeAspect="1"/>
          </p:cNvPicPr>
          <p:nvPr userDrawn="1"/>
        </p:nvPicPr>
        <p:blipFill>
          <a:blip r:embed="rId2">
            <a:extLst>
              <a:ext uri="{28A0092B-C50C-407E-A947-70E740481C1C}">
                <a14:useLocalDpi xmlns:a14="http://schemas.microsoft.com/office/drawing/2010/main" val="0"/>
              </a:ext>
            </a:extLst>
          </a:blip>
          <a:srcRect l="2" r="-2602"/>
          <a:stretch>
            <a:fillRect/>
          </a:stretch>
        </p:blipFill>
        <p:spPr bwMode="auto">
          <a:xfrm>
            <a:off x="366713" y="6164263"/>
            <a:ext cx="23098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bwMode="white">
          <a:xfrm>
            <a:off x="609441" y="3987483"/>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4" name="Subtitle 2"/>
          <p:cNvSpPr>
            <a:spLocks noGrp="1"/>
          </p:cNvSpPr>
          <p:nvPr>
            <p:ph type="subTitle" idx="1"/>
          </p:nvPr>
        </p:nvSpPr>
        <p:spPr bwMode="white">
          <a:xfrm>
            <a:off x="609442" y="5345291"/>
            <a:ext cx="5193792"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165330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065750-FA35-435B-9DC7-5C788BC94BA4}"/>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4D00EABC-4F6A-407F-B64E-8A3BC6EDAC98}"/>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AEAFEC8C-EC7D-40B0-8B2F-D8CBC718B716}"/>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08073234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p:nvPr>
        </p:nvSpPr>
        <p:spPr bwMode="white">
          <a:xfrm>
            <a:off x="609441" y="3987483"/>
            <a:ext cx="6794350" cy="1215588"/>
          </a:xfrm>
        </p:spPr>
        <p:txBody>
          <a:bodyPr anchor="b"/>
          <a:lstStyle>
            <a:lvl1pPr algn="l">
              <a:lnSpc>
                <a:spcPct val="80000"/>
              </a:lnSpc>
              <a:defRPr sz="3600" b="1" i="0" cap="none" baseline="0">
                <a:solidFill>
                  <a:schemeClr val="accent1"/>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5291"/>
            <a:ext cx="6795193" cy="335328"/>
          </a:xfrm>
        </p:spPr>
        <p:txBody>
          <a:bodyPr>
            <a:noAutofit/>
          </a:bodyPr>
          <a:lstStyle>
            <a:lvl1pPr marL="0" indent="0" algn="l">
              <a:lnSpc>
                <a:spcPct val="80000"/>
              </a:lnSpc>
              <a:spcBef>
                <a:spcPts val="300"/>
              </a:spcBef>
              <a:buNone/>
              <a:defRPr sz="1100" b="0" i="0" cap="none" spc="0" baseline="0">
                <a:solidFill>
                  <a:schemeClr val="accent1"/>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5" name="Text Placeholder 3"/>
          <p:cNvSpPr>
            <a:spLocks noGrp="1"/>
          </p:cNvSpPr>
          <p:nvPr>
            <p:ph type="body" sz="quarter" idx="12"/>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67520089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36CBA2-50AA-432C-88FB-C945781A9AA6}"/>
              </a:ext>
            </a:extLst>
          </p:cNvPr>
          <p:cNvSpPr/>
          <p:nvPr userDrawn="1"/>
        </p:nvSpPr>
        <p:spPr>
          <a:xfrm>
            <a:off x="10358438" y="0"/>
            <a:ext cx="4556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40DBB813-B510-49E0-8812-A9478BFE2A78}"/>
              </a:ext>
            </a:extLst>
          </p:cNvPr>
          <p:cNvSpPr/>
          <p:nvPr userDrawn="1"/>
        </p:nvSpPr>
        <p:spPr>
          <a:xfrm>
            <a:off x="10815638" y="0"/>
            <a:ext cx="13731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9">
            <a:extLst>
              <a:ext uri="{FF2B5EF4-FFF2-40B4-BE49-F238E27FC236}">
                <a16:creationId xmlns:a16="http://schemas.microsoft.com/office/drawing/2014/main" id="{4D70BAFF-897D-4EE9-9BB1-528A87A754AD}"/>
              </a:ext>
            </a:extLst>
          </p:cNvPr>
          <p:cNvSpPr>
            <a:spLocks noChangeArrowheads="1"/>
          </p:cNvSpPr>
          <p:nvPr userDrawn="1"/>
        </p:nvSpPr>
        <p:spPr bwMode="auto">
          <a:xfrm>
            <a:off x="5969000" y="3244850"/>
            <a:ext cx="24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0"/>
              </a:spcBef>
              <a:spcAft>
                <a:spcPct val="0"/>
              </a:spcAft>
              <a:defRPr/>
            </a:pPr>
            <a:r>
              <a:rPr lang="en-US" altLang="en-US">
                <a:cs typeface="+mn-cs"/>
              </a:rPr>
              <a:t> </a:t>
            </a:r>
          </a:p>
        </p:txBody>
      </p:sp>
      <p:sp>
        <p:nvSpPr>
          <p:cNvPr id="15" name="Picture Placeholder 5"/>
          <p:cNvSpPr>
            <a:spLocks noGrp="1"/>
          </p:cNvSpPr>
          <p:nvPr>
            <p:ph type="pic" sz="quarter" idx="10"/>
          </p:nvPr>
        </p:nvSpPr>
        <p:spPr>
          <a:xfrm>
            <a:off x="1" y="0"/>
            <a:ext cx="10357338" cy="68580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19" name="Text Placeholder 18"/>
          <p:cNvSpPr>
            <a:spLocks noGrp="1"/>
          </p:cNvSpPr>
          <p:nvPr>
            <p:ph type="body" sz="quarter" idx="11"/>
          </p:nvPr>
        </p:nvSpPr>
        <p:spPr>
          <a:xfrm>
            <a:off x="609442" y="1935164"/>
            <a:ext cx="8275638" cy="2987675"/>
          </a:xfrm>
        </p:spPr>
        <p:txBody>
          <a:bodyPr anchor="ctr"/>
          <a:lstStyle>
            <a:lvl1pPr>
              <a:defRPr sz="4800" b="1" i="0">
                <a:solidFill>
                  <a:schemeClr val="bg1"/>
                </a:solidFill>
                <a:latin typeface="+mj-lt"/>
                <a:ea typeface="Georgia Bold" charset="0"/>
                <a:cs typeface="Georgia Bold" charset="0"/>
              </a:defRPr>
            </a:lvl1pPr>
          </a:lstStyle>
          <a:p>
            <a:pPr lvl="0"/>
            <a:r>
              <a:rPr lang="en-US"/>
              <a:t>Click to edit Master text styles</a:t>
            </a:r>
          </a:p>
        </p:txBody>
      </p:sp>
      <p:sp>
        <p:nvSpPr>
          <p:cNvPr id="11" name="Text Placeholder 4"/>
          <p:cNvSpPr>
            <a:spLocks noGrp="1"/>
          </p:cNvSpPr>
          <p:nvPr>
            <p:ph type="body" sz="quarter" idx="12"/>
          </p:nvPr>
        </p:nvSpPr>
        <p:spPr>
          <a:xfrm>
            <a:off x="355225" y="6357010"/>
            <a:ext cx="2308260"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412574060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A736A5-A73B-4C0D-A287-B7ECDC7EF9E9}"/>
              </a:ext>
            </a:extLst>
          </p:cNvPr>
          <p:cNvSpPr/>
          <p:nvPr userDrawn="1"/>
        </p:nvSpPr>
        <p:spPr>
          <a:xfrm>
            <a:off x="0" y="0"/>
            <a:ext cx="1036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5" name="Rectangle 4">
            <a:extLst>
              <a:ext uri="{FF2B5EF4-FFF2-40B4-BE49-F238E27FC236}">
                <a16:creationId xmlns:a16="http://schemas.microsoft.com/office/drawing/2014/main" id="{59881552-A1FE-4149-B609-E5950037C067}"/>
              </a:ext>
            </a:extLst>
          </p:cNvPr>
          <p:cNvSpPr/>
          <p:nvPr userDrawn="1"/>
        </p:nvSpPr>
        <p:spPr>
          <a:xfrm>
            <a:off x="10358438"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7A0DE24F-9322-4D50-860E-CA989B392361}"/>
              </a:ext>
            </a:extLst>
          </p:cNvPr>
          <p:cNvSpPr/>
          <p:nvPr userDrawn="1"/>
        </p:nvSpPr>
        <p:spPr>
          <a:xfrm>
            <a:off x="10815638" y="0"/>
            <a:ext cx="13731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ext Placeholder 18"/>
          <p:cNvSpPr>
            <a:spLocks noGrp="1"/>
          </p:cNvSpPr>
          <p:nvPr>
            <p:ph type="body" sz="quarter" idx="11"/>
          </p:nvPr>
        </p:nvSpPr>
        <p:spPr>
          <a:xfrm>
            <a:off x="609442" y="1935164"/>
            <a:ext cx="8275638" cy="2987675"/>
          </a:xfrm>
        </p:spPr>
        <p:txBody>
          <a:bodyPr anchor="ctr"/>
          <a:lstStyle>
            <a:lvl1pPr>
              <a:defRPr sz="4800" b="1" i="0">
                <a:solidFill>
                  <a:schemeClr val="bg1"/>
                </a:solidFill>
                <a:latin typeface="+mj-lt"/>
                <a:ea typeface="Georgia Bold" charset="0"/>
                <a:cs typeface="Georgia Bold" charset="0"/>
              </a:defRPr>
            </a:lvl1pPr>
          </a:lstStyle>
          <a:p>
            <a:pPr lvl="0"/>
            <a:r>
              <a:rPr lang="en-US"/>
              <a:t>Click to edit Master text styles</a:t>
            </a:r>
          </a:p>
        </p:txBody>
      </p:sp>
      <p:sp>
        <p:nvSpPr>
          <p:cNvPr id="12" name="Text Placeholder 4"/>
          <p:cNvSpPr>
            <a:spLocks noGrp="1"/>
          </p:cNvSpPr>
          <p:nvPr>
            <p:ph type="body" sz="quarter" idx="12"/>
          </p:nvPr>
        </p:nvSpPr>
        <p:spPr>
          <a:xfrm>
            <a:off x="355225" y="6357010"/>
            <a:ext cx="2308260"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79111660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762925-A68A-4D75-8614-5FB82103B00A}"/>
              </a:ext>
            </a:extLst>
          </p:cNvPr>
          <p:cNvSpPr/>
          <p:nvPr userDrawn="1"/>
        </p:nvSpPr>
        <p:spPr>
          <a:xfrm>
            <a:off x="0" y="0"/>
            <a:ext cx="121888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5" name="Content Placeholder 8">
            <a:extLst>
              <a:ext uri="{FF2B5EF4-FFF2-40B4-BE49-F238E27FC236}">
                <a16:creationId xmlns:a16="http://schemas.microsoft.com/office/drawing/2014/main" id="{12A1F8FC-9176-42B3-99A3-906A4B60B394}"/>
              </a:ext>
            </a:extLst>
          </p:cNvPr>
          <p:cNvSpPr txBox="1"/>
          <p:nvPr userDrawn="1"/>
        </p:nvSpPr>
        <p:spPr>
          <a:xfrm>
            <a:off x="11453813" y="6418263"/>
            <a:ext cx="735012" cy="228600"/>
          </a:xfrm>
          <a:prstGeom prst="rect">
            <a:avLst/>
          </a:prstGeom>
        </p:spPr>
        <p:txBody>
          <a:bodyPr anchor="ctr"/>
          <a:lstStyle>
            <a:lvl1pPr>
              <a:tabLst>
                <a:tab pos="1201738" algn="l"/>
              </a:tabLst>
              <a:defRPr>
                <a:solidFill>
                  <a:schemeClr val="tx1"/>
                </a:solidFill>
                <a:latin typeface="Arial" panose="020B0604020202020204" pitchFamily="34" charset="0"/>
                <a:cs typeface="Arial" panose="020B0604020202020204" pitchFamily="34" charset="0"/>
              </a:defRPr>
            </a:lvl1pPr>
            <a:lvl2pPr marL="200025" indent="-200025">
              <a:tabLst>
                <a:tab pos="1201738" algn="l"/>
              </a:tabLst>
              <a:defRPr>
                <a:solidFill>
                  <a:schemeClr val="tx1"/>
                </a:solidFill>
                <a:latin typeface="Arial" panose="020B0604020202020204" pitchFamily="34" charset="0"/>
                <a:cs typeface="Arial" panose="020B0604020202020204" pitchFamily="34" charset="0"/>
              </a:defRPr>
            </a:lvl2pPr>
            <a:lvl3pPr marL="398463" indent="-200025">
              <a:tabLst>
                <a:tab pos="1201738" algn="l"/>
              </a:tabLst>
              <a:defRPr>
                <a:solidFill>
                  <a:schemeClr val="tx1"/>
                </a:solidFill>
                <a:latin typeface="Arial" panose="020B0604020202020204" pitchFamily="34" charset="0"/>
                <a:cs typeface="Arial" panose="020B0604020202020204" pitchFamily="34" charset="0"/>
              </a:defRPr>
            </a:lvl3pPr>
            <a:lvl4pPr marL="622300" indent="-200025">
              <a:tabLst>
                <a:tab pos="1201738" algn="l"/>
              </a:tabLst>
              <a:defRPr>
                <a:solidFill>
                  <a:schemeClr val="tx1"/>
                </a:solidFill>
                <a:latin typeface="Arial" panose="020B0604020202020204" pitchFamily="34" charset="0"/>
                <a:cs typeface="Arial" panose="020B0604020202020204" pitchFamily="34" charset="0"/>
              </a:defRPr>
            </a:lvl4pPr>
            <a:lvl5pPr marL="806450" indent="-182563">
              <a:tabLst>
                <a:tab pos="1201738" algn="l"/>
              </a:tabLst>
              <a:defRPr>
                <a:solidFill>
                  <a:schemeClr val="tx1"/>
                </a:solidFill>
                <a:latin typeface="Arial" panose="020B0604020202020204" pitchFamily="34" charset="0"/>
                <a:cs typeface="Arial" panose="020B0604020202020204" pitchFamily="34" charset="0"/>
              </a:defRPr>
            </a:lvl5pPr>
            <a:lvl6pPr marL="12636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6pPr>
            <a:lvl7pPr marL="17208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7pPr>
            <a:lvl8pPr marL="21780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8pPr>
            <a:lvl9pPr marL="26352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600"/>
              </a:spcBef>
            </a:pPr>
            <a:r>
              <a:rPr lang="en-US" altLang="en-US" sz="800">
                <a:solidFill>
                  <a:schemeClr val="bg1"/>
                </a:solidFill>
              </a:rPr>
              <a:t> </a:t>
            </a:r>
          </a:p>
        </p:txBody>
      </p:sp>
      <p:sp>
        <p:nvSpPr>
          <p:cNvPr id="2" name="Title 1"/>
          <p:cNvSpPr>
            <a:spLocks noGrp="1"/>
          </p:cNvSpPr>
          <p:nvPr>
            <p:ph type="ctrTitle"/>
          </p:nvPr>
        </p:nvSpPr>
        <p:spPr>
          <a:xfrm>
            <a:off x="609441" y="749808"/>
            <a:ext cx="11128397" cy="5422392"/>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a:t>Click to edit Master title style</a:t>
            </a:r>
          </a:p>
        </p:txBody>
      </p:sp>
      <p:sp>
        <p:nvSpPr>
          <p:cNvPr id="8" name="Text Placeholder 4"/>
          <p:cNvSpPr>
            <a:spLocks noGrp="1"/>
          </p:cNvSpPr>
          <p:nvPr>
            <p:ph type="body" sz="quarter" idx="12"/>
          </p:nvPr>
        </p:nvSpPr>
        <p:spPr>
          <a:xfrm>
            <a:off x="355225" y="6357010"/>
            <a:ext cx="2308260"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408818630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9BCD7A8D-9536-4FFC-9D42-E61CA633EA7B}"/>
              </a:ext>
            </a:extLst>
          </p:cNvPr>
          <p:cNvSpPr txBox="1">
            <a:spLocks noChangeArrowheads="1"/>
          </p:cNvSpPr>
          <p:nvPr userDrawn="1"/>
        </p:nvSpPr>
        <p:spPr bwMode="auto">
          <a:xfrm flipH="1">
            <a:off x="2527300" y="6191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ct val="0"/>
              </a:spcAft>
              <a:defRPr/>
            </a:pPr>
            <a:endParaRPr lang="en-US" altLang="en-US">
              <a:solidFill>
                <a:schemeClr val="bg2"/>
              </a:solidFill>
              <a:ea typeface="MetLife Circular Light"/>
              <a:cs typeface="MetLife Circular Light"/>
            </a:endParaRPr>
          </a:p>
        </p:txBody>
      </p:sp>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3"/>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4"/>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11275196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6251162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79161DDC-5113-466A-A794-394C1AA01F69}"/>
              </a:ext>
            </a:extLst>
          </p:cNvPr>
          <p:cNvSpPr txBox="1">
            <a:spLocks noChangeArrowheads="1"/>
          </p:cNvSpPr>
          <p:nvPr userDrawn="1"/>
        </p:nvSpPr>
        <p:spPr bwMode="auto">
          <a:xfrm flipH="1">
            <a:off x="1811338" y="7127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ct val="0"/>
              </a:spcAft>
              <a:defRPr/>
            </a:pPr>
            <a:endParaRPr lang="en-US" altLang="en-US">
              <a:solidFill>
                <a:schemeClr val="bg2"/>
              </a:solidFill>
              <a:ea typeface="MetLife Circular Light"/>
              <a:cs typeface="MetLife Circular Light"/>
            </a:endParaRPr>
          </a:p>
        </p:txBody>
      </p:sp>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8813329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638663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32FE9B-A28A-4099-A7C1-FDD0154B5999}"/>
              </a:ext>
            </a:extLst>
          </p:cNvPr>
          <p:cNvSpPr/>
          <p:nvPr userDrawn="1"/>
        </p:nvSpPr>
        <p:spPr>
          <a:xfrm>
            <a:off x="10360025" y="0"/>
            <a:ext cx="455613" cy="68580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5" name="Rectangle 4">
            <a:extLst>
              <a:ext uri="{FF2B5EF4-FFF2-40B4-BE49-F238E27FC236}">
                <a16:creationId xmlns:a16="http://schemas.microsoft.com/office/drawing/2014/main" id="{805652BC-1A8F-4528-982A-4975A189FF65}"/>
              </a:ext>
            </a:extLst>
          </p:cNvPr>
          <p:cNvSpPr/>
          <p:nvPr userDrawn="1"/>
        </p:nvSpPr>
        <p:spPr>
          <a:xfrm>
            <a:off x="10815638" y="0"/>
            <a:ext cx="1373187"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pic>
        <p:nvPicPr>
          <p:cNvPr id="6" name="Picture 9">
            <a:extLst>
              <a:ext uri="{FF2B5EF4-FFF2-40B4-BE49-F238E27FC236}">
                <a16:creationId xmlns:a16="http://schemas.microsoft.com/office/drawing/2014/main" id="{A4414F0C-F651-40AD-80C1-486D0D61CB76}"/>
              </a:ext>
            </a:extLst>
          </p:cNvPr>
          <p:cNvPicPr>
            <a:picLocks noChangeAspect="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74638" y="6215063"/>
            <a:ext cx="1676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8"/>
          <p:cNvSpPr>
            <a:spLocks noGrp="1"/>
          </p:cNvSpPr>
          <p:nvPr>
            <p:ph type="body" sz="quarter" idx="11"/>
          </p:nvPr>
        </p:nvSpPr>
        <p:spPr>
          <a:xfrm>
            <a:off x="455613" y="1935162"/>
            <a:ext cx="8275637" cy="2987675"/>
          </a:xfrm>
        </p:spPr>
        <p:txBody>
          <a:bodyPr anchor="ctr"/>
          <a:lstStyle>
            <a:lvl1pPr>
              <a:defRPr sz="6000" b="1" i="0">
                <a:solidFill>
                  <a:schemeClr val="bg1"/>
                </a:solidFill>
                <a:latin typeface="+mj-lt"/>
                <a:ea typeface="Georgia Bold" charset="0"/>
                <a:cs typeface="Georgia Bold" charset="0"/>
              </a:defRPr>
            </a:lvl1pPr>
          </a:lstStyle>
          <a:p>
            <a:pPr lvl="0"/>
            <a:r>
              <a:rPr lang="en-US"/>
              <a:t>Click to edit Master text styles</a:t>
            </a:r>
          </a:p>
        </p:txBody>
      </p:sp>
    </p:spTree>
    <p:extLst>
      <p:ext uri="{BB962C8B-B14F-4D97-AF65-F5344CB8AC3E}">
        <p14:creationId xmlns:p14="http://schemas.microsoft.com/office/powerpoint/2010/main" val="45880716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2450" cy="4800600"/>
          </a:xfrm>
        </p:spPr>
        <p:txBody>
          <a:bodyPr/>
          <a:lstStyle>
            <a:lvl1pPr>
              <a:spcBef>
                <a:spcPts val="1800"/>
              </a:spcBef>
              <a:defRPr sz="2000" b="1" i="0">
                <a:solidFill>
                  <a:schemeClr val="tx2"/>
                </a:solidFill>
                <a:latin typeface="+mn-lt"/>
                <a:ea typeface="Arial"/>
                <a:cs typeface="Arial"/>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0528377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a:spcBef>
                <a:spcPts val="1800"/>
              </a:spcBef>
              <a:buFontTx/>
              <a:buNone/>
              <a:defRPr sz="2000" b="1" i="0">
                <a:solidFill>
                  <a:schemeClr val="tx2"/>
                </a:solidFill>
                <a:latin typeface="+mn-lt"/>
                <a:ea typeface="Arial"/>
                <a:cs typeface="Arial"/>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57218291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075981" y="0"/>
            <a:ext cx="6112842"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2" name="Title 1"/>
          <p:cNvSpPr>
            <a:spLocks noGrp="1"/>
          </p:cNvSpPr>
          <p:nvPr>
            <p:ph type="title"/>
          </p:nvPr>
        </p:nvSpPr>
        <p:spPr>
          <a:xfrm>
            <a:off x="609441" y="457200"/>
            <a:ext cx="5119307" cy="448056"/>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5119307" cy="50292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9" name="Text Placeholder 3"/>
          <p:cNvSpPr>
            <a:spLocks noGrp="1"/>
          </p:cNvSpPr>
          <p:nvPr>
            <p:ph type="body" sz="quarter" idx="12"/>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3"/>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5872752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5119307" cy="448056"/>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5119307" cy="5029200"/>
          </a:xfrm>
        </p:spPr>
        <p:txBody>
          <a:bodyPr/>
          <a:lstStyle>
            <a:lvl1pPr>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5"/>
          <p:cNvSpPr>
            <a:spLocks noGrp="1"/>
          </p:cNvSpPr>
          <p:nvPr>
            <p:ph type="pic" sz="quarter" idx="11"/>
          </p:nvPr>
        </p:nvSpPr>
        <p:spPr>
          <a:xfrm>
            <a:off x="6075981" y="0"/>
            <a:ext cx="6112842"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9" name="Text Placeholder 3"/>
          <p:cNvSpPr>
            <a:spLocks noGrp="1"/>
          </p:cNvSpPr>
          <p:nvPr>
            <p:ph type="body" sz="quarter" idx="12"/>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3"/>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9473630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page image layout">
    <p:spTree>
      <p:nvGrpSpPr>
        <p:cNvPr id="1" name=""/>
        <p:cNvGrpSpPr/>
        <p:nvPr/>
      </p:nvGrpSpPr>
      <p:grpSpPr>
        <a:xfrm>
          <a:off x="0" y="0"/>
          <a:ext cx="0" cy="0"/>
          <a:chOff x="0" y="0"/>
          <a:chExt cx="0" cy="0"/>
        </a:xfrm>
      </p:grpSpPr>
      <p:sp>
        <p:nvSpPr>
          <p:cNvPr id="2" name="Picture Placeholder 5"/>
          <p:cNvSpPr>
            <a:spLocks noGrp="1"/>
          </p:cNvSpPr>
          <p:nvPr>
            <p:ph type="pic" sz="quarter" idx="11"/>
          </p:nvPr>
        </p:nvSpPr>
        <p:spPr>
          <a:xfrm>
            <a:off x="0" y="0"/>
            <a:ext cx="12188825" cy="68580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7" name="Text Placeholder 4"/>
          <p:cNvSpPr>
            <a:spLocks noGrp="1"/>
          </p:cNvSpPr>
          <p:nvPr>
            <p:ph type="body" sz="quarter" idx="12"/>
          </p:nvPr>
        </p:nvSpPr>
        <p:spPr>
          <a:xfrm>
            <a:off x="355225" y="6357010"/>
            <a:ext cx="2308260"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6018538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p:cNvSpPr>
            <a:spLocks noGrp="1"/>
          </p:cNvSpPr>
          <p:nvPr>
            <p:ph type="pic" sz="quarter" idx="12"/>
          </p:nvPr>
        </p:nvSpPr>
        <p:spPr>
          <a:xfrm>
            <a:off x="8353" y="0"/>
            <a:ext cx="6091100"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3" name="Picture Placeholder 5"/>
          <p:cNvSpPr>
            <a:spLocks noGrp="1"/>
          </p:cNvSpPr>
          <p:nvPr>
            <p:ph type="pic" sz="quarter" idx="11"/>
          </p:nvPr>
        </p:nvSpPr>
        <p:spPr>
          <a:xfrm>
            <a:off x="6097726" y="0"/>
            <a:ext cx="6091100"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4" name="Title 1"/>
          <p:cNvSpPr>
            <a:spLocks noGrp="1"/>
          </p:cNvSpPr>
          <p:nvPr>
            <p:ph type="ctrTitle"/>
          </p:nvPr>
        </p:nvSpPr>
        <p:spPr>
          <a:xfrm>
            <a:off x="3188944" y="1504121"/>
            <a:ext cx="2910509" cy="3657600"/>
          </a:xfrm>
          <a:solidFill>
            <a:schemeClr val="tx2"/>
          </a:solidFill>
        </p:spPr>
        <p:txBody>
          <a:bodyPr lIns="182880" rIns="182880" anchor="ctr"/>
          <a:lstStyle>
            <a:lvl1pPr algn="r">
              <a:lnSpc>
                <a:spcPct val="90000"/>
              </a:lnSpc>
              <a:defRPr sz="2000" b="1" i="0" baseline="0">
                <a:solidFill>
                  <a:schemeClr val="bg1"/>
                </a:solidFill>
                <a:latin typeface="+mn-lt"/>
                <a:ea typeface="Arial"/>
                <a:cs typeface="Arial"/>
              </a:defRPr>
            </a:lvl1pPr>
          </a:lstStyle>
          <a:p>
            <a:r>
              <a:rPr lang="en-US"/>
              <a:t>Click to edit Master title style</a:t>
            </a:r>
          </a:p>
        </p:txBody>
      </p:sp>
      <p:sp>
        <p:nvSpPr>
          <p:cNvPr id="5" name="Text Placeholder 3"/>
          <p:cNvSpPr>
            <a:spLocks noGrp="1"/>
          </p:cNvSpPr>
          <p:nvPr>
            <p:ph type="body" sz="quarter" idx="13"/>
          </p:nvPr>
        </p:nvSpPr>
        <p:spPr>
          <a:xfrm>
            <a:off x="6097725" y="1504121"/>
            <a:ext cx="2907792" cy="3657600"/>
          </a:xfrm>
          <a:solidFill>
            <a:schemeClr val="accent4"/>
          </a:solidFill>
        </p:spPr>
        <p:txBody>
          <a:bodyPr lIns="182880" rIns="182880" anchor="ctr"/>
          <a:lstStyle>
            <a:lvl1pPr algn="l">
              <a:lnSpc>
                <a:spcPct val="90000"/>
              </a:lnSpc>
              <a:defRPr sz="2000" b="1" i="0">
                <a:solidFill>
                  <a:schemeClr val="tx1"/>
                </a:solidFill>
                <a:latin typeface="+mn-lt"/>
                <a:ea typeface="Arial"/>
                <a:cs typeface="Arial"/>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lvl="0"/>
            <a:r>
              <a:rPr lang="en-US"/>
              <a:t>Click to edit Master text styles</a:t>
            </a:r>
          </a:p>
        </p:txBody>
      </p:sp>
      <p:sp>
        <p:nvSpPr>
          <p:cNvPr id="9" name="Text Placeholder 3"/>
          <p:cNvSpPr>
            <a:spLocks noGrp="1"/>
          </p:cNvSpPr>
          <p:nvPr>
            <p:ph type="body" sz="quarter" idx="14"/>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5"/>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280981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58528" cy="548640"/>
          </a:xfrm>
        </p:spPr>
        <p:txBody>
          <a:bodyPr/>
          <a:lstStyle>
            <a:lvl1pPr>
              <a:defRPr>
                <a:solidFill>
                  <a:schemeClr val="accent1"/>
                </a:solidFill>
                <a:latin typeface="+mj-lt"/>
              </a:defRPr>
            </a:lvl1pPr>
          </a:lstStyle>
          <a:p>
            <a:r>
              <a:rPr lang="en-US"/>
              <a:t>Click to edit Master title style</a:t>
            </a:r>
          </a:p>
        </p:txBody>
      </p:sp>
      <p:sp>
        <p:nvSpPr>
          <p:cNvPr id="4" name="Content Placeholder 3"/>
          <p:cNvSpPr>
            <a:spLocks noGrp="1"/>
          </p:cNvSpPr>
          <p:nvPr>
            <p:ph sz="quarter" idx="10"/>
          </p:nvPr>
        </p:nvSpPr>
        <p:spPr>
          <a:xfrm>
            <a:off x="609441" y="1143000"/>
            <a:ext cx="3888235" cy="50292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2951761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46339" cy="54864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3888235" cy="50292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1674600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46339" cy="484632"/>
          </a:xfrm>
        </p:spPr>
        <p:txBody>
          <a:bodyPr/>
          <a:lstStyle>
            <a:lvl1pPr>
              <a:defRPr>
                <a:solidFill>
                  <a:schemeClr val="accent1"/>
                </a:solidFill>
              </a:defRPr>
            </a:lvl1pPr>
          </a:lstStyle>
          <a:p>
            <a:r>
              <a:rPr lang="en-US"/>
              <a:t>Click to edit Master title style</a:t>
            </a:r>
          </a:p>
        </p:txBody>
      </p:sp>
      <p:sp>
        <p:nvSpPr>
          <p:cNvPr id="5"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98656285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7FAB9B-3326-4FCA-80ED-5C9D16C2F3A5}"/>
              </a:ext>
            </a:extLst>
          </p:cNvPr>
          <p:cNvSpPr/>
          <p:nvPr userDrawn="1"/>
        </p:nvSpPr>
        <p:spPr>
          <a:xfrm>
            <a:off x="0" y="0"/>
            <a:ext cx="6094413"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3" name="Title 1"/>
          <p:cNvSpPr>
            <a:spLocks noGrp="1"/>
          </p:cNvSpPr>
          <p:nvPr>
            <p:ph type="ctrTitle"/>
          </p:nvPr>
        </p:nvSpPr>
        <p:spPr>
          <a:xfrm>
            <a:off x="609441" y="455613"/>
            <a:ext cx="5216817" cy="5431536"/>
          </a:xfrm>
        </p:spPr>
        <p:txBody>
          <a:bodyPr anchor="ctr"/>
          <a:lstStyle>
            <a:lvl1pPr algn="l">
              <a:lnSpc>
                <a:spcPct val="80000"/>
              </a:lnSpc>
              <a:defRPr sz="4050" b="1" i="0">
                <a:solidFill>
                  <a:schemeClr val="bg1"/>
                </a:solidFill>
                <a:latin typeface="+mj-lt"/>
                <a:ea typeface="Georgia Bold" charset="0"/>
                <a:cs typeface="Georgia Bold" charset="0"/>
              </a:defRPr>
            </a:lvl1pPr>
          </a:lstStyle>
          <a:p>
            <a:r>
              <a:rPr lang="en-US"/>
              <a:t>Click to edit Master title style</a:t>
            </a:r>
          </a:p>
        </p:txBody>
      </p:sp>
      <p:sp>
        <p:nvSpPr>
          <p:cNvPr id="4" name="Picture Placeholder 5"/>
          <p:cNvSpPr>
            <a:spLocks noGrp="1"/>
          </p:cNvSpPr>
          <p:nvPr>
            <p:ph type="pic" sz="quarter" idx="11"/>
          </p:nvPr>
        </p:nvSpPr>
        <p:spPr>
          <a:xfrm>
            <a:off x="6094412" y="0"/>
            <a:ext cx="6094413" cy="61722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7" name="Text Placeholder 3"/>
          <p:cNvSpPr>
            <a:spLocks noGrp="1"/>
          </p:cNvSpPr>
          <p:nvPr>
            <p:ph type="body" sz="quarter" idx="12"/>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3"/>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005932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06334-F75A-4F78-96AF-AC4EB7EAB043}"/>
              </a:ext>
            </a:extLst>
          </p:cNvPr>
          <p:cNvSpPr/>
          <p:nvPr userDrawn="1"/>
        </p:nvSpPr>
        <p:spPr>
          <a:xfrm>
            <a:off x="0" y="0"/>
            <a:ext cx="121888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pic>
        <p:nvPicPr>
          <p:cNvPr id="4" name="Picture 7">
            <a:extLst>
              <a:ext uri="{FF2B5EF4-FFF2-40B4-BE49-F238E27FC236}">
                <a16:creationId xmlns:a16="http://schemas.microsoft.com/office/drawing/2014/main" id="{DA7F29A3-9524-4794-8461-39E68DEDBA5F}"/>
              </a:ext>
            </a:extLst>
          </p:cNvPr>
          <p:cNvPicPr>
            <a:picLocks noChangeAspect="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74638" y="6215063"/>
            <a:ext cx="1676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455613"/>
            <a:ext cx="11274552" cy="5943600"/>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a:t>Click to edit Master title style</a:t>
            </a:r>
          </a:p>
        </p:txBody>
      </p:sp>
    </p:spTree>
    <p:extLst>
      <p:ext uri="{BB962C8B-B14F-4D97-AF65-F5344CB8AC3E}">
        <p14:creationId xmlns:p14="http://schemas.microsoft.com/office/powerpoint/2010/main" val="407139741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2EB4DA-0683-4B4C-959D-668C21A95E5B}"/>
              </a:ext>
            </a:extLst>
          </p:cNvPr>
          <p:cNvSpPr/>
          <p:nvPr userDrawn="1"/>
        </p:nvSpPr>
        <p:spPr>
          <a:xfrm>
            <a:off x="9126538" y="0"/>
            <a:ext cx="3062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 name="Title 1"/>
          <p:cNvSpPr>
            <a:spLocks noGrp="1"/>
          </p:cNvSpPr>
          <p:nvPr>
            <p:ph type="title"/>
          </p:nvPr>
        </p:nvSpPr>
        <p:spPr>
          <a:xfrm>
            <a:off x="609441" y="457200"/>
            <a:ext cx="8251835" cy="539496"/>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4" name="Content Placeholder 3"/>
          <p:cNvSpPr>
            <a:spLocks noGrp="1"/>
          </p:cNvSpPr>
          <p:nvPr>
            <p:ph sz="quarter" idx="10"/>
          </p:nvPr>
        </p:nvSpPr>
        <p:spPr>
          <a:xfrm>
            <a:off x="609441" y="1143000"/>
            <a:ext cx="8251835" cy="48006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48923578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B437E4-F98A-462B-82FF-AB9C2348042F}"/>
              </a:ext>
            </a:extLst>
          </p:cNvPr>
          <p:cNvSpPr/>
          <p:nvPr userDrawn="1"/>
        </p:nvSpPr>
        <p:spPr>
          <a:xfrm>
            <a:off x="9126538" y="0"/>
            <a:ext cx="3062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accent2"/>
              </a:solidFill>
            </a:endParaRPr>
          </a:p>
        </p:txBody>
      </p:sp>
      <p:sp>
        <p:nvSpPr>
          <p:cNvPr id="2" name="Title 1"/>
          <p:cNvSpPr>
            <a:spLocks noGrp="1"/>
          </p:cNvSpPr>
          <p:nvPr>
            <p:ph type="title"/>
          </p:nvPr>
        </p:nvSpPr>
        <p:spPr>
          <a:xfrm>
            <a:off x="609441" y="457200"/>
            <a:ext cx="8251835" cy="539496"/>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8" name="Content Placeholder 3"/>
          <p:cNvSpPr>
            <a:spLocks noGrp="1"/>
          </p:cNvSpPr>
          <p:nvPr>
            <p:ph sz="quarter" idx="10"/>
          </p:nvPr>
        </p:nvSpPr>
        <p:spPr>
          <a:xfrm>
            <a:off x="609441" y="1143000"/>
            <a:ext cx="8251835" cy="48006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1"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34534561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8D35071-FA75-4D6A-B13D-6E71CC6F22FA}"/>
              </a:ext>
            </a:extLst>
          </p:cNvPr>
          <p:cNvSpPr>
            <a:spLocks noChangeAspect="1" noChangeArrowheads="1"/>
          </p:cNvSpPr>
          <p:nvPr/>
        </p:nvSpPr>
        <p:spPr bwMode="auto">
          <a:xfrm>
            <a:off x="633413" y="1136650"/>
            <a:ext cx="10977562" cy="1776413"/>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cs typeface="+mn-cs"/>
            </a:endParaRPr>
          </a:p>
        </p:txBody>
      </p:sp>
      <p:sp>
        <p:nvSpPr>
          <p:cNvPr id="27" name="Triangle 47">
            <a:extLst>
              <a:ext uri="{FF2B5EF4-FFF2-40B4-BE49-F238E27FC236}">
                <a16:creationId xmlns:a16="http://schemas.microsoft.com/office/drawing/2014/main" id="{DA9F69A9-FBD3-4864-B381-D0324F3455A9}"/>
              </a:ext>
            </a:extLst>
          </p:cNvPr>
          <p:cNvSpPr/>
          <p:nvPr userDrawn="1"/>
        </p:nvSpPr>
        <p:spPr>
          <a:xfrm rot="5400000">
            <a:off x="4594225" y="1328738"/>
            <a:ext cx="312738" cy="2714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1"/>
              </a:solidFill>
              <a:cs typeface="Open Sans Bold"/>
            </a:endParaRPr>
          </a:p>
        </p:txBody>
      </p:sp>
      <p:sp>
        <p:nvSpPr>
          <p:cNvPr id="28" name="Rectangle 7">
            <a:extLst>
              <a:ext uri="{FF2B5EF4-FFF2-40B4-BE49-F238E27FC236}">
                <a16:creationId xmlns:a16="http://schemas.microsoft.com/office/drawing/2014/main" id="{2F8B442F-5180-430C-9F87-0E8FC963CD35}"/>
              </a:ext>
            </a:extLst>
          </p:cNvPr>
          <p:cNvSpPr>
            <a:spLocks noChangeAspect="1" noChangeArrowheads="1"/>
          </p:cNvSpPr>
          <p:nvPr userDrawn="1"/>
        </p:nvSpPr>
        <p:spPr bwMode="auto">
          <a:xfrm>
            <a:off x="633413" y="3168650"/>
            <a:ext cx="10925175" cy="2643188"/>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cs typeface="+mn-cs"/>
            </a:endParaRPr>
          </a:p>
        </p:txBody>
      </p:sp>
      <p:sp>
        <p:nvSpPr>
          <p:cNvPr id="29" name="Rectangle 28">
            <a:extLst>
              <a:ext uri="{FF2B5EF4-FFF2-40B4-BE49-F238E27FC236}">
                <a16:creationId xmlns:a16="http://schemas.microsoft.com/office/drawing/2014/main" id="{14D4E414-EBC8-4405-8DAD-899DAEB268BC}"/>
              </a:ext>
            </a:extLst>
          </p:cNvPr>
          <p:cNvSpPr>
            <a:spLocks noChangeAspect="1" noChangeArrowheads="1"/>
          </p:cNvSpPr>
          <p:nvPr userDrawn="1"/>
        </p:nvSpPr>
        <p:spPr bwMode="auto">
          <a:xfrm>
            <a:off x="804863" y="3582988"/>
            <a:ext cx="10636250" cy="2117725"/>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424" tIns="91424" rIns="91424" bIns="9142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0"/>
              </a:spcBef>
              <a:spcAft>
                <a:spcPct val="0"/>
              </a:spcAft>
              <a:defRPr/>
            </a:pPr>
            <a:endParaRPr lang="en-US" altLang="en-US">
              <a:solidFill>
                <a:schemeClr val="bg2"/>
              </a:solidFill>
              <a:cs typeface="+mn-cs"/>
            </a:endParaRPr>
          </a:p>
        </p:txBody>
      </p:sp>
      <p:cxnSp>
        <p:nvCxnSpPr>
          <p:cNvPr id="30" name="Straight Connector 29">
            <a:extLst>
              <a:ext uri="{FF2B5EF4-FFF2-40B4-BE49-F238E27FC236}">
                <a16:creationId xmlns:a16="http://schemas.microsoft.com/office/drawing/2014/main" id="{C91EE5E4-AE13-4813-BB94-EA26EC372A67}"/>
              </a:ext>
            </a:extLst>
          </p:cNvPr>
          <p:cNvCxnSpPr/>
          <p:nvPr userDrawn="1"/>
        </p:nvCxnSpPr>
        <p:spPr>
          <a:xfrm>
            <a:off x="9509125" y="3341688"/>
            <a:ext cx="3175"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5FD0F0-7F12-4CCB-835C-7A66CA4C2F52}"/>
              </a:ext>
            </a:extLst>
          </p:cNvPr>
          <p:cNvCxnSpPr/>
          <p:nvPr userDrawn="1"/>
        </p:nvCxnSpPr>
        <p:spPr>
          <a:xfrm flipH="1">
            <a:off x="3590925" y="3603625"/>
            <a:ext cx="0" cy="2097088"/>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7381E92-FE83-4EFC-B1B3-E0B8967B746C}"/>
              </a:ext>
            </a:extLst>
          </p:cNvPr>
          <p:cNvCxnSpPr/>
          <p:nvPr userDrawn="1"/>
        </p:nvCxnSpPr>
        <p:spPr>
          <a:xfrm flipH="1">
            <a:off x="793750" y="4743450"/>
            <a:ext cx="8642350"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96DF723-5CAC-43C3-AE7F-CE947A275941}"/>
              </a:ext>
            </a:extLst>
          </p:cNvPr>
          <p:cNvCxnSpPr/>
          <p:nvPr userDrawn="1"/>
        </p:nvCxnSpPr>
        <p:spPr>
          <a:xfrm>
            <a:off x="5568950" y="3341688"/>
            <a:ext cx="3175"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6E57E8D-9407-47E4-ABEC-EF0311AC663D}"/>
              </a:ext>
            </a:extLst>
          </p:cNvPr>
          <p:cNvCxnSpPr/>
          <p:nvPr userDrawn="1"/>
        </p:nvCxnSpPr>
        <p:spPr>
          <a:xfrm>
            <a:off x="7545388" y="3341688"/>
            <a:ext cx="4762"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441" y="457200"/>
            <a:ext cx="11002622" cy="548640"/>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74" name="Text Placeholder 73"/>
          <p:cNvSpPr>
            <a:spLocks noGrp="1"/>
          </p:cNvSpPr>
          <p:nvPr>
            <p:ph type="body" sz="quarter" idx="13"/>
          </p:nvPr>
        </p:nvSpPr>
        <p:spPr>
          <a:xfrm>
            <a:off x="805280" y="1241771"/>
            <a:ext cx="3642126"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6" name="Text Placeholder 73"/>
          <p:cNvSpPr>
            <a:spLocks noGrp="1"/>
          </p:cNvSpPr>
          <p:nvPr>
            <p:ph type="body" sz="quarter" idx="15"/>
          </p:nvPr>
        </p:nvSpPr>
        <p:spPr>
          <a:xfrm>
            <a:off x="805278" y="1800995"/>
            <a:ext cx="3642126"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78" name="Text Placeholder 73"/>
          <p:cNvSpPr>
            <a:spLocks noGrp="1"/>
          </p:cNvSpPr>
          <p:nvPr>
            <p:ph type="body" sz="quarter" idx="16"/>
          </p:nvPr>
        </p:nvSpPr>
        <p:spPr>
          <a:xfrm>
            <a:off x="5047664" y="1241771"/>
            <a:ext cx="6393643"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9" name="Text Placeholder 73"/>
          <p:cNvSpPr>
            <a:spLocks noGrp="1"/>
          </p:cNvSpPr>
          <p:nvPr>
            <p:ph type="body" sz="quarter" idx="17"/>
          </p:nvPr>
        </p:nvSpPr>
        <p:spPr>
          <a:xfrm>
            <a:off x="5047664" y="1800995"/>
            <a:ext cx="6393643"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80" name="Text Placeholder 73"/>
          <p:cNvSpPr>
            <a:spLocks noGrp="1"/>
          </p:cNvSpPr>
          <p:nvPr>
            <p:ph type="body" sz="quarter" idx="18"/>
          </p:nvPr>
        </p:nvSpPr>
        <p:spPr>
          <a:xfrm>
            <a:off x="802016" y="3267604"/>
            <a:ext cx="10639290"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4" name="Text Placeholder 3"/>
          <p:cNvSpPr>
            <a:spLocks noGrp="1"/>
          </p:cNvSpPr>
          <p:nvPr>
            <p:ph type="body" sz="quarter" idx="19"/>
          </p:nvPr>
        </p:nvSpPr>
        <p:spPr>
          <a:xfrm>
            <a:off x="806097" y="3794476"/>
            <a:ext cx="868662" cy="80803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4" name="Text Placeholder 3"/>
          <p:cNvSpPr>
            <a:spLocks noGrp="1"/>
          </p:cNvSpPr>
          <p:nvPr>
            <p:ph type="body" sz="quarter" idx="20"/>
          </p:nvPr>
        </p:nvSpPr>
        <p:spPr>
          <a:xfrm>
            <a:off x="806097" y="4872225"/>
            <a:ext cx="874700" cy="82811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p:cNvSpPr>
            <a:spLocks noGrp="1"/>
          </p:cNvSpPr>
          <p:nvPr>
            <p:ph type="body" sz="quarter" idx="21"/>
          </p:nvPr>
        </p:nvSpPr>
        <p:spPr>
          <a:xfrm>
            <a:off x="1685775" y="4613626"/>
            <a:ext cx="1828324"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46" name="Text Placeholder 5"/>
          <p:cNvSpPr>
            <a:spLocks noGrp="1"/>
          </p:cNvSpPr>
          <p:nvPr>
            <p:ph type="body" sz="quarter" idx="22"/>
          </p:nvPr>
        </p:nvSpPr>
        <p:spPr>
          <a:xfrm>
            <a:off x="3668384" y="4613626"/>
            <a:ext cx="1828324"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68" name="Text Placeholder 5"/>
          <p:cNvSpPr>
            <a:spLocks noGrp="1"/>
          </p:cNvSpPr>
          <p:nvPr>
            <p:ph type="body" sz="quarter" idx="23"/>
          </p:nvPr>
        </p:nvSpPr>
        <p:spPr>
          <a:xfrm>
            <a:off x="5650096" y="4613626"/>
            <a:ext cx="1828324"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3" name="Text Placeholder 5"/>
          <p:cNvSpPr>
            <a:spLocks noGrp="1"/>
          </p:cNvSpPr>
          <p:nvPr>
            <p:ph type="body" sz="quarter" idx="24"/>
          </p:nvPr>
        </p:nvSpPr>
        <p:spPr>
          <a:xfrm>
            <a:off x="7607378" y="4613626"/>
            <a:ext cx="1828324"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5" name="Text Placeholder 5"/>
          <p:cNvSpPr>
            <a:spLocks noGrp="1"/>
          </p:cNvSpPr>
          <p:nvPr>
            <p:ph type="body" sz="quarter" idx="25"/>
          </p:nvPr>
        </p:nvSpPr>
        <p:spPr>
          <a:xfrm>
            <a:off x="9617961" y="5095941"/>
            <a:ext cx="1828324"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10" name="Text Placeholder 9"/>
          <p:cNvSpPr>
            <a:spLocks noGrp="1"/>
          </p:cNvSpPr>
          <p:nvPr>
            <p:ph type="body" sz="quarter" idx="26"/>
          </p:nvPr>
        </p:nvSpPr>
        <p:spPr>
          <a:xfrm>
            <a:off x="1685775" y="3794476"/>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77" name="Text Placeholder 9"/>
          <p:cNvSpPr>
            <a:spLocks noGrp="1"/>
          </p:cNvSpPr>
          <p:nvPr>
            <p:ph type="body" sz="quarter" idx="27"/>
          </p:nvPr>
        </p:nvSpPr>
        <p:spPr>
          <a:xfrm>
            <a:off x="3662427" y="3794476"/>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1" name="Text Placeholder 9"/>
          <p:cNvSpPr>
            <a:spLocks noGrp="1"/>
          </p:cNvSpPr>
          <p:nvPr>
            <p:ph type="body" sz="quarter" idx="28"/>
          </p:nvPr>
        </p:nvSpPr>
        <p:spPr>
          <a:xfrm>
            <a:off x="5639079" y="3794476"/>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2" name="Text Placeholder 9"/>
          <p:cNvSpPr>
            <a:spLocks noGrp="1"/>
          </p:cNvSpPr>
          <p:nvPr>
            <p:ph type="body" sz="quarter" idx="29"/>
          </p:nvPr>
        </p:nvSpPr>
        <p:spPr>
          <a:xfrm>
            <a:off x="7615731" y="3794476"/>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4" name="Text Placeholder 9"/>
          <p:cNvSpPr>
            <a:spLocks noGrp="1"/>
          </p:cNvSpPr>
          <p:nvPr>
            <p:ph type="body" sz="quarter" idx="30"/>
          </p:nvPr>
        </p:nvSpPr>
        <p:spPr>
          <a:xfrm>
            <a:off x="1685775" y="4904819"/>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5" name="Text Placeholder 9"/>
          <p:cNvSpPr>
            <a:spLocks noGrp="1"/>
          </p:cNvSpPr>
          <p:nvPr>
            <p:ph type="body" sz="quarter" idx="31"/>
          </p:nvPr>
        </p:nvSpPr>
        <p:spPr>
          <a:xfrm>
            <a:off x="3662427" y="4904819"/>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6" name="Text Placeholder 9"/>
          <p:cNvSpPr>
            <a:spLocks noGrp="1"/>
          </p:cNvSpPr>
          <p:nvPr>
            <p:ph type="body" sz="quarter" idx="32"/>
          </p:nvPr>
        </p:nvSpPr>
        <p:spPr>
          <a:xfrm>
            <a:off x="5639079" y="4904819"/>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7" name="Text Placeholder 9"/>
          <p:cNvSpPr>
            <a:spLocks noGrp="1"/>
          </p:cNvSpPr>
          <p:nvPr>
            <p:ph type="body" sz="quarter" idx="33"/>
          </p:nvPr>
        </p:nvSpPr>
        <p:spPr>
          <a:xfrm>
            <a:off x="7615731" y="4904819"/>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8" name="Text Placeholder 9"/>
          <p:cNvSpPr>
            <a:spLocks noGrp="1"/>
          </p:cNvSpPr>
          <p:nvPr>
            <p:ph type="body" sz="quarter" idx="34"/>
          </p:nvPr>
        </p:nvSpPr>
        <p:spPr>
          <a:xfrm>
            <a:off x="9592381" y="4142819"/>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3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3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9122671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2796E980-2E8B-4F3C-9CD4-F70A159308E4}"/>
              </a:ext>
            </a:extLst>
          </p:cNvPr>
          <p:cNvCxnSpPr/>
          <p:nvPr userDrawn="1"/>
        </p:nvCxnSpPr>
        <p:spPr>
          <a:xfrm flipH="1">
            <a:off x="293528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825D3DE-168F-4571-A741-5919E567EECC}"/>
              </a:ext>
            </a:extLst>
          </p:cNvPr>
          <p:cNvCxnSpPr/>
          <p:nvPr userDrawn="1"/>
        </p:nvCxnSpPr>
        <p:spPr>
          <a:xfrm flipH="1">
            <a:off x="4454525"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943D72A-8928-41EE-8EBB-318FA266B3E1}"/>
              </a:ext>
            </a:extLst>
          </p:cNvPr>
          <p:cNvCxnSpPr/>
          <p:nvPr userDrawn="1"/>
        </p:nvCxnSpPr>
        <p:spPr>
          <a:xfrm flipH="1">
            <a:off x="5994400" y="1689100"/>
            <a:ext cx="0" cy="4067175"/>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03760C5-D7FB-4906-B6C0-51FE9DC9030E}"/>
              </a:ext>
            </a:extLst>
          </p:cNvPr>
          <p:cNvCxnSpPr/>
          <p:nvPr userDrawn="1"/>
        </p:nvCxnSpPr>
        <p:spPr>
          <a:xfrm flipH="1">
            <a:off x="752633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B1035AF-4CC6-4D49-A005-301FE5756C68}"/>
              </a:ext>
            </a:extLst>
          </p:cNvPr>
          <p:cNvCxnSpPr/>
          <p:nvPr userDrawn="1"/>
        </p:nvCxnSpPr>
        <p:spPr>
          <a:xfrm flipH="1">
            <a:off x="905668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6DE8B3-83B6-41B1-9DC8-94EA1B6F15D6}"/>
              </a:ext>
            </a:extLst>
          </p:cNvPr>
          <p:cNvCxnSpPr/>
          <p:nvPr userDrawn="1"/>
        </p:nvCxnSpPr>
        <p:spPr>
          <a:xfrm flipH="1">
            <a:off x="1058703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C329034-8C3F-4D3D-B958-EB936672FC95}"/>
              </a:ext>
            </a:extLst>
          </p:cNvPr>
          <p:cNvCxnSpPr/>
          <p:nvPr userDrawn="1"/>
        </p:nvCxnSpPr>
        <p:spPr>
          <a:xfrm flipH="1">
            <a:off x="1393825" y="1989138"/>
            <a:ext cx="9201150"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53B684B-821F-473B-B89F-7E585B97A03E}"/>
              </a:ext>
            </a:extLst>
          </p:cNvPr>
          <p:cNvCxnSpPr/>
          <p:nvPr userDrawn="1"/>
        </p:nvCxnSpPr>
        <p:spPr>
          <a:xfrm flipH="1">
            <a:off x="1393825"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441" y="457200"/>
            <a:ext cx="9446339" cy="548640"/>
          </a:xfrm>
        </p:spPr>
        <p:txBody>
          <a:bodyPr/>
          <a:lstStyle>
            <a:lvl1pPr>
              <a:defRPr>
                <a:solidFill>
                  <a:schemeClr val="accent1"/>
                </a:solidFill>
              </a:defRPr>
            </a:lvl1pPr>
          </a:lstStyle>
          <a:p>
            <a:r>
              <a:rPr lang="en-US"/>
              <a:t>Click to edit Master title style</a:t>
            </a:r>
          </a:p>
        </p:txBody>
      </p:sp>
      <p:sp>
        <p:nvSpPr>
          <p:cNvPr id="5" name="Text Placeholder 4"/>
          <p:cNvSpPr>
            <a:spLocks noGrp="1"/>
          </p:cNvSpPr>
          <p:nvPr>
            <p:ph type="body" sz="quarter" idx="13"/>
          </p:nvPr>
        </p:nvSpPr>
        <p:spPr>
          <a:xfrm>
            <a:off x="4479293" y="1108656"/>
            <a:ext cx="3047206" cy="685800"/>
          </a:xfrm>
          <a:solidFill>
            <a:schemeClr val="accent2"/>
          </a:solidFill>
          <a:ln>
            <a:noFill/>
          </a:ln>
        </p:spPr>
        <p:txBody>
          <a:bodyPr anchor="ctr"/>
          <a:lstStyle>
            <a:lvl1pPr algn="ctr">
              <a:defRPr sz="1600" b="1">
                <a:solidFill>
                  <a:schemeClr val="bg1"/>
                </a:solidFill>
              </a:defRPr>
            </a:lvl1pPr>
            <a:lvl2pPr marL="0" indent="0" algn="ctr">
              <a:buFontTx/>
              <a:buNone/>
              <a:defRPr sz="1400">
                <a:solidFill>
                  <a:schemeClr val="bg1"/>
                </a:solidFill>
              </a:defRPr>
            </a:lvl2pPr>
          </a:lstStyle>
          <a:p>
            <a:pPr lvl="0"/>
            <a:r>
              <a:rPr lang="en-US"/>
              <a:t>Click to edit Master text styles</a:t>
            </a:r>
          </a:p>
          <a:p>
            <a:pPr lvl="1"/>
            <a:r>
              <a:rPr lang="en-US"/>
              <a:t>Second level</a:t>
            </a:r>
          </a:p>
        </p:txBody>
      </p:sp>
      <p:sp>
        <p:nvSpPr>
          <p:cNvPr id="10" name="Text Placeholder 4"/>
          <p:cNvSpPr>
            <a:spLocks noGrp="1"/>
          </p:cNvSpPr>
          <p:nvPr>
            <p:ph type="body" sz="quarter" idx="15"/>
          </p:nvPr>
        </p:nvSpPr>
        <p:spPr>
          <a:xfrm>
            <a:off x="708256"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6"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77"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
        <p:nvSpPr>
          <p:cNvPr id="74" name="Text Placeholder 4"/>
          <p:cNvSpPr>
            <a:spLocks noGrp="1"/>
          </p:cNvSpPr>
          <p:nvPr>
            <p:ph type="body" sz="quarter" idx="50"/>
          </p:nvPr>
        </p:nvSpPr>
        <p:spPr>
          <a:xfrm>
            <a:off x="2242797"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5" name="Text Placeholder 4"/>
          <p:cNvSpPr>
            <a:spLocks noGrp="1"/>
          </p:cNvSpPr>
          <p:nvPr>
            <p:ph type="body" sz="quarter" idx="51"/>
          </p:nvPr>
        </p:nvSpPr>
        <p:spPr>
          <a:xfrm>
            <a:off x="3777339"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8" name="Text Placeholder 4"/>
          <p:cNvSpPr>
            <a:spLocks noGrp="1"/>
          </p:cNvSpPr>
          <p:nvPr>
            <p:ph type="body" sz="quarter" idx="52"/>
          </p:nvPr>
        </p:nvSpPr>
        <p:spPr>
          <a:xfrm>
            <a:off x="5311880"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9" name="Text Placeholder 4"/>
          <p:cNvSpPr>
            <a:spLocks noGrp="1"/>
          </p:cNvSpPr>
          <p:nvPr>
            <p:ph type="body" sz="quarter" idx="53"/>
          </p:nvPr>
        </p:nvSpPr>
        <p:spPr>
          <a:xfrm>
            <a:off x="6846422"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80" name="Text Placeholder 4"/>
          <p:cNvSpPr>
            <a:spLocks noGrp="1"/>
          </p:cNvSpPr>
          <p:nvPr>
            <p:ph type="body" sz="quarter" idx="54"/>
          </p:nvPr>
        </p:nvSpPr>
        <p:spPr>
          <a:xfrm>
            <a:off x="8380964"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81" name="Text Placeholder 4"/>
          <p:cNvSpPr>
            <a:spLocks noGrp="1"/>
          </p:cNvSpPr>
          <p:nvPr>
            <p:ph type="body" sz="quarter" idx="55"/>
          </p:nvPr>
        </p:nvSpPr>
        <p:spPr>
          <a:xfrm>
            <a:off x="9915507"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3" name="Text Placeholder 4"/>
          <p:cNvSpPr>
            <a:spLocks noGrp="1"/>
          </p:cNvSpPr>
          <p:nvPr>
            <p:ph type="body" sz="quarter" idx="60"/>
          </p:nvPr>
        </p:nvSpPr>
        <p:spPr>
          <a:xfrm>
            <a:off x="708256"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4" name="Text Placeholder 4"/>
          <p:cNvSpPr>
            <a:spLocks noGrp="1"/>
          </p:cNvSpPr>
          <p:nvPr>
            <p:ph type="body" sz="quarter" idx="61"/>
          </p:nvPr>
        </p:nvSpPr>
        <p:spPr>
          <a:xfrm>
            <a:off x="2242797"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5" name="Text Placeholder 4"/>
          <p:cNvSpPr>
            <a:spLocks noGrp="1"/>
          </p:cNvSpPr>
          <p:nvPr>
            <p:ph type="body" sz="quarter" idx="62"/>
          </p:nvPr>
        </p:nvSpPr>
        <p:spPr>
          <a:xfrm>
            <a:off x="3777339"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6" name="Text Placeholder 4"/>
          <p:cNvSpPr>
            <a:spLocks noGrp="1"/>
          </p:cNvSpPr>
          <p:nvPr>
            <p:ph type="body" sz="quarter" idx="63"/>
          </p:nvPr>
        </p:nvSpPr>
        <p:spPr>
          <a:xfrm>
            <a:off x="5311880"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7" name="Text Placeholder 4"/>
          <p:cNvSpPr>
            <a:spLocks noGrp="1"/>
          </p:cNvSpPr>
          <p:nvPr>
            <p:ph type="body" sz="quarter" idx="64"/>
          </p:nvPr>
        </p:nvSpPr>
        <p:spPr>
          <a:xfrm>
            <a:off x="6846422"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8" name="Text Placeholder 4"/>
          <p:cNvSpPr>
            <a:spLocks noGrp="1"/>
          </p:cNvSpPr>
          <p:nvPr>
            <p:ph type="body" sz="quarter" idx="65"/>
          </p:nvPr>
        </p:nvSpPr>
        <p:spPr>
          <a:xfrm>
            <a:off x="8380964"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9" name="Text Placeholder 4"/>
          <p:cNvSpPr>
            <a:spLocks noGrp="1"/>
          </p:cNvSpPr>
          <p:nvPr>
            <p:ph type="body" sz="quarter" idx="66"/>
          </p:nvPr>
        </p:nvSpPr>
        <p:spPr>
          <a:xfrm>
            <a:off x="9915507"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0" name="Text Placeholder 4"/>
          <p:cNvSpPr>
            <a:spLocks noGrp="1"/>
          </p:cNvSpPr>
          <p:nvPr>
            <p:ph type="body" sz="quarter" idx="67"/>
          </p:nvPr>
        </p:nvSpPr>
        <p:spPr>
          <a:xfrm>
            <a:off x="708256"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1" name="Text Placeholder 4"/>
          <p:cNvSpPr>
            <a:spLocks noGrp="1"/>
          </p:cNvSpPr>
          <p:nvPr>
            <p:ph type="body" sz="quarter" idx="68"/>
          </p:nvPr>
        </p:nvSpPr>
        <p:spPr>
          <a:xfrm>
            <a:off x="2242797"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2" name="Text Placeholder 4"/>
          <p:cNvSpPr>
            <a:spLocks noGrp="1"/>
          </p:cNvSpPr>
          <p:nvPr>
            <p:ph type="body" sz="quarter" idx="69"/>
          </p:nvPr>
        </p:nvSpPr>
        <p:spPr>
          <a:xfrm>
            <a:off x="3777339"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3" name="Text Placeholder 4"/>
          <p:cNvSpPr>
            <a:spLocks noGrp="1"/>
          </p:cNvSpPr>
          <p:nvPr>
            <p:ph type="body" sz="quarter" idx="70"/>
          </p:nvPr>
        </p:nvSpPr>
        <p:spPr>
          <a:xfrm>
            <a:off x="5311880"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4" name="Text Placeholder 4"/>
          <p:cNvSpPr>
            <a:spLocks noGrp="1"/>
          </p:cNvSpPr>
          <p:nvPr>
            <p:ph type="body" sz="quarter" idx="71"/>
          </p:nvPr>
        </p:nvSpPr>
        <p:spPr>
          <a:xfrm>
            <a:off x="6846422"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5" name="Text Placeholder 4"/>
          <p:cNvSpPr>
            <a:spLocks noGrp="1"/>
          </p:cNvSpPr>
          <p:nvPr>
            <p:ph type="body" sz="quarter" idx="72"/>
          </p:nvPr>
        </p:nvSpPr>
        <p:spPr>
          <a:xfrm>
            <a:off x="8380964"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6" name="Text Placeholder 4"/>
          <p:cNvSpPr>
            <a:spLocks noGrp="1"/>
          </p:cNvSpPr>
          <p:nvPr>
            <p:ph type="body" sz="quarter" idx="73"/>
          </p:nvPr>
        </p:nvSpPr>
        <p:spPr>
          <a:xfrm>
            <a:off x="9915507"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7" name="Text Placeholder 4"/>
          <p:cNvSpPr>
            <a:spLocks noGrp="1"/>
          </p:cNvSpPr>
          <p:nvPr>
            <p:ph type="body" sz="quarter" idx="74"/>
          </p:nvPr>
        </p:nvSpPr>
        <p:spPr>
          <a:xfrm>
            <a:off x="708256"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8" name="Text Placeholder 4"/>
          <p:cNvSpPr>
            <a:spLocks noGrp="1"/>
          </p:cNvSpPr>
          <p:nvPr>
            <p:ph type="body" sz="quarter" idx="75"/>
          </p:nvPr>
        </p:nvSpPr>
        <p:spPr>
          <a:xfrm>
            <a:off x="2242797"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9" name="Text Placeholder 4"/>
          <p:cNvSpPr>
            <a:spLocks noGrp="1"/>
          </p:cNvSpPr>
          <p:nvPr>
            <p:ph type="body" sz="quarter" idx="76"/>
          </p:nvPr>
        </p:nvSpPr>
        <p:spPr>
          <a:xfrm>
            <a:off x="3777339"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0" name="Text Placeholder 4"/>
          <p:cNvSpPr>
            <a:spLocks noGrp="1"/>
          </p:cNvSpPr>
          <p:nvPr>
            <p:ph type="body" sz="quarter" idx="77"/>
          </p:nvPr>
        </p:nvSpPr>
        <p:spPr>
          <a:xfrm>
            <a:off x="5311880"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1" name="Text Placeholder 4"/>
          <p:cNvSpPr>
            <a:spLocks noGrp="1"/>
          </p:cNvSpPr>
          <p:nvPr>
            <p:ph type="body" sz="quarter" idx="78"/>
          </p:nvPr>
        </p:nvSpPr>
        <p:spPr>
          <a:xfrm>
            <a:off x="6846422"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2" name="Text Placeholder 4"/>
          <p:cNvSpPr>
            <a:spLocks noGrp="1"/>
          </p:cNvSpPr>
          <p:nvPr>
            <p:ph type="body" sz="quarter" idx="79"/>
          </p:nvPr>
        </p:nvSpPr>
        <p:spPr>
          <a:xfrm>
            <a:off x="8380964"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3" name="Text Placeholder 4"/>
          <p:cNvSpPr>
            <a:spLocks noGrp="1"/>
          </p:cNvSpPr>
          <p:nvPr>
            <p:ph type="body" sz="quarter" idx="80"/>
          </p:nvPr>
        </p:nvSpPr>
        <p:spPr>
          <a:xfrm>
            <a:off x="9915507"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4" name="Text Placeholder 4"/>
          <p:cNvSpPr>
            <a:spLocks noGrp="1"/>
          </p:cNvSpPr>
          <p:nvPr>
            <p:ph type="body" sz="quarter" idx="81"/>
          </p:nvPr>
        </p:nvSpPr>
        <p:spPr>
          <a:xfrm>
            <a:off x="708256"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5" name="Text Placeholder 4"/>
          <p:cNvSpPr>
            <a:spLocks noGrp="1"/>
          </p:cNvSpPr>
          <p:nvPr>
            <p:ph type="body" sz="quarter" idx="82"/>
          </p:nvPr>
        </p:nvSpPr>
        <p:spPr>
          <a:xfrm>
            <a:off x="2242797"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6" name="Text Placeholder 4"/>
          <p:cNvSpPr>
            <a:spLocks noGrp="1"/>
          </p:cNvSpPr>
          <p:nvPr>
            <p:ph type="body" sz="quarter" idx="83"/>
          </p:nvPr>
        </p:nvSpPr>
        <p:spPr>
          <a:xfrm>
            <a:off x="3777339"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7" name="Text Placeholder 4"/>
          <p:cNvSpPr>
            <a:spLocks noGrp="1"/>
          </p:cNvSpPr>
          <p:nvPr>
            <p:ph type="body" sz="quarter" idx="84"/>
          </p:nvPr>
        </p:nvSpPr>
        <p:spPr>
          <a:xfrm>
            <a:off x="5311880"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8" name="Text Placeholder 4"/>
          <p:cNvSpPr>
            <a:spLocks noGrp="1"/>
          </p:cNvSpPr>
          <p:nvPr>
            <p:ph type="body" sz="quarter" idx="85"/>
          </p:nvPr>
        </p:nvSpPr>
        <p:spPr>
          <a:xfrm>
            <a:off x="6846422"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9" name="Text Placeholder 4"/>
          <p:cNvSpPr>
            <a:spLocks noGrp="1"/>
          </p:cNvSpPr>
          <p:nvPr>
            <p:ph type="body" sz="quarter" idx="86"/>
          </p:nvPr>
        </p:nvSpPr>
        <p:spPr>
          <a:xfrm>
            <a:off x="8380964"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20" name="Text Placeholder 4"/>
          <p:cNvSpPr>
            <a:spLocks noGrp="1"/>
          </p:cNvSpPr>
          <p:nvPr>
            <p:ph type="body" sz="quarter" idx="87"/>
          </p:nvPr>
        </p:nvSpPr>
        <p:spPr>
          <a:xfrm>
            <a:off x="9915507"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1235392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62960496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D354E1-2ED2-4E81-9BE4-C4947B24B551}"/>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 name="Title 1"/>
          <p:cNvSpPr>
            <a:spLocks noGrp="1"/>
          </p:cNvSpPr>
          <p:nvPr>
            <p:ph type="title"/>
          </p:nvPr>
        </p:nvSpPr>
        <p:spPr>
          <a:xfrm>
            <a:off x="609442" y="2743200"/>
            <a:ext cx="11276013" cy="914400"/>
          </a:xfrm>
        </p:spPr>
        <p:txBody>
          <a:bodyPr/>
          <a:lstStyle>
            <a:lvl1pPr>
              <a:defRPr sz="60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56247320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1536D0-9C1A-49E0-A97E-BE08428C8FD9}"/>
              </a:ext>
            </a:extLst>
          </p:cNvPr>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id="3" name="Picture 8">
            <a:extLst>
              <a:ext uri="{FF2B5EF4-FFF2-40B4-BE49-F238E27FC236}">
                <a16:creationId xmlns:a16="http://schemas.microsoft.com/office/drawing/2014/main" id="{83880955-FD29-450C-A0EB-CC3A5770DB83}"/>
              </a:ext>
            </a:extLst>
          </p:cNvPr>
          <p:cNvPicPr>
            <a:picLocks noChangeAspect="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2994025" y="2862263"/>
            <a:ext cx="62007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16203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A4C27-18CE-4983-BFA4-91726925DDF1}"/>
              </a:ext>
            </a:extLst>
          </p:cNvPr>
          <p:cNvSpPr/>
          <p:nvPr userDrawn="1"/>
        </p:nvSpPr>
        <p:spPr>
          <a:xfrm>
            <a:off x="0" y="6261100"/>
            <a:ext cx="12188825" cy="59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Tree>
    <p:extLst>
      <p:ext uri="{BB962C8B-B14F-4D97-AF65-F5344CB8AC3E}">
        <p14:creationId xmlns:p14="http://schemas.microsoft.com/office/powerpoint/2010/main" val="296738588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Agenda w/ One Logo">
    <p:spTree>
      <p:nvGrpSpPr>
        <p:cNvPr id="1" name=""/>
        <p:cNvGrpSpPr/>
        <p:nvPr/>
      </p:nvGrpSpPr>
      <p:grpSpPr>
        <a:xfrm>
          <a:off x="0" y="0"/>
          <a:ext cx="0" cy="0"/>
          <a:chOff x="0" y="0"/>
          <a:chExt cx="0" cy="0"/>
        </a:xfrm>
      </p:grpSpPr>
      <p:sp>
        <p:nvSpPr>
          <p:cNvPr id="16" name="Title 1"/>
          <p:cNvSpPr>
            <a:spLocks noGrp="1"/>
          </p:cNvSpPr>
          <p:nvPr>
            <p:ph type="title"/>
          </p:nvPr>
        </p:nvSpPr>
        <p:spPr>
          <a:xfrm>
            <a:off x="328595" y="226800"/>
            <a:ext cx="9444104" cy="511200"/>
          </a:xfrm>
          <a:prstGeom prst="rect">
            <a:avLst/>
          </a:prstGeom>
        </p:spPr>
        <p:txBody>
          <a:bodyPr/>
          <a:lstStyle/>
          <a:p>
            <a:r>
              <a:rPr lang="en-US"/>
              <a:t>Click to edit Master title style</a:t>
            </a:r>
            <a:endParaRPr lang="en-CA"/>
          </a:p>
        </p:txBody>
      </p:sp>
      <p:sp>
        <p:nvSpPr>
          <p:cNvPr id="17" name="Text Placeholder 14"/>
          <p:cNvSpPr>
            <a:spLocks noGrp="1"/>
          </p:cNvSpPr>
          <p:nvPr>
            <p:ph type="body" sz="quarter" idx="20"/>
          </p:nvPr>
        </p:nvSpPr>
        <p:spPr>
          <a:xfrm>
            <a:off x="329811" y="731304"/>
            <a:ext cx="9444104" cy="363600"/>
          </a:xfrm>
        </p:spPr>
        <p:txBody>
          <a:bodyPr/>
          <a:lstStyle>
            <a:lvl1pPr marL="0" indent="0">
              <a:buNone/>
              <a:defRPr>
                <a:solidFill>
                  <a:srgbClr val="00609E"/>
                </a:solidFill>
              </a:defRPr>
            </a:lvl1pPr>
          </a:lstStyle>
          <a:p>
            <a:pPr lvl="0"/>
            <a:r>
              <a:rPr lang="en-US"/>
              <a:t>Click to edit Master text styles</a:t>
            </a:r>
          </a:p>
        </p:txBody>
      </p:sp>
      <p:sp>
        <p:nvSpPr>
          <p:cNvPr id="11" name="Picture Placeholder 3"/>
          <p:cNvSpPr>
            <a:spLocks noGrp="1"/>
          </p:cNvSpPr>
          <p:nvPr>
            <p:ph type="pic" sz="quarter" idx="17"/>
          </p:nvPr>
        </p:nvSpPr>
        <p:spPr>
          <a:xfrm>
            <a:off x="9850095" y="234316"/>
            <a:ext cx="1881650" cy="502920"/>
          </a:xfrm>
        </p:spPr>
        <p:txBody>
          <a:bodyPr rtlCol="0" anchor="ctr" anchorCtr="1">
            <a:noAutofit/>
          </a:bodyPr>
          <a:lstStyle>
            <a:lvl1pPr algn="ctr">
              <a:defRPr sz="900"/>
            </a:lvl1pPr>
          </a:lstStyle>
          <a:p>
            <a:pPr lvl="0"/>
            <a:r>
              <a:rPr lang="en-US" noProof="0"/>
              <a:t>Click icon to add picture</a:t>
            </a:r>
            <a:endParaRPr lang="en-CA" noProof="0"/>
          </a:p>
        </p:txBody>
      </p:sp>
    </p:spTree>
    <p:extLst>
      <p:ext uri="{BB962C8B-B14F-4D97-AF65-F5344CB8AC3E}">
        <p14:creationId xmlns:p14="http://schemas.microsoft.com/office/powerpoint/2010/main" val="182546950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2D218-9B3A-4A00-A921-4BD39B1D9C29}"/>
              </a:ext>
            </a:extLst>
          </p:cNvPr>
          <p:cNvSpPr>
            <a:spLocks noGrp="1"/>
          </p:cNvSpPr>
          <p:nvPr>
            <p:ph type="dt" sz="half" idx="10"/>
          </p:nvPr>
        </p:nvSpPr>
        <p:spPr>
          <a:xfrm>
            <a:off x="609600" y="6356350"/>
            <a:ext cx="2843213" cy="365125"/>
          </a:xfrm>
          <a:prstGeom prst="rect">
            <a:avLst/>
          </a:prstGeom>
        </p:spPr>
        <p:txBody>
          <a:bodyPr/>
          <a:lstStyle>
            <a:lvl1pPr eaLnBrk="1" fontAlgn="auto" hangingPunct="1">
              <a:spcBef>
                <a:spcPct val="0"/>
              </a:spcBef>
              <a:spcAft>
                <a:spcPct val="0"/>
              </a:spcAft>
              <a:defRPr>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3D0B9151-1DE9-43AE-9C46-58BED289E862}"/>
              </a:ext>
            </a:extLst>
          </p:cNvPr>
          <p:cNvSpPr>
            <a:spLocks noGrp="1"/>
          </p:cNvSpPr>
          <p:nvPr>
            <p:ph type="ftr" sz="quarter" idx="11"/>
          </p:nvPr>
        </p:nvSpPr>
        <p:spPr>
          <a:xfrm>
            <a:off x="4164013" y="6356350"/>
            <a:ext cx="3860800" cy="365125"/>
          </a:xfrm>
          <a:prstGeom prst="rect">
            <a:avLst/>
          </a:prstGeom>
        </p:spPr>
        <p:txBody>
          <a:bodyPr/>
          <a:lstStyle>
            <a:lvl1pPr eaLnBrk="1" fontAlgn="auto" hangingPunct="1">
              <a:spcBef>
                <a:spcPct val="0"/>
              </a:spcBef>
              <a:spcAft>
                <a:spcPct val="0"/>
              </a:spcAft>
              <a:defRPr>
                <a:latin typeface="+mn-lt"/>
                <a:cs typeface="+mn-cs"/>
              </a:defRPr>
            </a:lvl1pPr>
          </a:lstStyle>
          <a:p>
            <a:pPr>
              <a:defRPr/>
            </a:pPr>
            <a:endParaRPr lang="en-US"/>
          </a:p>
        </p:txBody>
      </p:sp>
    </p:spTree>
    <p:extLst>
      <p:ext uri="{BB962C8B-B14F-4D97-AF65-F5344CB8AC3E}">
        <p14:creationId xmlns:p14="http://schemas.microsoft.com/office/powerpoint/2010/main" val="17007012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61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9450388" cy="48387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9235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540C8B-0BDF-4D4D-A7F6-6B6CC780BB73}"/>
              </a:ext>
            </a:extLst>
          </p:cNvPr>
          <p:cNvSpPr>
            <a:spLocks noGrp="1"/>
          </p:cNvSpPr>
          <p:nvPr>
            <p:ph type="dt" sz="half" idx="10"/>
          </p:nvPr>
        </p:nvSpPr>
        <p:spPr>
          <a:xfrm>
            <a:off x="609600" y="6356350"/>
            <a:ext cx="2843213" cy="365125"/>
          </a:xfrm>
          <a:prstGeom prst="rect">
            <a:avLst/>
          </a:prstGeom>
        </p:spPr>
        <p:txBody>
          <a:bodyPr/>
          <a:lstStyle>
            <a:lvl1pPr eaLnBrk="1" fontAlgn="auto" hangingPunct="1">
              <a:spcBef>
                <a:spcPct val="0"/>
              </a:spcBef>
              <a:spcAft>
                <a:spcPct val="0"/>
              </a:spcAft>
              <a:defRPr>
                <a:latin typeface="+mn-lt"/>
                <a:cs typeface="+mn-cs"/>
              </a:defRPr>
            </a:lvl1pPr>
          </a:lstStyle>
          <a:p>
            <a:pPr>
              <a:defRPr/>
            </a:pPr>
            <a:endParaRPr lang="en-US"/>
          </a:p>
        </p:txBody>
      </p:sp>
      <p:sp>
        <p:nvSpPr>
          <p:cNvPr id="4" name="Footer Placeholder 3">
            <a:extLst>
              <a:ext uri="{FF2B5EF4-FFF2-40B4-BE49-F238E27FC236}">
                <a16:creationId xmlns:a16="http://schemas.microsoft.com/office/drawing/2014/main" id="{C43BA947-AA30-4956-91CE-4C47F17A7E92}"/>
              </a:ext>
            </a:extLst>
          </p:cNvPr>
          <p:cNvSpPr>
            <a:spLocks noGrp="1"/>
          </p:cNvSpPr>
          <p:nvPr>
            <p:ph type="ftr" sz="quarter" idx="11"/>
          </p:nvPr>
        </p:nvSpPr>
        <p:spPr>
          <a:xfrm>
            <a:off x="4164013" y="6356350"/>
            <a:ext cx="3860800" cy="365125"/>
          </a:xfrm>
          <a:prstGeom prst="rect">
            <a:avLst/>
          </a:prstGeom>
        </p:spPr>
        <p:txBody>
          <a:bodyPr/>
          <a:lstStyle>
            <a:lvl1pPr eaLnBrk="1" fontAlgn="auto" hangingPunct="1">
              <a:spcBef>
                <a:spcPct val="0"/>
              </a:spcBef>
              <a:spcAft>
                <a:spcPct val="0"/>
              </a:spcAft>
              <a:defRPr>
                <a:latin typeface="+mn-lt"/>
                <a:cs typeface="+mn-cs"/>
              </a:defRPr>
            </a:lvl1pPr>
          </a:lstStyle>
          <a:p>
            <a:pPr>
              <a:defRPr/>
            </a:pPr>
            <a:endParaRPr lang="en-US"/>
          </a:p>
        </p:txBody>
      </p:sp>
    </p:spTree>
    <p:extLst>
      <p:ext uri="{BB962C8B-B14F-4D97-AF65-F5344CB8AC3E}">
        <p14:creationId xmlns:p14="http://schemas.microsoft.com/office/powerpoint/2010/main" val="87361798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ue Color Bar Acc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F099A3-79FD-473D-82C1-6986C46BC52F}"/>
              </a:ext>
            </a:extLst>
          </p:cNvPr>
          <p:cNvSpPr/>
          <p:nvPr userDrawn="1"/>
        </p:nvSpPr>
        <p:spPr>
          <a:xfrm>
            <a:off x="0" y="0"/>
            <a:ext cx="20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ct val="0"/>
              </a:spcBef>
              <a:spcAft>
                <a:spcPct val="0"/>
              </a:spcAft>
              <a:defRPr/>
            </a:pPr>
            <a:endParaRPr lang="en-US"/>
          </a:p>
        </p:txBody>
      </p:sp>
      <p:sp>
        <p:nvSpPr>
          <p:cNvPr id="3" name="Content Placeholder 2"/>
          <p:cNvSpPr>
            <a:spLocks noGrp="1"/>
          </p:cNvSpPr>
          <p:nvPr>
            <p:ph idx="1"/>
          </p:nvPr>
        </p:nvSpPr>
        <p:spPr>
          <a:xfrm>
            <a:off x="356324" y="1696285"/>
            <a:ext cx="11439314" cy="428100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58785" y="204830"/>
            <a:ext cx="9256846" cy="657953"/>
          </a:xfrm>
        </p:spPr>
        <p:txBody>
          <a:bodyPr>
            <a:noAutofit/>
          </a:bodyPr>
          <a:lstStyle/>
          <a:p>
            <a:r>
              <a:rPr lang="en-US"/>
              <a:t>Click to edit Master title style</a:t>
            </a:r>
          </a:p>
        </p:txBody>
      </p:sp>
      <p:sp>
        <p:nvSpPr>
          <p:cNvPr id="14" name="Text Placeholder 6"/>
          <p:cNvSpPr>
            <a:spLocks noGrp="1"/>
          </p:cNvSpPr>
          <p:nvPr>
            <p:ph type="body" sz="quarter" idx="13"/>
          </p:nvPr>
        </p:nvSpPr>
        <p:spPr>
          <a:xfrm>
            <a:off x="353040" y="872068"/>
            <a:ext cx="9262590" cy="396629"/>
          </a:xfrm>
        </p:spPr>
        <p:txBody>
          <a:bodyPr lIns="91440" rIns="91440" anchor="b">
            <a:noAutofit/>
          </a:bodyPr>
          <a:lstStyle>
            <a:lvl1pPr>
              <a:defRPr sz="1800">
                <a:solidFill>
                  <a:schemeClr val="accent3"/>
                </a:solidFill>
              </a:defRPr>
            </a:lvl1pPr>
          </a:lstStyle>
          <a:p>
            <a:pPr lvl="0"/>
            <a:r>
              <a:rPr lang="en-US"/>
              <a:t>Click to edit Master text styles</a:t>
            </a:r>
          </a:p>
        </p:txBody>
      </p:sp>
      <p:sp>
        <p:nvSpPr>
          <p:cNvPr id="6" name="Footer Placeholder 11">
            <a:extLst>
              <a:ext uri="{FF2B5EF4-FFF2-40B4-BE49-F238E27FC236}">
                <a16:creationId xmlns:a16="http://schemas.microsoft.com/office/drawing/2014/main" id="{72220876-B7F1-42FE-B25F-80AEA56348B6}"/>
              </a:ext>
            </a:extLst>
          </p:cNvPr>
          <p:cNvSpPr>
            <a:spLocks noGrp="1"/>
          </p:cNvSpPr>
          <p:nvPr>
            <p:ph type="ftr" sz="quarter" idx="14"/>
          </p:nvPr>
        </p:nvSpPr>
        <p:spPr>
          <a:xfrm>
            <a:off x="1624013" y="6527800"/>
            <a:ext cx="4114800" cy="144463"/>
          </a:xfrm>
          <a:prstGeom prst="rect">
            <a:avLst/>
          </a:prstGeom>
        </p:spPr>
        <p:txBody>
          <a:bodyPr vert="horz" lIns="68580" tIns="34290" rIns="68580" bIns="34290" rtlCol="0" anchor="ctr"/>
          <a:lstStyle>
            <a:lvl1pPr algn="l" eaLnBrk="1" fontAlgn="auto" hangingPunct="1">
              <a:spcBef>
                <a:spcPct val="0"/>
              </a:spcBef>
              <a:spcAft>
                <a:spcPct val="0"/>
              </a:spcAft>
              <a:defRPr sz="600">
                <a:solidFill>
                  <a:schemeClr val="accent3"/>
                </a:solidFill>
                <a:latin typeface="+mn-lt"/>
                <a:cs typeface="+mn-cs"/>
              </a:defRPr>
            </a:lvl1pPr>
          </a:lstStyle>
          <a:p>
            <a:pPr>
              <a:defRPr/>
            </a:pPr>
            <a:r>
              <a:rPr lang="en-US"/>
              <a:t>L0818508059[exp0819][All States]</a:t>
            </a:r>
          </a:p>
        </p:txBody>
      </p:sp>
    </p:spTree>
    <p:extLst>
      <p:ext uri="{BB962C8B-B14F-4D97-AF65-F5344CB8AC3E}">
        <p14:creationId xmlns:p14="http://schemas.microsoft.com/office/powerpoint/2010/main" val="23325683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61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9450388" cy="48387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96425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theme" Target="../theme/theme2.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image" Target="../media/image6.png"/><Relationship Id="rId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A51770-324A-4E03-99DB-6F95F9D13A79}"/>
              </a:ext>
            </a:extLst>
          </p:cNvPr>
          <p:cNvSpPr>
            <a:spLocks noGrp="1"/>
          </p:cNvSpPr>
          <p:nvPr>
            <p:ph type="title"/>
          </p:nvPr>
        </p:nvSpPr>
        <p:spPr bwMode="auto">
          <a:xfrm>
            <a:off x="457200" y="457200"/>
            <a:ext cx="1127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a:t>
            </a:r>
          </a:p>
        </p:txBody>
      </p:sp>
      <p:sp>
        <p:nvSpPr>
          <p:cNvPr id="1027" name="Text Placeholder 2">
            <a:extLst>
              <a:ext uri="{FF2B5EF4-FFF2-40B4-BE49-F238E27FC236}">
                <a16:creationId xmlns:a16="http://schemas.microsoft.com/office/drawing/2014/main" id="{30EF5954-CBF1-4257-BDE2-BD2AB46F8ED5}"/>
              </a:ext>
            </a:extLst>
          </p:cNvPr>
          <p:cNvSpPr>
            <a:spLocks noGrp="1"/>
          </p:cNvSpPr>
          <p:nvPr>
            <p:ph type="body" idx="1"/>
          </p:nvPr>
        </p:nvSpPr>
        <p:spPr bwMode="auto">
          <a:xfrm>
            <a:off x="457200" y="1371600"/>
            <a:ext cx="112760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 name="Picture 3" descr="A picture containing logo&#10;&#10;Description automatically generated">
            <a:extLst>
              <a:ext uri="{FF2B5EF4-FFF2-40B4-BE49-F238E27FC236}">
                <a16:creationId xmlns:a16="http://schemas.microsoft.com/office/drawing/2014/main" id="{59D0C9FD-F3C0-432C-91C3-E7D814400EF2}"/>
              </a:ext>
            </a:extLst>
          </p:cNvPr>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600131" y="5985164"/>
            <a:ext cx="1219007" cy="731404"/>
          </a:xfrm>
          <a:prstGeom prst="rect">
            <a:avLst/>
          </a:prstGeom>
        </p:spPr>
      </p:pic>
    </p:spTree>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23" r:id="rId8"/>
    <p:sldLayoutId id="2147484824" r:id="rId9"/>
    <p:sldLayoutId id="2147484825" r:id="rId10"/>
    <p:sldLayoutId id="2147484826" r:id="rId11"/>
    <p:sldLayoutId id="2147484827" r:id="rId12"/>
    <p:sldLayoutId id="2147484828" r:id="rId13"/>
    <p:sldLayoutId id="2147484829" r:id="rId14"/>
    <p:sldLayoutId id="2147484830" r:id="rId15"/>
    <p:sldLayoutId id="2147484860" r:id="rId16"/>
    <p:sldLayoutId id="2147484831" r:id="rId17"/>
    <p:sldLayoutId id="2147484832" r:id="rId18"/>
    <p:sldLayoutId id="2147484833" r:id="rId19"/>
    <p:sldLayoutId id="2147484834" r:id="rId20"/>
    <p:sldLayoutId id="2147484861" r:id="rId21"/>
    <p:sldLayoutId id="2147484862" r:id="rId22"/>
    <p:sldLayoutId id="2147484863" r:id="rId23"/>
    <p:sldLayoutId id="2147484864" r:id="rId24"/>
    <p:sldLayoutId id="2147484865" r:id="rId25"/>
    <p:sldLayoutId id="2147484835" r:id="rId26"/>
    <p:sldLayoutId id="2147484866" r:id="rId27"/>
    <p:sldLayoutId id="2147484867" r:id="rId28"/>
    <p:sldLayoutId id="2147484868" r:id="rId29"/>
    <p:sldLayoutId id="2147484869" r:id="rId30"/>
    <p:sldLayoutId id="2147484870" r:id="rId31"/>
    <p:sldLayoutId id="2147484836" r:id="rId32"/>
    <p:sldLayoutId id="2147484837" r:id="rId33"/>
    <p:sldLayoutId id="2147484871" r:id="rId34"/>
    <p:sldLayoutId id="2147484872" r:id="rId35"/>
    <p:sldLayoutId id="2147484873" r:id="rId36"/>
    <p:sldLayoutId id="2147484874" r:id="rId37"/>
    <p:sldLayoutId id="2147484875" r:id="rId38"/>
    <p:sldLayoutId id="2147484838" r:id="rId39"/>
    <p:sldLayoutId id="2147484876" r:id="rId40"/>
    <p:sldLayoutId id="2147484877" r:id="rId41"/>
    <p:sldLayoutId id="2147484878" r:id="rId42"/>
    <p:sldLayoutId id="2147484879" r:id="rId43"/>
    <p:sldLayoutId id="2147484880" r:id="rId44"/>
    <p:sldLayoutId id="2147484881" r:id="rId45"/>
    <p:sldLayoutId id="2147484839" r:id="rId46"/>
    <p:sldLayoutId id="2147484882" r:id="rId47"/>
    <p:sldLayoutId id="2147484840" r:id="rId48"/>
  </p:sldLayoutIdLst>
  <p:transition>
    <p:fade/>
  </p:transition>
  <p:txStyles>
    <p:titleStyle>
      <a:lvl1pPr algn="l" rtl="0" eaLnBrk="0" fontAlgn="base" hangingPunct="0">
        <a:lnSpc>
          <a:spcPct val="90000"/>
        </a:lnSpc>
        <a:spcBef>
          <a:spcPct val="0"/>
        </a:spcBef>
        <a:spcAft>
          <a:spcPct val="0"/>
        </a:spcAft>
        <a:defRPr sz="2800" b="1" kern="1200">
          <a:solidFill>
            <a:schemeClr val="tx1">
              <a:lumMod val="75000"/>
              <a:lumOff val="25000"/>
            </a:schemeClr>
          </a:solidFill>
          <a:latin typeface="+mn-lt"/>
          <a:ea typeface="Georgia" panose="02040502050405020303" pitchFamily="18" charset="0"/>
          <a:cs typeface="Georgia" panose="02040502050405020303" pitchFamily="18" charset="0"/>
        </a:defRPr>
      </a:lvl1pPr>
      <a:lvl2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2pPr>
      <a:lvl3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3pPr>
      <a:lvl4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4pPr>
      <a:lvl5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5pPr>
      <a:lvl6pPr marL="4572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6pPr>
      <a:lvl7pPr marL="9144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7pPr>
      <a:lvl8pPr marL="13716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8pPr>
      <a:lvl9pPr marL="18288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9pPr>
    </p:titleStyle>
    <p:bodyStyle>
      <a:lvl1pPr algn="l" rtl="0" eaLnBrk="0" fontAlgn="base" hangingPunct="0">
        <a:spcBef>
          <a:spcPts val="1200"/>
        </a:spcBef>
        <a:spcAft>
          <a:spcPct val="0"/>
        </a:spcAft>
        <a:tabLst>
          <a:tab pos="1201738" algn="l"/>
        </a:tabLst>
        <a:defRPr sz="2000" kern="1200">
          <a:solidFill>
            <a:schemeClr val="bg2"/>
          </a:solidFill>
          <a:latin typeface="+mn-lt"/>
          <a:ea typeface="Arial"/>
          <a:cs typeface="Arial"/>
        </a:defRPr>
      </a:lvl1pPr>
      <a:lvl2pPr marL="200025" indent="-200025" algn="l" rtl="0" eaLnBrk="0" fontAlgn="base" hangingPunct="0">
        <a:spcBef>
          <a:spcPts val="600"/>
        </a:spcBef>
        <a:spcAft>
          <a:spcPct val="0"/>
        </a:spcAft>
        <a:buFont typeface="Arial" panose="020B0604020202020204" pitchFamily="34" charset="0"/>
        <a:buChar char="•"/>
        <a:tabLst>
          <a:tab pos="1201738" algn="l"/>
        </a:tabLst>
        <a:defRPr kern="1200">
          <a:solidFill>
            <a:schemeClr val="bg2"/>
          </a:solidFill>
          <a:latin typeface="+mn-lt"/>
          <a:ea typeface="Arial"/>
          <a:cs typeface="Arial"/>
        </a:defRPr>
      </a:lvl2pPr>
      <a:lvl3pPr marL="398463" indent="-200025" algn="l" rtl="0" eaLnBrk="0" fontAlgn="base" hangingPunct="0">
        <a:spcBef>
          <a:spcPts val="300"/>
        </a:spcBef>
        <a:spcAft>
          <a:spcPct val="0"/>
        </a:spcAft>
        <a:buFont typeface="Lucida Grande"/>
        <a:buChar char="-"/>
        <a:tabLst>
          <a:tab pos="1201738" algn="l"/>
        </a:tabLst>
        <a:defRPr sz="1600" kern="1200">
          <a:solidFill>
            <a:schemeClr val="bg2"/>
          </a:solidFill>
          <a:latin typeface="+mn-lt"/>
          <a:ea typeface="Arial"/>
          <a:cs typeface="Arial"/>
        </a:defRPr>
      </a:lvl3pPr>
      <a:lvl4pPr marL="622300" indent="-200025" algn="l" rtl="0" eaLnBrk="0" fontAlgn="base" hangingPunct="0">
        <a:spcBef>
          <a:spcPts val="300"/>
        </a:spcBef>
        <a:spcAft>
          <a:spcPct val="0"/>
        </a:spcAft>
        <a:buFont typeface="Arial" panose="020B0604020202020204" pitchFamily="34" charset="0"/>
        <a:buChar char="•"/>
        <a:tabLst>
          <a:tab pos="1201738" algn="l"/>
        </a:tabLst>
        <a:defRPr sz="1600" kern="1200">
          <a:solidFill>
            <a:schemeClr val="bg2"/>
          </a:solidFill>
          <a:latin typeface="+mn-lt"/>
          <a:ea typeface="Arial"/>
          <a:cs typeface="Arial"/>
        </a:defRPr>
      </a:lvl4pPr>
      <a:lvl5pPr marL="806450" indent="-182563" algn="l" rtl="0" eaLnBrk="0" fontAlgn="base" hangingPunct="0">
        <a:spcBef>
          <a:spcPts val="300"/>
        </a:spcBef>
        <a:spcAft>
          <a:spcPct val="0"/>
        </a:spcAft>
        <a:buFont typeface="Lucida Grande"/>
        <a:buChar char="-"/>
        <a:tabLst>
          <a:tab pos="1201738" algn="l"/>
        </a:tabLst>
        <a:defRPr sz="1600" kern="1200">
          <a:solidFill>
            <a:schemeClr val="bg2"/>
          </a:solidFill>
          <a:latin typeface="+mn-lt"/>
          <a:ea typeface="Arial"/>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C2EA5AC-95C5-42F9-9F32-4E1279CBA94B}"/>
              </a:ext>
            </a:extLst>
          </p:cNvPr>
          <p:cNvSpPr>
            <a:spLocks noGrp="1"/>
          </p:cNvSpPr>
          <p:nvPr>
            <p:ph type="title"/>
          </p:nvPr>
        </p:nvSpPr>
        <p:spPr bwMode="auto">
          <a:xfrm>
            <a:off x="609600" y="457200"/>
            <a:ext cx="1096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a:t>
            </a:r>
          </a:p>
        </p:txBody>
      </p:sp>
      <p:sp>
        <p:nvSpPr>
          <p:cNvPr id="2051" name="Text Placeholder 2">
            <a:extLst>
              <a:ext uri="{FF2B5EF4-FFF2-40B4-BE49-F238E27FC236}">
                <a16:creationId xmlns:a16="http://schemas.microsoft.com/office/drawing/2014/main" id="{5A991372-E2BE-4B5C-AE34-88EB7437DBCE}"/>
              </a:ext>
            </a:extLst>
          </p:cNvPr>
          <p:cNvSpPr>
            <a:spLocks noGrp="1"/>
          </p:cNvSpPr>
          <p:nvPr>
            <p:ph type="body" idx="1"/>
          </p:nvPr>
        </p:nvSpPr>
        <p:spPr bwMode="auto">
          <a:xfrm>
            <a:off x="609600" y="1143000"/>
            <a:ext cx="109696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Content Placeholder 8">
            <a:extLst>
              <a:ext uri="{FF2B5EF4-FFF2-40B4-BE49-F238E27FC236}">
                <a16:creationId xmlns:a16="http://schemas.microsoft.com/office/drawing/2014/main" id="{1CBF097B-1677-4D1C-9429-06405FF982AF}"/>
              </a:ext>
            </a:extLst>
          </p:cNvPr>
          <p:cNvSpPr txBox="1"/>
          <p:nvPr/>
        </p:nvSpPr>
        <p:spPr>
          <a:xfrm>
            <a:off x="11453813" y="6375400"/>
            <a:ext cx="735012" cy="228600"/>
          </a:xfrm>
          <a:prstGeom prst="rect">
            <a:avLst/>
          </a:prstGeom>
        </p:spPr>
        <p:txBody>
          <a:bodyPr anchor="ctr"/>
          <a:lstStyle>
            <a:lvl1pPr>
              <a:tabLst>
                <a:tab pos="1201738" algn="l"/>
              </a:tabLst>
              <a:defRPr>
                <a:solidFill>
                  <a:schemeClr val="tx1"/>
                </a:solidFill>
                <a:latin typeface="Arial" panose="020B0604020202020204" pitchFamily="34" charset="0"/>
                <a:cs typeface="Arial" panose="020B0604020202020204" pitchFamily="34" charset="0"/>
              </a:defRPr>
            </a:lvl1pPr>
            <a:lvl2pPr marL="200025" indent="-200025">
              <a:tabLst>
                <a:tab pos="1201738" algn="l"/>
              </a:tabLst>
              <a:defRPr>
                <a:solidFill>
                  <a:schemeClr val="tx1"/>
                </a:solidFill>
                <a:latin typeface="Arial" panose="020B0604020202020204" pitchFamily="34" charset="0"/>
                <a:cs typeface="Arial" panose="020B0604020202020204" pitchFamily="34" charset="0"/>
              </a:defRPr>
            </a:lvl2pPr>
            <a:lvl3pPr marL="398463" indent="-200025">
              <a:tabLst>
                <a:tab pos="1201738" algn="l"/>
              </a:tabLst>
              <a:defRPr>
                <a:solidFill>
                  <a:schemeClr val="tx1"/>
                </a:solidFill>
                <a:latin typeface="Arial" panose="020B0604020202020204" pitchFamily="34" charset="0"/>
                <a:cs typeface="Arial" panose="020B0604020202020204" pitchFamily="34" charset="0"/>
              </a:defRPr>
            </a:lvl3pPr>
            <a:lvl4pPr marL="622300" indent="-200025">
              <a:tabLst>
                <a:tab pos="1201738" algn="l"/>
              </a:tabLst>
              <a:defRPr>
                <a:solidFill>
                  <a:schemeClr val="tx1"/>
                </a:solidFill>
                <a:latin typeface="Arial" panose="020B0604020202020204" pitchFamily="34" charset="0"/>
                <a:cs typeface="Arial" panose="020B0604020202020204" pitchFamily="34" charset="0"/>
              </a:defRPr>
            </a:lvl4pPr>
            <a:lvl5pPr marL="806450" indent="-182563">
              <a:tabLst>
                <a:tab pos="1201738" algn="l"/>
              </a:tabLst>
              <a:defRPr>
                <a:solidFill>
                  <a:schemeClr val="tx1"/>
                </a:solidFill>
                <a:latin typeface="Arial" panose="020B0604020202020204" pitchFamily="34" charset="0"/>
                <a:cs typeface="Arial" panose="020B0604020202020204" pitchFamily="34" charset="0"/>
              </a:defRPr>
            </a:lvl5pPr>
            <a:lvl6pPr marL="12636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6pPr>
            <a:lvl7pPr marL="17208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7pPr>
            <a:lvl8pPr marL="21780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8pPr>
            <a:lvl9pPr marL="26352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600"/>
              </a:spcBef>
            </a:pPr>
            <a:r>
              <a:rPr lang="en-US" altLang="en-US" sz="600">
                <a:solidFill>
                  <a:schemeClr val="bg2"/>
                </a:solidFill>
              </a:rPr>
              <a:t> </a:t>
            </a:r>
            <a:fld id="{6AC3C5CF-76AE-4576-A1F4-F52A3647EAAB}" type="slidenum">
              <a:rPr lang="en-US" altLang="en-US" sz="600">
                <a:solidFill>
                  <a:schemeClr val="bg2"/>
                </a:solidFill>
              </a:rPr>
              <a:pPr algn="ctr" eaLnBrk="1" hangingPunct="1">
                <a:spcBef>
                  <a:spcPts val="600"/>
                </a:spcBef>
              </a:pPr>
              <a:t>‹#›</a:t>
            </a:fld>
            <a:endParaRPr lang="en-US" altLang="en-US" sz="600">
              <a:solidFill>
                <a:schemeClr val="bg2"/>
              </a:solidFill>
            </a:endParaRPr>
          </a:p>
        </p:txBody>
      </p:sp>
      <p:pic>
        <p:nvPicPr>
          <p:cNvPr id="2053" name="Picture 6">
            <a:extLst>
              <a:ext uri="{FF2B5EF4-FFF2-40B4-BE49-F238E27FC236}">
                <a16:creationId xmlns:a16="http://schemas.microsoft.com/office/drawing/2014/main" id="{D0157044-8CC2-439C-97D7-06E86794B166}"/>
              </a:ext>
            </a:extLst>
          </p:cNvPr>
          <p:cNvPicPr>
            <a:picLocks noChangeAspect="1"/>
          </p:cNvPicPr>
          <p:nvPr/>
        </p:nvPicPr>
        <p:blipFill>
          <a:blip r:embed="rId35">
            <a:extLst>
              <a:ext uri="{28A0092B-C50C-407E-A947-70E740481C1C}">
                <a14:useLocalDpi xmlns:a14="http://schemas.microsoft.com/office/drawing/2010/main" val="0"/>
              </a:ext>
            </a:extLst>
          </a:blip>
          <a:srcRect l="-2" t="-9975" r="-5403" b="-8932"/>
          <a:stretch>
            <a:fillRect/>
          </a:stretch>
        </p:blipFill>
        <p:spPr bwMode="auto">
          <a:xfrm>
            <a:off x="609600" y="6319838"/>
            <a:ext cx="184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83" r:id="rId1"/>
    <p:sldLayoutId id="2147484884" r:id="rId2"/>
    <p:sldLayoutId id="2147484885" r:id="rId3"/>
    <p:sldLayoutId id="2147484841" r:id="rId4"/>
    <p:sldLayoutId id="2147484886" r:id="rId5"/>
    <p:sldLayoutId id="2147484887" r:id="rId6"/>
    <p:sldLayoutId id="2147484888" r:id="rId7"/>
    <p:sldLayoutId id="2147484889" r:id="rId8"/>
    <p:sldLayoutId id="2147484842" r:id="rId9"/>
    <p:sldLayoutId id="2147484890" r:id="rId10"/>
    <p:sldLayoutId id="2147484843" r:id="rId11"/>
    <p:sldLayoutId id="2147484844" r:id="rId12"/>
    <p:sldLayoutId id="2147484845" r:id="rId13"/>
    <p:sldLayoutId id="2147484846" r:id="rId14"/>
    <p:sldLayoutId id="2147484847" r:id="rId15"/>
    <p:sldLayoutId id="2147484891" r:id="rId16"/>
    <p:sldLayoutId id="2147484848" r:id="rId17"/>
    <p:sldLayoutId id="2147484849" r:id="rId18"/>
    <p:sldLayoutId id="2147484850" r:id="rId19"/>
    <p:sldLayoutId id="2147484851" r:id="rId20"/>
    <p:sldLayoutId id="2147484892" r:id="rId21"/>
    <p:sldLayoutId id="2147484893" r:id="rId22"/>
    <p:sldLayoutId id="2147484894" r:id="rId23"/>
    <p:sldLayoutId id="2147484895" r:id="rId24"/>
    <p:sldLayoutId id="2147484896" r:id="rId25"/>
    <p:sldLayoutId id="2147484852" r:id="rId26"/>
    <p:sldLayoutId id="2147484897" r:id="rId27"/>
    <p:sldLayoutId id="2147484898" r:id="rId28"/>
    <p:sldLayoutId id="2147484899" r:id="rId29"/>
    <p:sldLayoutId id="2147484900" r:id="rId30"/>
    <p:sldLayoutId id="2147484901" r:id="rId31"/>
    <p:sldLayoutId id="2147484902" r:id="rId32"/>
    <p:sldLayoutId id="2147484903" r:id="rId33"/>
  </p:sldLayoutIdLst>
  <p:transition>
    <p:fade/>
  </p:transition>
  <p:txStyles>
    <p:titleStyle>
      <a:lvl1pPr algn="l" rtl="0" eaLnBrk="0" fontAlgn="base" hangingPunct="0">
        <a:lnSpc>
          <a:spcPct val="90000"/>
        </a:lnSpc>
        <a:spcBef>
          <a:spcPct val="0"/>
        </a:spcBef>
        <a:spcAft>
          <a:spcPct val="0"/>
        </a:spcAft>
        <a:defRPr sz="2800" b="1" kern="1200">
          <a:solidFill>
            <a:schemeClr val="accent1"/>
          </a:solidFill>
          <a:latin typeface="Georgia" pitchFamily="18" charset="0"/>
          <a:ea typeface="Georgia" panose="02040502050405020303" pitchFamily="18" charset="0"/>
          <a:cs typeface="Georgia" panose="02040502050405020303" pitchFamily="18" charset="0"/>
        </a:defRPr>
      </a:lvl1pPr>
      <a:lvl2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2pPr>
      <a:lvl3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3pPr>
      <a:lvl4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4pPr>
      <a:lvl5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5pPr>
      <a:lvl6pPr marL="4572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6pPr>
      <a:lvl7pPr marL="9144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7pPr>
      <a:lvl8pPr marL="13716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8pPr>
      <a:lvl9pPr marL="18288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9pPr>
    </p:titleStyle>
    <p:bodyStyle>
      <a:lvl1pPr algn="l" rtl="0" eaLnBrk="0" fontAlgn="base" hangingPunct="0">
        <a:spcBef>
          <a:spcPts val="1200"/>
        </a:spcBef>
        <a:spcAft>
          <a:spcPct val="0"/>
        </a:spcAft>
        <a:tabLst>
          <a:tab pos="1201738" algn="l"/>
        </a:tabLst>
        <a:defRPr sz="2000" kern="1200">
          <a:solidFill>
            <a:schemeClr val="bg2"/>
          </a:solidFill>
          <a:latin typeface="+mn-lt"/>
          <a:ea typeface="Arial"/>
          <a:cs typeface="Arial"/>
        </a:defRPr>
      </a:lvl1pPr>
      <a:lvl2pPr marL="200025" indent="-200025" algn="l" rtl="0" eaLnBrk="0" fontAlgn="base" hangingPunct="0">
        <a:spcBef>
          <a:spcPts val="600"/>
        </a:spcBef>
        <a:spcAft>
          <a:spcPct val="0"/>
        </a:spcAft>
        <a:buFont typeface="Arial" panose="020B0604020202020204" pitchFamily="34" charset="0"/>
        <a:buChar char="•"/>
        <a:tabLst>
          <a:tab pos="1201738" algn="l"/>
        </a:tabLst>
        <a:defRPr kern="1200">
          <a:solidFill>
            <a:schemeClr val="bg2"/>
          </a:solidFill>
          <a:latin typeface="+mn-lt"/>
          <a:ea typeface="Arial"/>
          <a:cs typeface="Arial"/>
        </a:defRPr>
      </a:lvl2pPr>
      <a:lvl3pPr marL="398463" indent="-200025" algn="l" rtl="0" eaLnBrk="0" fontAlgn="base" hangingPunct="0">
        <a:spcBef>
          <a:spcPts val="300"/>
        </a:spcBef>
        <a:spcAft>
          <a:spcPct val="0"/>
        </a:spcAft>
        <a:buFont typeface="Lucida Grande"/>
        <a:buChar char="-"/>
        <a:tabLst>
          <a:tab pos="1201738" algn="l"/>
        </a:tabLst>
        <a:defRPr sz="1600" kern="1200">
          <a:solidFill>
            <a:schemeClr val="bg2"/>
          </a:solidFill>
          <a:latin typeface="+mn-lt"/>
          <a:ea typeface="Arial"/>
          <a:cs typeface="Arial"/>
        </a:defRPr>
      </a:lvl3pPr>
      <a:lvl4pPr marL="622300" indent="-200025" algn="l" rtl="0" eaLnBrk="0" fontAlgn="base" hangingPunct="0">
        <a:spcBef>
          <a:spcPts val="300"/>
        </a:spcBef>
        <a:spcAft>
          <a:spcPct val="0"/>
        </a:spcAft>
        <a:buFont typeface="Arial" panose="020B0604020202020204" pitchFamily="34" charset="0"/>
        <a:buChar char="•"/>
        <a:tabLst>
          <a:tab pos="1201738" algn="l"/>
        </a:tabLst>
        <a:defRPr sz="1400" kern="1200">
          <a:solidFill>
            <a:schemeClr val="bg2"/>
          </a:solidFill>
          <a:latin typeface="+mn-lt"/>
          <a:ea typeface="Arial"/>
          <a:cs typeface="Arial"/>
        </a:defRPr>
      </a:lvl4pPr>
      <a:lvl5pPr marL="806450" indent="-182563" algn="l" rtl="0" eaLnBrk="0" fontAlgn="base" hangingPunct="0">
        <a:spcBef>
          <a:spcPts val="300"/>
        </a:spcBef>
        <a:spcAft>
          <a:spcPct val="0"/>
        </a:spcAft>
        <a:buFont typeface="Lucida Grande"/>
        <a:buChar char="-"/>
        <a:tabLst>
          <a:tab pos="1201738" algn="l"/>
        </a:tabLst>
        <a:defRPr sz="1400" kern="1200">
          <a:solidFill>
            <a:schemeClr val="bg2"/>
          </a:solidFill>
          <a:latin typeface="+mn-lt"/>
          <a:ea typeface="Arial"/>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absolve-portal.force.com/eep/cveep__Activate?un=" TargetMode="External"/><Relationship Id="rId7" Type="http://schemas.openxmlformats.org/officeDocument/2006/relationships/hyperlink" Target="https://paidfamilyleave.ny.gov/2023"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https://absolve-portal.force.com/eep/" TargetMode="External"/><Relationship Id="rId5" Type="http://schemas.openxmlformats.org/officeDocument/2006/relationships/hyperlink" Target="mailto:NYPFL@absencesolved.com" TargetMode="External"/><Relationship Id="rId4" Type="http://schemas.openxmlformats.org/officeDocument/2006/relationships/hyperlink" Target="mailto:manager.access.requests@absencesolved.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A439B-D5C1-4BD2-866F-4563B58C710C}"/>
              </a:ext>
            </a:extLst>
          </p:cNvPr>
          <p:cNvSpPr>
            <a:spLocks noGrp="1"/>
          </p:cNvSpPr>
          <p:nvPr>
            <p:ph type="title"/>
          </p:nvPr>
        </p:nvSpPr>
        <p:spPr>
          <a:xfrm>
            <a:off x="452012" y="154908"/>
            <a:ext cx="8412480" cy="1033812"/>
          </a:xfrm>
        </p:spPr>
        <p:txBody>
          <a:bodyPr/>
          <a:lstStyle/>
          <a:p>
            <a:pPr>
              <a:defRPr/>
            </a:pPr>
            <a:r>
              <a:rPr lang="en-US" sz="4000" dirty="0">
                <a:solidFill>
                  <a:schemeClr val="tx1"/>
                </a:solidFill>
                <a:latin typeface="+mn-lt"/>
              </a:rPr>
              <a:t>New York Paid Family Leave 2024</a:t>
            </a:r>
          </a:p>
        </p:txBody>
      </p:sp>
      <p:sp>
        <p:nvSpPr>
          <p:cNvPr id="57347" name="Subtitle 3">
            <a:extLst>
              <a:ext uri="{FF2B5EF4-FFF2-40B4-BE49-F238E27FC236}">
                <a16:creationId xmlns:a16="http://schemas.microsoft.com/office/drawing/2014/main" id="{B1967BA9-34DC-4E92-B856-DEC30874BF3F}"/>
              </a:ext>
            </a:extLst>
          </p:cNvPr>
          <p:cNvSpPr>
            <a:spLocks noGrp="1"/>
          </p:cNvSpPr>
          <p:nvPr>
            <p:ph sz="quarter" idx="10"/>
          </p:nvPr>
        </p:nvSpPr>
        <p:spPr>
          <a:xfrm>
            <a:off x="462386" y="829340"/>
            <a:ext cx="8407293" cy="5380960"/>
          </a:xfrm>
        </p:spPr>
        <p:txBody>
          <a:bodyPr/>
          <a:lstStyle/>
          <a:p>
            <a:r>
              <a:rPr lang="en-US" altLang="en-US" sz="2400" dirty="0">
                <a:solidFill>
                  <a:schemeClr val="accent1"/>
                </a:solidFill>
                <a:cs typeface="Arial" panose="020B0604020202020204" pitchFamily="34" charset="0"/>
              </a:rPr>
              <a:t>What Customers Needs to Know</a:t>
            </a:r>
          </a:p>
        </p:txBody>
      </p:sp>
      <p:sp>
        <p:nvSpPr>
          <p:cNvPr id="56325" name="TextBox 5">
            <a:extLst>
              <a:ext uri="{FF2B5EF4-FFF2-40B4-BE49-F238E27FC236}">
                <a16:creationId xmlns:a16="http://schemas.microsoft.com/office/drawing/2014/main" id="{C2D76B7C-8A0C-4C49-8876-F8D4FE971025}"/>
              </a:ext>
            </a:extLst>
          </p:cNvPr>
          <p:cNvSpPr txBox="1">
            <a:spLocks noChangeArrowheads="1"/>
          </p:cNvSpPr>
          <p:nvPr/>
        </p:nvSpPr>
        <p:spPr bwMode="auto">
          <a:xfrm>
            <a:off x="457201" y="5550195"/>
            <a:ext cx="8407292" cy="6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eaLnBrk="0" hangingPunct="0">
              <a:defRPr>
                <a:solidFill>
                  <a:schemeClr val="tx1"/>
                </a:solidFill>
                <a:latin typeface="Arial" panose="020B0604020202020204" pitchFamily="34" charset="0"/>
                <a:cs typeface="Arial" panose="020B0604020202020204" pitchFamily="34" charset="0"/>
              </a:defRPr>
            </a:lvl1pPr>
            <a:lvl2pPr marL="742950" indent="-285750" defTabSz="455613" eaLnBrk="0" hangingPunct="0">
              <a:defRPr>
                <a:solidFill>
                  <a:schemeClr val="tx1"/>
                </a:solidFill>
                <a:latin typeface="Arial" panose="020B0604020202020204" pitchFamily="34" charset="0"/>
                <a:cs typeface="Arial" panose="020B0604020202020204" pitchFamily="34" charset="0"/>
              </a:defRPr>
            </a:lvl2pPr>
            <a:lvl3pPr marL="1143000" indent="-228600" defTabSz="455613" eaLnBrk="0" hangingPunct="0">
              <a:defRPr>
                <a:solidFill>
                  <a:schemeClr val="tx1"/>
                </a:solidFill>
                <a:latin typeface="Arial" panose="020B0604020202020204" pitchFamily="34" charset="0"/>
                <a:cs typeface="Arial" panose="020B0604020202020204" pitchFamily="34" charset="0"/>
              </a:defRPr>
            </a:lvl3pPr>
            <a:lvl4pPr marL="1600200" indent="-228600" defTabSz="455613" eaLnBrk="0" hangingPunct="0">
              <a:defRPr>
                <a:solidFill>
                  <a:schemeClr val="tx1"/>
                </a:solidFill>
                <a:latin typeface="Arial" panose="020B0604020202020204" pitchFamily="34" charset="0"/>
                <a:cs typeface="Arial" panose="020B0604020202020204" pitchFamily="34" charset="0"/>
              </a:defRPr>
            </a:lvl4pPr>
            <a:lvl5pPr marL="2057400" indent="-228600" defTabSz="455613" eaLnBrk="0" hangingPunct="0">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altLang="en-US" sz="1050" dirty="0">
                <a:ea typeface="MetLife Circular Light"/>
                <a:cs typeface="MetLife Circular Light"/>
              </a:rPr>
              <a:t> </a:t>
            </a:r>
            <a:r>
              <a:rPr lang="en-US" sz="900" b="0" i="0" u="none" strike="noStrike" baseline="0" dirty="0"/>
              <a:t>The information presented in this presentation is not legal advice and should not be relied upon or construed as legal advice. It is not permissible for MetLife or its employees or agents to give legal advice. The information in this presentation is for general informational purposes only and does not purport to be complete or to cover every situation. You must consult with your own legal advisors to determine how this law will affect you. Like most group benefit programs, benefit programs offered by MetLife contain certain exclusions, exceptions, waiting periods, reductions, limitations, and terms for keeping them in force.  Ask your MetLife group representative for costs and complete details.</a:t>
            </a:r>
            <a:endParaRPr lang="en-US" altLang="en-US" sz="900" dirty="0">
              <a:ea typeface="MetLife Circular Light"/>
            </a:endParaRPr>
          </a:p>
          <a:p>
            <a:pPr eaLnBrk="1" hangingPunct="1">
              <a:spcBef>
                <a:spcPts val="1200"/>
              </a:spcBef>
              <a:defRPr/>
            </a:pPr>
            <a:endParaRPr lang="en-US" altLang="en-US" sz="1050" dirty="0">
              <a:solidFill>
                <a:schemeClr val="tx1">
                  <a:lumMod val="75000"/>
                  <a:lumOff val="25000"/>
                </a:schemeClr>
              </a:solidFill>
              <a:ea typeface="MetLife Circular Light"/>
              <a:cs typeface="MetLife Circular Light"/>
            </a:endParaRPr>
          </a:p>
        </p:txBody>
      </p:sp>
      <p:sp>
        <p:nvSpPr>
          <p:cNvPr id="9" name="TextBox 8">
            <a:extLst>
              <a:ext uri="{FF2B5EF4-FFF2-40B4-BE49-F238E27FC236}">
                <a16:creationId xmlns:a16="http://schemas.microsoft.com/office/drawing/2014/main" id="{68388107-FB22-4CDB-A959-7AFAB6FB3B73}"/>
              </a:ext>
            </a:extLst>
          </p:cNvPr>
          <p:cNvSpPr txBox="1"/>
          <p:nvPr/>
        </p:nvSpPr>
        <p:spPr>
          <a:xfrm>
            <a:off x="2514991" y="6402840"/>
            <a:ext cx="6230318" cy="300252"/>
          </a:xfrm>
          <a:prstGeom prst="rect">
            <a:avLst/>
          </a:prstGeom>
          <a:noFill/>
        </p:spPr>
        <p:txBody>
          <a:bodyPr wrap="none" lIns="0" tIns="0" rIns="0" bIns="0" rtlCol="0">
            <a:noAutofit/>
          </a:bodyPr>
          <a:lstStyle/>
          <a:p>
            <a:pPr algn="ctr" defTabSz="456758">
              <a:spcBef>
                <a:spcPct val="0"/>
              </a:spcBef>
            </a:pPr>
            <a:r>
              <a:rPr lang="en-US" sz="1000" dirty="0">
                <a:solidFill>
                  <a:schemeClr val="bg2"/>
                </a:solidFill>
                <a:latin typeface="+mn-lt"/>
                <a:ea typeface="MetLife Circular Light"/>
                <a:cs typeface="MetLife Circular Light"/>
              </a:rPr>
              <a:t>AbSolve as Administrator for the Metropolitan Life Insurance Company </a:t>
            </a:r>
          </a:p>
          <a:p>
            <a:pPr algn="ctr" defTabSz="456758">
              <a:spcBef>
                <a:spcPct val="0"/>
              </a:spcBef>
            </a:pPr>
            <a:r>
              <a:rPr lang="en-US" sz="1000" dirty="0">
                <a:solidFill>
                  <a:schemeClr val="bg2"/>
                </a:solidFill>
                <a:latin typeface="+mn-lt"/>
                <a:ea typeface="MetLife Circular Light"/>
                <a:cs typeface="MetLife Circular Light"/>
              </a:rPr>
              <a:t>LEGAL NUMBER </a:t>
            </a:r>
            <a:r>
              <a:rPr lang="en-US" sz="1000" dirty="0">
                <a:solidFill>
                  <a:schemeClr val="bg2"/>
                </a:solidFill>
                <a:highlight>
                  <a:srgbClr val="FFFF00"/>
                </a:highlight>
                <a:latin typeface="+mn-lt"/>
                <a:ea typeface="MetLife Circular Light"/>
                <a:cs typeface="MetLife Circular Light"/>
              </a:rPr>
              <a:t>L1122027175[exp1223][NY</a:t>
            </a:r>
            <a:r>
              <a:rPr lang="en-US" sz="1000" dirty="0">
                <a:solidFill>
                  <a:schemeClr val="bg2"/>
                </a:solidFill>
                <a:latin typeface="+mn-lt"/>
                <a:ea typeface="MetLife Circular Light"/>
                <a:cs typeface="MetLife Circular Light"/>
              </a:rPr>
              <a:t>]</a:t>
            </a:r>
          </a:p>
        </p:txBody>
      </p:sp>
      <p:pic>
        <p:nvPicPr>
          <p:cNvPr id="2" name="Picture 11">
            <a:extLst>
              <a:ext uri="{FF2B5EF4-FFF2-40B4-BE49-F238E27FC236}">
                <a16:creationId xmlns:a16="http://schemas.microsoft.com/office/drawing/2014/main" id="{EEC49087-A8BF-7A91-170A-5DC9669DE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42" y="1198322"/>
            <a:ext cx="7740502" cy="434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96524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852D-2AB4-48D9-953A-96B2B0466C8C}"/>
              </a:ext>
            </a:extLst>
          </p:cNvPr>
          <p:cNvSpPr>
            <a:spLocks noGrp="1"/>
          </p:cNvSpPr>
          <p:nvPr>
            <p:ph type="title"/>
          </p:nvPr>
        </p:nvSpPr>
        <p:spPr>
          <a:xfrm>
            <a:off x="457200" y="457200"/>
            <a:ext cx="9455150" cy="731838"/>
          </a:xfrm>
        </p:spPr>
        <p:txBody>
          <a:bodyPr/>
          <a:lstStyle/>
          <a:p>
            <a:pPr>
              <a:defRPr/>
            </a:pPr>
            <a:r>
              <a:rPr lang="en-US">
                <a:solidFill>
                  <a:schemeClr val="tx1">
                    <a:lumMod val="75000"/>
                    <a:lumOff val="25000"/>
                  </a:schemeClr>
                </a:solidFill>
              </a:rPr>
              <a:t>Submitting a Claim</a:t>
            </a:r>
            <a:br>
              <a:rPr lang="en-US" sz="2000">
                <a:solidFill>
                  <a:schemeClr val="tx1">
                    <a:lumMod val="50000"/>
                    <a:lumOff val="50000"/>
                  </a:schemeClr>
                </a:solidFill>
                <a:highlight>
                  <a:srgbClr val="FFFF00"/>
                </a:highlight>
              </a:rPr>
            </a:br>
            <a:r>
              <a:rPr lang="en-US" sz="2000">
                <a:latin typeface="+mn-lt"/>
              </a:rPr>
              <a:t>S</a:t>
            </a:r>
            <a:r>
              <a:rPr lang="en-US" sz="2000">
                <a:latin typeface="+mn-lt"/>
                <a:ea typeface="MetLife Circular Light"/>
                <a:cs typeface="MetLife Circular Light"/>
              </a:rPr>
              <a:t>ubmission Tips</a:t>
            </a:r>
            <a:endParaRPr lang="en-US" sz="2000">
              <a:latin typeface="+mn-lt"/>
            </a:endParaRPr>
          </a:p>
        </p:txBody>
      </p:sp>
      <p:sp>
        <p:nvSpPr>
          <p:cNvPr id="66563" name="Content Placeholder 2">
            <a:extLst>
              <a:ext uri="{FF2B5EF4-FFF2-40B4-BE49-F238E27FC236}">
                <a16:creationId xmlns:a16="http://schemas.microsoft.com/office/drawing/2014/main" id="{CDBA1AD2-9F46-4578-8A64-D3529D477C44}"/>
              </a:ext>
            </a:extLst>
          </p:cNvPr>
          <p:cNvSpPr txBox="1"/>
          <p:nvPr/>
        </p:nvSpPr>
        <p:spPr bwMode="auto">
          <a:xfrm>
            <a:off x="457199" y="1371600"/>
            <a:ext cx="112744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pPr eaLnBrk="1" hangingPunct="1"/>
            <a:r>
              <a:rPr lang="en-US" altLang="en-US" sz="1800" dirty="0">
                <a:latin typeface="Arial"/>
                <a:cs typeface="MetLife Circular Light"/>
              </a:rPr>
              <a:t>2024 benefits will be available for new claim submissions when the first absence date is taken 1/1/2024 or later.</a:t>
            </a:r>
          </a:p>
        </p:txBody>
      </p:sp>
      <p:grpSp>
        <p:nvGrpSpPr>
          <p:cNvPr id="66564" name="Group 12">
            <a:extLst>
              <a:ext uri="{FF2B5EF4-FFF2-40B4-BE49-F238E27FC236}">
                <a16:creationId xmlns:a16="http://schemas.microsoft.com/office/drawing/2014/main" id="{F263A9AF-EBEF-4D5D-B0C6-151FC12AF95A}"/>
              </a:ext>
            </a:extLst>
          </p:cNvPr>
          <p:cNvGrpSpPr/>
          <p:nvPr/>
        </p:nvGrpSpPr>
        <p:grpSpPr>
          <a:xfrm>
            <a:off x="457199" y="2138161"/>
            <a:ext cx="11274425" cy="4628399"/>
            <a:chOff x="457200" y="2183886"/>
            <a:chExt cx="11274425" cy="3990844"/>
          </a:xfrm>
        </p:grpSpPr>
        <p:grpSp>
          <p:nvGrpSpPr>
            <p:cNvPr id="66565" name="Group 13">
              <a:extLst>
                <a:ext uri="{FF2B5EF4-FFF2-40B4-BE49-F238E27FC236}">
                  <a16:creationId xmlns:a16="http://schemas.microsoft.com/office/drawing/2014/main" id="{F450B56E-46FF-4685-8246-BDBC8464D77F}"/>
                </a:ext>
              </a:extLst>
            </p:cNvPr>
            <p:cNvGrpSpPr/>
            <p:nvPr/>
          </p:nvGrpSpPr>
          <p:grpSpPr>
            <a:xfrm>
              <a:off x="6430963" y="2183886"/>
              <a:ext cx="5300662" cy="3990844"/>
              <a:chOff x="2060981" y="5776770"/>
              <a:chExt cx="5300662" cy="3990844"/>
            </a:xfrm>
          </p:grpSpPr>
          <p:sp>
            <p:nvSpPr>
              <p:cNvPr id="18" name="Rectangle 17">
                <a:extLst>
                  <a:ext uri="{FF2B5EF4-FFF2-40B4-BE49-F238E27FC236}">
                    <a16:creationId xmlns:a16="http://schemas.microsoft.com/office/drawing/2014/main" id="{78675EAE-12E9-4032-9339-B615E682B73E}"/>
                  </a:ext>
                </a:extLst>
              </p:cNvPr>
              <p:cNvSpPr/>
              <p:nvPr/>
            </p:nvSpPr>
            <p:spPr>
              <a:xfrm>
                <a:off x="2060981" y="6151820"/>
                <a:ext cx="5300662" cy="361579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Arial" panose="020B0604020202020204" pitchFamily="34" charset="0"/>
                  <a:buChar char="•"/>
                  <a:defRPr/>
                </a:pPr>
                <a:r>
                  <a:rPr lang="en-US" sz="1600" dirty="0">
                    <a:solidFill>
                      <a:schemeClr val="bg2"/>
                    </a:solidFill>
                  </a:rPr>
                  <a:t>Claims should be filed with </a:t>
                </a:r>
                <a:r>
                  <a:rPr lang="en-US" sz="1600" dirty="0" err="1">
                    <a:solidFill>
                      <a:schemeClr val="bg2"/>
                    </a:solidFill>
                  </a:rPr>
                  <a:t>AbSolve</a:t>
                </a:r>
                <a:r>
                  <a:rPr lang="en-US" sz="1600" dirty="0">
                    <a:solidFill>
                      <a:schemeClr val="bg2"/>
                    </a:solidFill>
                  </a:rPr>
                  <a:t> within 30 days of the first absence needed for the NY PFL leave</a:t>
                </a:r>
              </a:p>
              <a:p>
                <a:pPr marL="285750" indent="-285750">
                  <a:buFont typeface="Arial" panose="020B0604020202020204" pitchFamily="34" charset="0"/>
                  <a:buChar char="•"/>
                  <a:defRPr/>
                </a:pPr>
                <a:r>
                  <a:rPr lang="en-US" sz="1600" dirty="0">
                    <a:solidFill>
                      <a:schemeClr val="bg2"/>
                    </a:solidFill>
                  </a:rPr>
                  <a:t>Approved time can be for a full day, intermittent or for continuous leave</a:t>
                </a:r>
              </a:p>
              <a:p>
                <a:pPr marL="742950" lvl="1" indent="-285750">
                  <a:buFont typeface="Arial" panose="020B0604020202020204" pitchFamily="34" charset="0"/>
                  <a:buChar char="•"/>
                  <a:defRPr/>
                </a:pPr>
                <a:r>
                  <a:rPr lang="en-US" sz="1600" dirty="0">
                    <a:solidFill>
                      <a:schemeClr val="bg2"/>
                    </a:solidFill>
                  </a:rPr>
                  <a:t>If an employee works part of the day, it is not approved for PFL benefit payment</a:t>
                </a:r>
              </a:p>
              <a:p>
                <a:pPr marL="742950" lvl="1" indent="-285750">
                  <a:buFont typeface="Arial" panose="020B0604020202020204" pitchFamily="34" charset="0"/>
                  <a:buChar char="•"/>
                  <a:defRPr/>
                </a:pPr>
                <a:r>
                  <a:rPr lang="en-US" sz="1600" dirty="0">
                    <a:solidFill>
                      <a:schemeClr val="bg2"/>
                    </a:solidFill>
                  </a:rPr>
                  <a:t>PFL benefits are only available in full day increments</a:t>
                </a:r>
              </a:p>
              <a:p>
                <a:pPr marL="742950" lvl="1" indent="-285750">
                  <a:buFont typeface="Arial" panose="020B0604020202020204" pitchFamily="34" charset="0"/>
                  <a:buChar char="•"/>
                  <a:defRPr/>
                </a:pPr>
                <a:r>
                  <a:rPr lang="en-US" sz="1600" dirty="0">
                    <a:solidFill>
                      <a:schemeClr val="bg2"/>
                    </a:solidFill>
                  </a:rPr>
                  <a:t>When approved for intermittent leave, employees are advised to work out their leave schedules with their supervisor prior to taking time off.</a:t>
                </a:r>
              </a:p>
              <a:p>
                <a:pPr marL="742950" lvl="1" indent="-285750">
                  <a:buFont typeface="Arial" panose="020B0604020202020204" pitchFamily="34" charset="0"/>
                  <a:buChar char="•"/>
                  <a:defRPr/>
                </a:pPr>
                <a:r>
                  <a:rPr lang="en-US" sz="1600" dirty="0">
                    <a:solidFill>
                      <a:schemeClr val="bg2"/>
                    </a:solidFill>
                  </a:rPr>
                  <a:t>PFL runs concurrently with FMLA and Child Care Leave.</a:t>
                </a:r>
              </a:p>
              <a:p>
                <a:pPr marL="742950" lvl="1" indent="-285750">
                  <a:buFont typeface="Arial" panose="020B0604020202020204" pitchFamily="34" charset="0"/>
                  <a:buChar char="•"/>
                  <a:defRPr/>
                </a:pPr>
                <a:r>
                  <a:rPr lang="en-US" sz="1600" dirty="0">
                    <a:solidFill>
                      <a:schemeClr val="bg2"/>
                    </a:solidFill>
                  </a:rPr>
                  <a:t>PFL will begin after birth parent employee’s disability period has concluded.</a:t>
                </a:r>
              </a:p>
            </p:txBody>
          </p:sp>
          <p:sp>
            <p:nvSpPr>
              <p:cNvPr id="19" name="Rectangle 18">
                <a:extLst>
                  <a:ext uri="{FF2B5EF4-FFF2-40B4-BE49-F238E27FC236}">
                    <a16:creationId xmlns:a16="http://schemas.microsoft.com/office/drawing/2014/main" id="{2238E226-64A7-412F-9482-FC3A914ECBD4}"/>
                  </a:ext>
                </a:extLst>
              </p:cNvPr>
              <p:cNvSpPr/>
              <p:nvPr/>
            </p:nvSpPr>
            <p:spPr>
              <a:xfrm>
                <a:off x="2060981" y="5776770"/>
                <a:ext cx="5300662" cy="3508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a:solidFill>
                      <a:schemeClr val="tx1"/>
                    </a:solidFill>
                  </a:rPr>
                  <a:t>Filing a Claim</a:t>
                </a:r>
              </a:p>
            </p:txBody>
          </p:sp>
        </p:grpSp>
        <p:grpSp>
          <p:nvGrpSpPr>
            <p:cNvPr id="66566" name="Group 14">
              <a:extLst>
                <a:ext uri="{FF2B5EF4-FFF2-40B4-BE49-F238E27FC236}">
                  <a16:creationId xmlns:a16="http://schemas.microsoft.com/office/drawing/2014/main" id="{4C616378-F0D9-4265-9FCB-BCB2A4D92F05}"/>
                </a:ext>
              </a:extLst>
            </p:cNvPr>
            <p:cNvGrpSpPr/>
            <p:nvPr/>
          </p:nvGrpSpPr>
          <p:grpSpPr>
            <a:xfrm>
              <a:off x="457200" y="2183886"/>
              <a:ext cx="5300663" cy="3563430"/>
              <a:chOff x="-3400610" y="5776770"/>
              <a:chExt cx="5300663" cy="3563430"/>
            </a:xfrm>
          </p:grpSpPr>
          <p:sp>
            <p:nvSpPr>
              <p:cNvPr id="16" name="Rectangle 15">
                <a:extLst>
                  <a:ext uri="{FF2B5EF4-FFF2-40B4-BE49-F238E27FC236}">
                    <a16:creationId xmlns:a16="http://schemas.microsoft.com/office/drawing/2014/main" id="{5BB90245-B4E4-4735-B1DD-178B65320E4C}"/>
                  </a:ext>
                </a:extLst>
              </p:cNvPr>
              <p:cNvSpPr/>
              <p:nvPr/>
            </p:nvSpPr>
            <p:spPr>
              <a:xfrm>
                <a:off x="-3400610" y="6151820"/>
                <a:ext cx="5300663" cy="3188380"/>
              </a:xfrm>
              <a:prstGeom prst="rect">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Arial" panose="020B0604020202020204" pitchFamily="34" charset="0"/>
                  <a:buChar char="•"/>
                  <a:defRPr/>
                </a:pPr>
                <a:r>
                  <a:rPr lang="en-US" dirty="0">
                    <a:solidFill>
                      <a:schemeClr val="bg2"/>
                    </a:solidFill>
                  </a:rPr>
                  <a:t>If possible, employees should alert their supervisor/ employer 30 days in advance that they will be taking a NY PFL leave</a:t>
                </a:r>
              </a:p>
              <a:p>
                <a:pPr marL="285750" indent="-285750">
                  <a:buFont typeface="Arial" panose="020B0604020202020204" pitchFamily="34" charset="0"/>
                  <a:buChar char="•"/>
                  <a:defRPr/>
                </a:pPr>
                <a:r>
                  <a:rPr lang="en-US" dirty="0" err="1">
                    <a:solidFill>
                      <a:schemeClr val="bg2"/>
                    </a:solidFill>
                  </a:rPr>
                  <a:t>AbSolve</a:t>
                </a:r>
                <a:r>
                  <a:rPr lang="en-US" dirty="0">
                    <a:solidFill>
                      <a:schemeClr val="bg2"/>
                    </a:solidFill>
                  </a:rPr>
                  <a:t> does not require 30 days' notice to file the claim</a:t>
                </a:r>
              </a:p>
              <a:p>
                <a:pPr marL="285750" indent="-285750">
                  <a:buFont typeface="Arial" panose="020B0604020202020204" pitchFamily="34" charset="0"/>
                  <a:buChar char="•"/>
                  <a:defRPr/>
                </a:pPr>
                <a:r>
                  <a:rPr lang="en-US" dirty="0">
                    <a:solidFill>
                      <a:schemeClr val="bg2"/>
                    </a:solidFill>
                  </a:rPr>
                  <a:t>A claim cannot be approved until the 1</a:t>
                </a:r>
                <a:r>
                  <a:rPr lang="en-US" baseline="30000" dirty="0">
                    <a:solidFill>
                      <a:schemeClr val="bg2"/>
                    </a:solidFill>
                  </a:rPr>
                  <a:t>st</a:t>
                </a:r>
                <a:r>
                  <a:rPr lang="en-US" dirty="0">
                    <a:solidFill>
                      <a:schemeClr val="bg2"/>
                    </a:solidFill>
                  </a:rPr>
                  <a:t> absence day of the claim</a:t>
                </a:r>
              </a:p>
              <a:p>
                <a:pPr marL="285750" indent="-285750">
                  <a:buFont typeface="Arial" panose="020B0604020202020204" pitchFamily="34" charset="0"/>
                  <a:buChar char="•"/>
                  <a:defRPr/>
                </a:pPr>
                <a:r>
                  <a:rPr lang="en-US" dirty="0">
                    <a:solidFill>
                      <a:schemeClr val="bg2"/>
                    </a:solidFill>
                  </a:rPr>
                  <a:t>Employees cannot receive PFL benefits and be paid by their employer during the same time period. Employees who receive pay from their employer while receiving PFL benefits are responsible to contact their Payroll department for repayment of funds. </a:t>
                </a:r>
              </a:p>
              <a:p>
                <a:pPr marL="285750" indent="-285750">
                  <a:buFont typeface="Arial" panose="020B0604020202020204" pitchFamily="34" charset="0"/>
                  <a:buChar char="•"/>
                  <a:defRPr/>
                </a:pPr>
                <a:endParaRPr lang="en-US" dirty="0">
                  <a:solidFill>
                    <a:schemeClr val="bg2"/>
                  </a:solidFill>
                </a:endParaRPr>
              </a:p>
              <a:p>
                <a:pPr>
                  <a:defRPr/>
                </a:pPr>
                <a:endParaRPr lang="en-US" dirty="0">
                  <a:solidFill>
                    <a:schemeClr val="bg2"/>
                  </a:solidFill>
                </a:endParaRPr>
              </a:p>
              <a:p>
                <a:pPr>
                  <a:defRPr/>
                </a:pPr>
                <a:endParaRPr lang="en-US" dirty="0">
                  <a:solidFill>
                    <a:schemeClr val="bg2"/>
                  </a:solidFill>
                </a:endParaRPr>
              </a:p>
            </p:txBody>
          </p:sp>
          <p:sp>
            <p:nvSpPr>
              <p:cNvPr id="17" name="Rectangle 16">
                <a:extLst>
                  <a:ext uri="{FF2B5EF4-FFF2-40B4-BE49-F238E27FC236}">
                    <a16:creationId xmlns:a16="http://schemas.microsoft.com/office/drawing/2014/main" id="{B321F6B8-4C66-4638-A69C-CA6D7A307F12}"/>
                  </a:ext>
                </a:extLst>
              </p:cNvPr>
              <p:cNvSpPr/>
              <p:nvPr/>
            </p:nvSpPr>
            <p:spPr>
              <a:xfrm>
                <a:off x="-3400610" y="5776770"/>
                <a:ext cx="5300663" cy="350874"/>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a:solidFill>
                      <a:schemeClr val="tx1"/>
                    </a:solidFill>
                  </a:rPr>
                  <a:t>Advance Notice</a:t>
                </a:r>
              </a:p>
            </p:txBody>
          </p:sp>
        </p:gr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493A-8941-4B46-928F-1CDADC38E92D}"/>
              </a:ext>
            </a:extLst>
          </p:cNvPr>
          <p:cNvSpPr>
            <a:spLocks noGrp="1"/>
          </p:cNvSpPr>
          <p:nvPr>
            <p:ph type="title"/>
          </p:nvPr>
        </p:nvSpPr>
        <p:spPr>
          <a:xfrm>
            <a:off x="457200" y="457200"/>
            <a:ext cx="9455150" cy="731838"/>
          </a:xfrm>
        </p:spPr>
        <p:txBody>
          <a:bodyPr/>
          <a:lstStyle>
            <a:defPPr/>
          </a:lstStyle>
          <a:p>
            <a:pPr>
              <a:defRPr/>
            </a:pPr>
            <a:r>
              <a:rPr lang="en-US" dirty="0">
                <a:solidFill>
                  <a:schemeClr val="tx1">
                    <a:lumMod val="75000"/>
                    <a:lumOff val="25000"/>
                  </a:schemeClr>
                </a:solidFill>
              </a:rPr>
              <a:t>Which Benefit Applies to Me? </a:t>
            </a:r>
            <a:br>
              <a:rPr lang="en-US" dirty="0"/>
            </a:br>
            <a:r>
              <a:rPr lang="en-US" sz="2000" dirty="0">
                <a:latin typeface="+mn-lt"/>
              </a:rPr>
              <a:t>T</a:t>
            </a:r>
            <a:r>
              <a:rPr lang="en-US" sz="2000" dirty="0">
                <a:latin typeface="+mn-lt"/>
                <a:ea typeface="MetLife Circular Light"/>
                <a:cs typeface="MetLife Circular Light"/>
              </a:rPr>
              <a:t>ips for successful administration</a:t>
            </a:r>
            <a:endParaRPr lang="en-US" sz="2000" dirty="0">
              <a:latin typeface="+mn-lt"/>
            </a:endParaRPr>
          </a:p>
        </p:txBody>
      </p:sp>
      <p:sp>
        <p:nvSpPr>
          <p:cNvPr id="67587" name="Content Placeholder 2">
            <a:extLst>
              <a:ext uri="{FF2B5EF4-FFF2-40B4-BE49-F238E27FC236}">
                <a16:creationId xmlns:a16="http://schemas.microsoft.com/office/drawing/2014/main" id="{DE3A05D3-437E-4FFB-8471-14652D10CBCD}"/>
              </a:ext>
            </a:extLst>
          </p:cNvPr>
          <p:cNvSpPr txBox="1"/>
          <p:nvPr/>
        </p:nvSpPr>
        <p:spPr bwMode="auto">
          <a:xfrm>
            <a:off x="457200" y="1371600"/>
            <a:ext cx="94503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lvl1pPr>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pPr eaLnBrk="1" hangingPunct="1"/>
            <a:r>
              <a:rPr lang="en-US" altLang="en-US" sz="1800" dirty="0">
                <a:ea typeface="MetLife Circular Light"/>
                <a:cs typeface="MetLife Circular Light"/>
              </a:rPr>
              <a:t>Claim Benefit year is determined when the employee takes their first day of absence.    That benefit year carries through the entire claim entitlement.</a:t>
            </a:r>
          </a:p>
          <a:p>
            <a:pPr eaLnBrk="1" hangingPunct="1"/>
            <a:endParaRPr lang="en-US" altLang="en-US" sz="1800" dirty="0">
              <a:ea typeface="MetLife Circular Light" charset="0"/>
              <a:cs typeface="MetLife Circular Light" charset="0"/>
            </a:endParaRPr>
          </a:p>
        </p:txBody>
      </p:sp>
      <p:grpSp>
        <p:nvGrpSpPr>
          <p:cNvPr id="67588" name="Group 10">
            <a:extLst>
              <a:ext uri="{FF2B5EF4-FFF2-40B4-BE49-F238E27FC236}">
                <a16:creationId xmlns:a16="http://schemas.microsoft.com/office/drawing/2014/main" id="{170FDCD2-8569-446E-90DD-C9306BC63ACA}"/>
              </a:ext>
            </a:extLst>
          </p:cNvPr>
          <p:cNvGrpSpPr/>
          <p:nvPr/>
        </p:nvGrpSpPr>
        <p:grpSpPr>
          <a:xfrm>
            <a:off x="457200" y="2208213"/>
            <a:ext cx="11274425" cy="2999218"/>
            <a:chOff x="457200" y="2208063"/>
            <a:chExt cx="11274425" cy="2999530"/>
          </a:xfrm>
        </p:grpSpPr>
        <p:grpSp>
          <p:nvGrpSpPr>
            <p:cNvPr id="67589" name="Group 9">
              <a:extLst>
                <a:ext uri="{FF2B5EF4-FFF2-40B4-BE49-F238E27FC236}">
                  <a16:creationId xmlns:a16="http://schemas.microsoft.com/office/drawing/2014/main" id="{382EE6CD-99E5-4EFF-B6A0-B2B422F35154}"/>
                </a:ext>
              </a:extLst>
            </p:cNvPr>
            <p:cNvGrpSpPr/>
            <p:nvPr/>
          </p:nvGrpSpPr>
          <p:grpSpPr>
            <a:xfrm>
              <a:off x="6430963" y="2208063"/>
              <a:ext cx="5300662" cy="2999530"/>
              <a:chOff x="2060981" y="5800947"/>
              <a:chExt cx="5300662" cy="2999530"/>
            </a:xfrm>
          </p:grpSpPr>
          <p:sp>
            <p:nvSpPr>
              <p:cNvPr id="3" name="Rectangle 2">
                <a:extLst>
                  <a:ext uri="{FF2B5EF4-FFF2-40B4-BE49-F238E27FC236}">
                    <a16:creationId xmlns:a16="http://schemas.microsoft.com/office/drawing/2014/main" id="{4F15BD26-D5A8-49C9-8908-3C5FC2A8A1F8}"/>
                  </a:ext>
                </a:extLst>
              </p:cNvPr>
              <p:cNvSpPr/>
              <p:nvPr/>
            </p:nvSpPr>
            <p:spPr>
              <a:xfrm>
                <a:off x="2060981" y="6151821"/>
                <a:ext cx="5300662" cy="2648656"/>
              </a:xfrm>
              <a:prstGeom prst="rect">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defPPr/>
              </a:lstStyle>
              <a:p>
                <a:pPr marL="285750" indent="-285750">
                  <a:buFont typeface="Arial" panose="020B0604020202020204" pitchFamily="34" charset="0"/>
                  <a:buChar char="•"/>
                  <a:defRPr/>
                </a:pPr>
                <a:r>
                  <a:rPr lang="en-US" dirty="0">
                    <a:solidFill>
                      <a:schemeClr val="bg2"/>
                    </a:solidFill>
                  </a:rPr>
                  <a:t>New claims filed with the first date of absence on or after January 1, 2024, even if filed in 2023</a:t>
                </a:r>
              </a:p>
              <a:p>
                <a:pPr marL="285750" indent="-285750">
                  <a:buFont typeface="Arial" panose="020B0604020202020204" pitchFamily="34" charset="0"/>
                  <a:buChar char="•"/>
                  <a:defRPr/>
                </a:pPr>
                <a:r>
                  <a:rPr lang="en-US" dirty="0">
                    <a:solidFill>
                      <a:schemeClr val="bg2"/>
                    </a:solidFill>
                  </a:rPr>
                  <a:t>Claims closed in 2023 and reopened after 3 months with a start date in 2024 for the same leave reason.</a:t>
                </a:r>
                <a:endParaRPr lang="en-US" sz="1600" dirty="0">
                  <a:solidFill>
                    <a:schemeClr val="bg2"/>
                  </a:solidFill>
                </a:endParaRPr>
              </a:p>
              <a:p>
                <a:pPr>
                  <a:defRPr/>
                </a:pPr>
                <a:endParaRPr lang="en-US" sz="1600" dirty="0">
                  <a:solidFill>
                    <a:schemeClr val="bg2"/>
                  </a:solidFill>
                </a:endParaRPr>
              </a:p>
            </p:txBody>
          </p:sp>
          <p:sp>
            <p:nvSpPr>
              <p:cNvPr id="6" name="Rectangle 5">
                <a:extLst>
                  <a:ext uri="{FF2B5EF4-FFF2-40B4-BE49-F238E27FC236}">
                    <a16:creationId xmlns:a16="http://schemas.microsoft.com/office/drawing/2014/main" id="{1AE7D072-846E-4723-88CE-EDBDFCADBA9F}"/>
                  </a:ext>
                </a:extLst>
              </p:cNvPr>
              <p:cNvSpPr/>
              <p:nvPr/>
            </p:nvSpPr>
            <p:spPr>
              <a:xfrm>
                <a:off x="2060981" y="5800947"/>
                <a:ext cx="5300662" cy="350874"/>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lstStyle>
              <a:p>
                <a:pPr>
                  <a:defRPr/>
                </a:pPr>
                <a:r>
                  <a:rPr lang="en-US" b="1" dirty="0">
                    <a:solidFill>
                      <a:schemeClr val="bg1"/>
                    </a:solidFill>
                  </a:rPr>
                  <a:t>When the 2024 Benefit Applies</a:t>
                </a:r>
              </a:p>
            </p:txBody>
          </p:sp>
        </p:grpSp>
        <p:grpSp>
          <p:nvGrpSpPr>
            <p:cNvPr id="67590" name="Group 6">
              <a:extLst>
                <a:ext uri="{FF2B5EF4-FFF2-40B4-BE49-F238E27FC236}">
                  <a16:creationId xmlns:a16="http://schemas.microsoft.com/office/drawing/2014/main" id="{D08CDCC8-0043-4342-B7BD-ADD3235B9505}"/>
                </a:ext>
              </a:extLst>
            </p:cNvPr>
            <p:cNvGrpSpPr/>
            <p:nvPr/>
          </p:nvGrpSpPr>
          <p:grpSpPr>
            <a:xfrm>
              <a:off x="457200" y="2208063"/>
              <a:ext cx="5300663" cy="2999530"/>
              <a:chOff x="-3400610" y="5800947"/>
              <a:chExt cx="5300663" cy="2999530"/>
            </a:xfrm>
          </p:grpSpPr>
          <p:sp>
            <p:nvSpPr>
              <p:cNvPr id="8" name="Rectangle 7">
                <a:extLst>
                  <a:ext uri="{FF2B5EF4-FFF2-40B4-BE49-F238E27FC236}">
                    <a16:creationId xmlns:a16="http://schemas.microsoft.com/office/drawing/2014/main" id="{5822E58D-9FF7-4C63-A534-4A505C2EF85A}"/>
                  </a:ext>
                </a:extLst>
              </p:cNvPr>
              <p:cNvSpPr/>
              <p:nvPr/>
            </p:nvSpPr>
            <p:spPr>
              <a:xfrm>
                <a:off x="-3400610" y="6151820"/>
                <a:ext cx="5300663" cy="26486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defPPr/>
              </a:lstStyle>
              <a:p>
                <a:pPr marL="285750" indent="-285750">
                  <a:buFont typeface="Arial" panose="020B0604020202020204" pitchFamily="34" charset="0"/>
                  <a:buChar char="•"/>
                  <a:defRPr/>
                </a:pPr>
                <a:r>
                  <a:rPr lang="en-US" dirty="0">
                    <a:solidFill>
                      <a:schemeClr val="bg2"/>
                    </a:solidFill>
                  </a:rPr>
                  <a:t>Claim closed in 2023 and reopened within 3 months for the same leave reason in 2023 or 2024 (recurrent claim)</a:t>
                </a:r>
              </a:p>
              <a:p>
                <a:pPr marL="285750" indent="-285750">
                  <a:buFont typeface="Arial" panose="020B0604020202020204" pitchFamily="34" charset="0"/>
                  <a:buChar char="•"/>
                  <a:defRPr/>
                </a:pPr>
                <a:r>
                  <a:rPr lang="en-US" dirty="0">
                    <a:solidFill>
                      <a:schemeClr val="bg2"/>
                    </a:solidFill>
                  </a:rPr>
                  <a:t>Intermittent claims started in 2023 and continuing into 2024</a:t>
                </a:r>
              </a:p>
            </p:txBody>
          </p:sp>
          <p:sp>
            <p:nvSpPr>
              <p:cNvPr id="9" name="Rectangle 8">
                <a:extLst>
                  <a:ext uri="{FF2B5EF4-FFF2-40B4-BE49-F238E27FC236}">
                    <a16:creationId xmlns:a16="http://schemas.microsoft.com/office/drawing/2014/main" id="{15627F06-355E-412B-8532-88B9687F0E70}"/>
                  </a:ext>
                </a:extLst>
              </p:cNvPr>
              <p:cNvSpPr/>
              <p:nvPr/>
            </p:nvSpPr>
            <p:spPr>
              <a:xfrm>
                <a:off x="-3400610" y="5800947"/>
                <a:ext cx="5300663" cy="3508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lstStyle>
              <a:p>
                <a:pPr>
                  <a:defRPr/>
                </a:pPr>
                <a:r>
                  <a:rPr lang="en-US" b="1" dirty="0">
                    <a:solidFill>
                      <a:schemeClr val="bg1"/>
                    </a:solidFill>
                  </a:rPr>
                  <a:t>When the 2023</a:t>
                </a:r>
                <a:r>
                  <a:rPr lang="en-US" b="1" dirty="0"/>
                  <a:t> Benefit Applies</a:t>
                </a:r>
              </a:p>
            </p:txBody>
          </p:sp>
        </p:grpSp>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C10CB-C34A-4C53-9EBB-97E615A631A8}"/>
              </a:ext>
            </a:extLst>
          </p:cNvPr>
          <p:cNvSpPr>
            <a:spLocks noGrp="1"/>
          </p:cNvSpPr>
          <p:nvPr>
            <p:ph type="body" sz="quarter" idx="11"/>
          </p:nvPr>
        </p:nvSpPr>
        <p:spPr>
          <a:xfrm>
            <a:off x="455613" y="1935163"/>
            <a:ext cx="8275637" cy="2987675"/>
          </a:xfrm>
        </p:spPr>
        <p:txBody>
          <a:bodyPr rtlCol="0">
            <a:noAutofit/>
          </a:bodyPr>
          <a:lstStyle/>
          <a:p>
            <a:pPr eaLnBrk="1" fontAlgn="auto" hangingPunct="1">
              <a:spcAft>
                <a:spcPct val="0"/>
              </a:spcAft>
              <a:defRPr/>
            </a:pPr>
            <a:r>
              <a:rPr lang="en-US">
                <a:solidFill>
                  <a:schemeClr val="tx1"/>
                </a:solidFill>
                <a:latin typeface="+mn-lt"/>
              </a:rPr>
              <a:t>Tools &amp; Resources</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493A-8941-4B46-928F-1CDADC38E92D}"/>
              </a:ext>
            </a:extLst>
          </p:cNvPr>
          <p:cNvSpPr>
            <a:spLocks noGrp="1"/>
          </p:cNvSpPr>
          <p:nvPr>
            <p:ph type="title"/>
          </p:nvPr>
        </p:nvSpPr>
        <p:spPr>
          <a:xfrm>
            <a:off x="457200" y="457200"/>
            <a:ext cx="9455150" cy="731838"/>
          </a:xfrm>
        </p:spPr>
        <p:txBody>
          <a:bodyPr/>
          <a:lstStyle/>
          <a:p>
            <a:pPr>
              <a:defRPr/>
            </a:pPr>
            <a:r>
              <a:rPr lang="en-US">
                <a:solidFill>
                  <a:schemeClr val="tx1">
                    <a:lumMod val="75000"/>
                    <a:lumOff val="25000"/>
                  </a:schemeClr>
                </a:solidFill>
              </a:rPr>
              <a:t>Paid Family Leave Useful Tools &amp; Resources </a:t>
            </a:r>
            <a:br>
              <a:rPr lang="en-US"/>
            </a:br>
            <a:endParaRPr lang="en-US" sz="2000">
              <a:latin typeface="+mn-lt"/>
            </a:endParaRPr>
          </a:p>
        </p:txBody>
      </p:sp>
      <p:grpSp>
        <p:nvGrpSpPr>
          <p:cNvPr id="67588" name="Group 10">
            <a:extLst>
              <a:ext uri="{FF2B5EF4-FFF2-40B4-BE49-F238E27FC236}">
                <a16:creationId xmlns:a16="http://schemas.microsoft.com/office/drawing/2014/main" id="{170FDCD2-8569-446E-90DD-C9306BC63ACA}"/>
              </a:ext>
            </a:extLst>
          </p:cNvPr>
          <p:cNvGrpSpPr/>
          <p:nvPr/>
        </p:nvGrpSpPr>
        <p:grpSpPr>
          <a:xfrm>
            <a:off x="457200" y="1189038"/>
            <a:ext cx="11274425" cy="4685771"/>
            <a:chOff x="457200" y="2208063"/>
            <a:chExt cx="11274425" cy="2853034"/>
          </a:xfrm>
        </p:grpSpPr>
        <p:grpSp>
          <p:nvGrpSpPr>
            <p:cNvPr id="67589" name="Group 9">
              <a:extLst>
                <a:ext uri="{FF2B5EF4-FFF2-40B4-BE49-F238E27FC236}">
                  <a16:creationId xmlns:a16="http://schemas.microsoft.com/office/drawing/2014/main" id="{382EE6CD-99E5-4EFF-B6A0-B2B422F35154}"/>
                </a:ext>
              </a:extLst>
            </p:cNvPr>
            <p:cNvGrpSpPr/>
            <p:nvPr/>
          </p:nvGrpSpPr>
          <p:grpSpPr>
            <a:xfrm>
              <a:off x="6430963" y="2208063"/>
              <a:ext cx="5300662" cy="2853034"/>
              <a:chOff x="2060981" y="5800947"/>
              <a:chExt cx="5300662" cy="2853034"/>
            </a:xfrm>
          </p:grpSpPr>
          <p:sp>
            <p:nvSpPr>
              <p:cNvPr id="3" name="Rectangle 2">
                <a:extLst>
                  <a:ext uri="{FF2B5EF4-FFF2-40B4-BE49-F238E27FC236}">
                    <a16:creationId xmlns:a16="http://schemas.microsoft.com/office/drawing/2014/main" id="{4F15BD26-D5A8-49C9-8908-3C5FC2A8A1F8}"/>
                  </a:ext>
                </a:extLst>
              </p:cNvPr>
              <p:cNvSpPr/>
              <p:nvPr/>
            </p:nvSpPr>
            <p:spPr>
              <a:xfrm>
                <a:off x="2060981" y="6151821"/>
                <a:ext cx="5300662" cy="2502160"/>
              </a:xfrm>
              <a:prstGeom prst="rect">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85750" indent="-285750" defTabSz="456758">
                  <a:spcBef>
                    <a:spcPts val="1200"/>
                  </a:spcBef>
                  <a:spcAft>
                    <a:spcPts val="300"/>
                  </a:spcAft>
                  <a:buFont typeface="Arial" panose="020B0604020202020204" pitchFamily="34" charset="0"/>
                  <a:buChar char="•"/>
                </a:pPr>
                <a:r>
                  <a:rPr lang="en-US" sz="1700">
                    <a:solidFill>
                      <a:schemeClr val="bg2"/>
                    </a:solidFill>
                  </a:rPr>
                  <a:t>To register &amp; activate your Portal access click here </a:t>
                </a:r>
                <a:r>
                  <a:rPr lang="en-US" sz="1700" u="sng">
                    <a:solidFill>
                      <a:srgbClr val="0000FF"/>
                    </a:solidFill>
                    <a:hlinkClick r:id="rId3">
                      <a:extLst>
                        <a:ext uri="{A12FA001-AC4F-418D-AE19-62706E023703}">
                          <ahyp:hlinkClr xmlns:ahyp="http://schemas.microsoft.com/office/drawing/2018/hyperlinkcolor" val="tx"/>
                        </a:ext>
                      </a:extLst>
                    </a:hlinkClick>
                  </a:rPr>
                  <a:t>Absolve Portal Activation</a:t>
                </a:r>
                <a:endParaRPr lang="en-US" sz="1700">
                  <a:solidFill>
                    <a:srgbClr val="0000FF"/>
                  </a:solidFill>
                </a:endParaRPr>
              </a:p>
              <a:p>
                <a:pPr marL="285750" indent="-285750">
                  <a:spcAft>
                    <a:spcPts val="300"/>
                  </a:spcAft>
                  <a:buFont typeface="Arial" panose="020B0604020202020204" pitchFamily="34" charset="0"/>
                  <a:buChar char="•"/>
                  <a:defRPr/>
                </a:pPr>
                <a:r>
                  <a:rPr lang="en-US" sz="1700">
                    <a:solidFill>
                      <a:schemeClr val="bg2"/>
                    </a:solidFill>
                  </a:rPr>
                  <a:t>Your email address will serve as your username for logging into the Portal</a:t>
                </a:r>
              </a:p>
              <a:p>
                <a:pPr marL="285750" indent="-285750">
                  <a:spcAft>
                    <a:spcPts val="300"/>
                  </a:spcAft>
                  <a:buFont typeface="Arial" panose="020B0604020202020204" pitchFamily="34" charset="0"/>
                  <a:buChar char="•"/>
                  <a:defRPr/>
                </a:pPr>
                <a:r>
                  <a:rPr lang="en-US" sz="1700">
                    <a:solidFill>
                      <a:schemeClr val="bg2"/>
                    </a:solidFill>
                  </a:rPr>
                  <a:t>Once you have activated your access you will receive a notification email from –  </a:t>
                </a:r>
                <a:r>
                  <a:rPr lang="en-US" sz="1700" u="sng">
                    <a:solidFill>
                      <a:srgbClr val="0000FF"/>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manager.access.requests@absencesolved.com</a:t>
                </a:r>
                <a:endParaRPr lang="en-US" sz="1700" u="sng">
                  <a:solidFill>
                    <a:srgbClr val="0000FF"/>
                  </a:solidFill>
                  <a:ea typeface="Calibri" panose="020F0502020204030204" pitchFamily="34" charset="0"/>
                  <a:cs typeface="Calibri" panose="020F0502020204030204" pitchFamily="34" charset="0"/>
                </a:endParaRPr>
              </a:p>
              <a:p>
                <a:pPr marL="285750" indent="-285750">
                  <a:spcAft>
                    <a:spcPts val="300"/>
                  </a:spcAft>
                  <a:buFont typeface="Arial" panose="020B0604020202020204" pitchFamily="34" charset="0"/>
                  <a:buChar char="•"/>
                  <a:defRPr/>
                </a:pPr>
                <a:r>
                  <a:rPr lang="en-US" sz="1700">
                    <a:solidFill>
                      <a:schemeClr val="bg2"/>
                    </a:solidFill>
                  </a:rPr>
                  <a:t>The email will contain a Link that you will be instructed to click on</a:t>
                </a:r>
              </a:p>
              <a:p>
                <a:pPr marL="285750" indent="-285750">
                  <a:spcAft>
                    <a:spcPts val="300"/>
                  </a:spcAft>
                  <a:buFont typeface="Arial" panose="020B0604020202020204" pitchFamily="34" charset="0"/>
                  <a:buChar char="•"/>
                  <a:defRPr/>
                </a:pPr>
                <a:r>
                  <a:rPr lang="en-US" sz="1700">
                    <a:solidFill>
                      <a:schemeClr val="bg2"/>
                    </a:solidFill>
                  </a:rPr>
                  <a:t>Once you click on the Link you will be asked to change your password</a:t>
                </a:r>
              </a:p>
              <a:p>
                <a:pPr marL="285750" indent="-285750">
                  <a:spcAft>
                    <a:spcPts val="300"/>
                  </a:spcAft>
                  <a:buFont typeface="Arial" panose="020B0604020202020204" pitchFamily="34" charset="0"/>
                  <a:buChar char="•"/>
                  <a:defRPr/>
                </a:pPr>
                <a:r>
                  <a:rPr lang="en-US" sz="1700">
                    <a:solidFill>
                      <a:schemeClr val="bg2"/>
                    </a:solidFill>
                  </a:rPr>
                  <a:t>Enter a password and reenter it to verify</a:t>
                </a:r>
              </a:p>
              <a:p>
                <a:pPr marL="285750" indent="-285750">
                  <a:spcAft>
                    <a:spcPts val="300"/>
                  </a:spcAft>
                  <a:buFont typeface="Arial" panose="020B0604020202020204" pitchFamily="34" charset="0"/>
                  <a:buChar char="•"/>
                  <a:defRPr/>
                </a:pPr>
                <a:r>
                  <a:rPr lang="en-US" sz="1700">
                    <a:solidFill>
                      <a:schemeClr val="bg2"/>
                    </a:solidFill>
                  </a:rPr>
                  <a:t>Then hit “Change Password”</a:t>
                </a:r>
              </a:p>
              <a:p>
                <a:pPr marL="285750" indent="-285750">
                  <a:spcAft>
                    <a:spcPts val="300"/>
                  </a:spcAft>
                  <a:buFont typeface="Arial" panose="020B0604020202020204" pitchFamily="34" charset="0"/>
                  <a:buChar char="•"/>
                  <a:defRPr/>
                </a:pPr>
                <a:r>
                  <a:rPr lang="en-US" sz="1700">
                    <a:solidFill>
                      <a:schemeClr val="bg2"/>
                    </a:solidFill>
                  </a:rPr>
                  <a:t>You will be taken directly to the Portal</a:t>
                </a:r>
              </a:p>
              <a:p>
                <a:pPr>
                  <a:defRPr/>
                </a:pPr>
                <a:endParaRPr lang="en-US" sz="1600">
                  <a:solidFill>
                    <a:schemeClr val="bg2"/>
                  </a:solidFill>
                </a:endParaRPr>
              </a:p>
              <a:p>
                <a:pPr>
                  <a:defRPr/>
                </a:pPr>
                <a:endParaRPr lang="en-US" sz="1600">
                  <a:solidFill>
                    <a:schemeClr val="bg2"/>
                  </a:solidFill>
                </a:endParaRPr>
              </a:p>
            </p:txBody>
          </p:sp>
          <p:sp>
            <p:nvSpPr>
              <p:cNvPr id="6" name="Rectangle 5">
                <a:extLst>
                  <a:ext uri="{FF2B5EF4-FFF2-40B4-BE49-F238E27FC236}">
                    <a16:creationId xmlns:a16="http://schemas.microsoft.com/office/drawing/2014/main" id="{1AE7D072-846E-4723-88CE-EDBDFCADBA9F}"/>
                  </a:ext>
                </a:extLst>
              </p:cNvPr>
              <p:cNvSpPr/>
              <p:nvPr/>
            </p:nvSpPr>
            <p:spPr>
              <a:xfrm>
                <a:off x="2060981" y="5800947"/>
                <a:ext cx="5300662" cy="350874"/>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en-US" b="1">
                    <a:solidFill>
                      <a:schemeClr val="tx1"/>
                    </a:solidFill>
                  </a:rPr>
                  <a:t>AbSolve Portal Registration – </a:t>
                </a:r>
                <a:r>
                  <a:rPr lang="en-US" b="1" i="1">
                    <a:solidFill>
                      <a:schemeClr val="tx1"/>
                    </a:solidFill>
                  </a:rPr>
                  <a:t>Once You Have Filed  Your Claim</a:t>
                </a:r>
                <a:endParaRPr lang="en-US" b="1">
                  <a:solidFill>
                    <a:schemeClr val="tx1"/>
                  </a:solidFill>
                </a:endParaRPr>
              </a:p>
            </p:txBody>
          </p:sp>
        </p:grpSp>
        <p:grpSp>
          <p:nvGrpSpPr>
            <p:cNvPr id="67590" name="Group 6">
              <a:extLst>
                <a:ext uri="{FF2B5EF4-FFF2-40B4-BE49-F238E27FC236}">
                  <a16:creationId xmlns:a16="http://schemas.microsoft.com/office/drawing/2014/main" id="{D08CDCC8-0043-4342-B7BD-ADD3235B9505}"/>
                </a:ext>
              </a:extLst>
            </p:cNvPr>
            <p:cNvGrpSpPr/>
            <p:nvPr/>
          </p:nvGrpSpPr>
          <p:grpSpPr>
            <a:xfrm>
              <a:off x="457200" y="2208063"/>
              <a:ext cx="5300662" cy="2853034"/>
              <a:chOff x="-3400610" y="5800947"/>
              <a:chExt cx="5300662" cy="2853034"/>
            </a:xfrm>
          </p:grpSpPr>
          <p:sp>
            <p:nvSpPr>
              <p:cNvPr id="8" name="Rectangle 7">
                <a:extLst>
                  <a:ext uri="{FF2B5EF4-FFF2-40B4-BE49-F238E27FC236}">
                    <a16:creationId xmlns:a16="http://schemas.microsoft.com/office/drawing/2014/main" id="{5822E58D-9FF7-4C63-A534-4A505C2EF85A}"/>
                  </a:ext>
                </a:extLst>
              </p:cNvPr>
              <p:cNvSpPr/>
              <p:nvPr/>
            </p:nvSpPr>
            <p:spPr>
              <a:xfrm>
                <a:off x="-3400610" y="6151821"/>
                <a:ext cx="5300663" cy="25021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85750" indent="-285750">
                  <a:buFont typeface="Arial" panose="020B0604020202020204" pitchFamily="34" charset="0"/>
                  <a:buChar char="•"/>
                  <a:defRPr/>
                </a:pPr>
                <a:endParaRPr lang="en-US" sz="1600">
                  <a:solidFill>
                    <a:schemeClr val="bg2"/>
                  </a:solidFill>
                </a:endParaRPr>
              </a:p>
            </p:txBody>
          </p:sp>
          <p:sp>
            <p:nvSpPr>
              <p:cNvPr id="9" name="Rectangle 8">
                <a:extLst>
                  <a:ext uri="{FF2B5EF4-FFF2-40B4-BE49-F238E27FC236}">
                    <a16:creationId xmlns:a16="http://schemas.microsoft.com/office/drawing/2014/main" id="{15627F06-355E-412B-8532-88B9687F0E70}"/>
                  </a:ext>
                </a:extLst>
              </p:cNvPr>
              <p:cNvSpPr/>
              <p:nvPr/>
            </p:nvSpPr>
            <p:spPr>
              <a:xfrm>
                <a:off x="-3400610" y="5800947"/>
                <a:ext cx="5300663" cy="3508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en-US" b="1">
                    <a:solidFill>
                      <a:schemeClr val="bg1"/>
                    </a:solidFill>
                  </a:rPr>
                  <a:t>PFL Useful Links &amp; Email</a:t>
                </a:r>
                <a:endParaRPr lang="en-US" b="1"/>
              </a:p>
            </p:txBody>
          </p:sp>
        </p:grpSp>
      </p:grpSp>
      <p:sp>
        <p:nvSpPr>
          <p:cNvPr id="14" name="TextBox 13">
            <a:extLst>
              <a:ext uri="{FF2B5EF4-FFF2-40B4-BE49-F238E27FC236}">
                <a16:creationId xmlns:a16="http://schemas.microsoft.com/office/drawing/2014/main" id="{D17DE528-609C-479B-9C30-A14CC3F0EA7A}"/>
              </a:ext>
            </a:extLst>
          </p:cNvPr>
          <p:cNvSpPr txBox="1"/>
          <p:nvPr/>
        </p:nvSpPr>
        <p:spPr>
          <a:xfrm>
            <a:off x="609597" y="1782344"/>
            <a:ext cx="5651717" cy="4092465"/>
          </a:xfrm>
          <a:prstGeom prst="rect">
            <a:avLst/>
          </a:prstGeom>
          <a:noFill/>
        </p:spPr>
        <p:txBody>
          <a:bodyPr wrap="none" lIns="0" tIns="0" rIns="0" bIns="0" rtlCol="0">
            <a:noAutofit/>
          </a:bodyPr>
          <a:lstStyle/>
          <a:p>
            <a:pPr defTabSz="456758">
              <a:spcBef>
                <a:spcPts val="600"/>
              </a:spcBef>
            </a:pPr>
            <a:r>
              <a:rPr lang="en-US" sz="1700" dirty="0">
                <a:solidFill>
                  <a:schemeClr val="bg2"/>
                </a:solidFill>
              </a:rPr>
              <a:t>Click here to email a claim to AbSolve  </a:t>
            </a:r>
            <a:r>
              <a:rPr lang="en-US" sz="1700" dirty="0"/>
              <a:t>–  </a:t>
            </a:r>
          </a:p>
          <a:p>
            <a:pPr marL="283464" indent="-283464" defTabSz="456758">
              <a:spcBef>
                <a:spcPts val="600"/>
              </a:spcBef>
            </a:pPr>
            <a:r>
              <a:rPr lang="en-US" sz="1700" u="sng" dirty="0">
                <a:solidFill>
                  <a:srgbClr val="0000FF"/>
                </a:solidFill>
                <a:hlinkClick r:id="rId5">
                  <a:extLst>
                    <a:ext uri="{A12FA001-AC4F-418D-AE19-62706E023703}">
                      <ahyp:hlinkClr xmlns:ahyp="http://schemas.microsoft.com/office/drawing/2018/hyperlinkcolor" val="tx"/>
                    </a:ext>
                  </a:extLst>
                </a:hlinkClick>
              </a:rPr>
              <a:t>NYPFL@absencesolved.com</a:t>
            </a:r>
            <a:r>
              <a:rPr lang="en-US" sz="1700" dirty="0">
                <a:solidFill>
                  <a:srgbClr val="0000FF"/>
                </a:solidFill>
              </a:rPr>
              <a:t> </a:t>
            </a:r>
            <a:endParaRPr lang="en-US" sz="1700" dirty="0">
              <a:solidFill>
                <a:schemeClr val="bg2"/>
              </a:solidFill>
            </a:endParaRPr>
          </a:p>
          <a:p>
            <a:pPr defTabSz="456758">
              <a:spcBef>
                <a:spcPts val="600"/>
              </a:spcBef>
            </a:pPr>
            <a:r>
              <a:rPr lang="en-US" sz="1700" dirty="0">
                <a:solidFill>
                  <a:schemeClr val="bg2"/>
                </a:solidFill>
              </a:rPr>
              <a:t>Click here to activate the AbSolve Claims Information </a:t>
            </a:r>
          </a:p>
          <a:p>
            <a:pPr marL="283464" indent="-283464" defTabSz="456758">
              <a:spcBef>
                <a:spcPts val="600"/>
              </a:spcBef>
            </a:pPr>
            <a:r>
              <a:rPr lang="en-US" sz="1700" dirty="0">
                <a:solidFill>
                  <a:schemeClr val="bg2"/>
                </a:solidFill>
              </a:rPr>
              <a:t>Portal – </a:t>
            </a:r>
            <a:r>
              <a:rPr lang="en-US" sz="1700" u="sng" dirty="0">
                <a:solidFill>
                  <a:srgbClr val="0000FF"/>
                </a:solidFill>
                <a:hlinkClick r:id="rId3">
                  <a:extLst>
                    <a:ext uri="{A12FA001-AC4F-418D-AE19-62706E023703}">
                      <ahyp:hlinkClr xmlns:ahyp="http://schemas.microsoft.com/office/drawing/2018/hyperlinkcolor" val="tx"/>
                    </a:ext>
                  </a:extLst>
                </a:hlinkClick>
              </a:rPr>
              <a:t>Absolve Portal Activation</a:t>
            </a:r>
            <a:endParaRPr lang="en-US" sz="1700" dirty="0">
              <a:solidFill>
                <a:srgbClr val="0000FF"/>
              </a:solidFill>
            </a:endParaRPr>
          </a:p>
          <a:p>
            <a:pPr marL="283464" indent="-283464" defTabSz="456758">
              <a:spcBef>
                <a:spcPts val="600"/>
              </a:spcBef>
            </a:pPr>
            <a:r>
              <a:rPr lang="en-US" sz="1600" dirty="0">
                <a:solidFill>
                  <a:schemeClr val="bg2"/>
                </a:solidFill>
              </a:rPr>
              <a:t>(Note: claimants must already be in the AbSolve system)</a:t>
            </a:r>
            <a:endParaRPr lang="en-US" sz="1700" dirty="0">
              <a:solidFill>
                <a:schemeClr val="bg2"/>
              </a:solidFill>
            </a:endParaRPr>
          </a:p>
          <a:p>
            <a:pPr defTabSz="456758">
              <a:spcBef>
                <a:spcPts val="600"/>
              </a:spcBef>
            </a:pPr>
            <a:r>
              <a:rPr lang="en-US" sz="1700" dirty="0">
                <a:solidFill>
                  <a:schemeClr val="bg2"/>
                </a:solidFill>
              </a:rPr>
              <a:t>Click here to Login to the AbSolve Claims Information </a:t>
            </a:r>
          </a:p>
          <a:p>
            <a:pPr marL="283464" indent="-283464" defTabSz="456758">
              <a:spcBef>
                <a:spcPts val="600"/>
              </a:spcBef>
            </a:pPr>
            <a:r>
              <a:rPr lang="en-US" sz="1700" dirty="0">
                <a:solidFill>
                  <a:schemeClr val="bg2"/>
                </a:solidFill>
              </a:rPr>
              <a:t>Portal </a:t>
            </a:r>
            <a:r>
              <a:rPr lang="en-US" sz="1700" dirty="0"/>
              <a:t>–  </a:t>
            </a:r>
            <a:r>
              <a:rPr lang="en-US" sz="1700" u="sng" dirty="0">
                <a:solidFill>
                  <a:srgbClr val="0000FF"/>
                </a:solidFill>
                <a:hlinkClick r:id="rId6">
                  <a:extLst>
                    <a:ext uri="{A12FA001-AC4F-418D-AE19-62706E023703}">
                      <ahyp:hlinkClr xmlns:ahyp="http://schemas.microsoft.com/office/drawing/2018/hyperlinkcolor" val="tx"/>
                    </a:ext>
                  </a:extLst>
                </a:hlinkClick>
              </a:rPr>
              <a:t>AbSolve Claims Portal</a:t>
            </a:r>
            <a:endParaRPr lang="en-US" sz="1700" dirty="0">
              <a:solidFill>
                <a:schemeClr val="bg2"/>
              </a:solidFill>
            </a:endParaRPr>
          </a:p>
          <a:p>
            <a:pPr defTabSz="456758">
              <a:spcBef>
                <a:spcPts val="600"/>
              </a:spcBef>
            </a:pPr>
            <a:r>
              <a:rPr lang="en-US" sz="1700" dirty="0">
                <a:solidFill>
                  <a:schemeClr val="bg2"/>
                </a:solidFill>
              </a:rPr>
              <a:t>Click here for the New York Paid Family Website – </a:t>
            </a:r>
          </a:p>
          <a:p>
            <a:pPr marL="283464" indent="-283464" defTabSz="456758">
              <a:spcBef>
                <a:spcPts val="600"/>
              </a:spcBef>
            </a:pPr>
            <a:r>
              <a:rPr lang="en-US" sz="1700" dirty="0">
                <a:solidFill>
                  <a:srgbClr val="0000FF"/>
                </a:solidFill>
                <a:hlinkClick r:id="rId7">
                  <a:extLst>
                    <a:ext uri="{A12FA001-AC4F-418D-AE19-62706E023703}">
                      <ahyp:hlinkClr xmlns:ahyp="http://schemas.microsoft.com/office/drawing/2018/hyperlinkcolor" val="tx"/>
                    </a:ext>
                  </a:extLst>
                </a:hlinkClick>
              </a:rPr>
              <a:t>New York State PFL Website</a:t>
            </a:r>
            <a:endParaRPr lang="en-US" sz="1700" dirty="0">
              <a:solidFill>
                <a:srgbClr val="0000FF"/>
              </a:solidFill>
            </a:endParaRPr>
          </a:p>
          <a:p>
            <a:pPr marL="283464" indent="-283464" defTabSz="456758">
              <a:spcBef>
                <a:spcPts val="600"/>
              </a:spcBef>
            </a:pPr>
            <a:r>
              <a:rPr lang="en-US" sz="1700" dirty="0">
                <a:solidFill>
                  <a:schemeClr val="bg2"/>
                </a:solidFill>
              </a:rPr>
              <a:t>Have a question or want to report a claim, Call </a:t>
            </a:r>
          </a:p>
          <a:p>
            <a:pPr marL="283464" indent="-283464" defTabSz="456758">
              <a:spcBef>
                <a:spcPts val="600"/>
              </a:spcBef>
            </a:pPr>
            <a:r>
              <a:rPr lang="en-US" sz="1700" dirty="0">
                <a:solidFill>
                  <a:schemeClr val="bg2"/>
                </a:solidFill>
              </a:rPr>
              <a:t>AbSolve at – </a:t>
            </a:r>
            <a:r>
              <a:rPr lang="en-US" sz="1700" dirty="0">
                <a:solidFill>
                  <a:srgbClr val="0000FF"/>
                </a:solidFill>
                <a:ea typeface="MetLife Circular Light"/>
                <a:cs typeface="MetLife Circular Light"/>
              </a:rPr>
              <a:t>1-800-401-2691</a:t>
            </a:r>
            <a:endParaRPr lang="en-US" sz="1700" dirty="0">
              <a:solidFill>
                <a:srgbClr val="0000FF"/>
              </a:solidFill>
            </a:endParaRPr>
          </a:p>
          <a:p>
            <a:pPr marL="283464" indent="-283464" defTabSz="456758">
              <a:spcBef>
                <a:spcPts val="600"/>
              </a:spcBef>
            </a:pPr>
            <a:endParaRPr lang="en-US" sz="1700" dirty="0">
              <a:solidFill>
                <a:srgbClr val="0000FF"/>
              </a:solidFill>
            </a:endParaRPr>
          </a:p>
        </p:txBody>
      </p:sp>
    </p:spTree>
    <p:extLst>
      <p:ext uri="{BB962C8B-B14F-4D97-AF65-F5344CB8AC3E}">
        <p14:creationId xmlns:p14="http://schemas.microsoft.com/office/powerpoint/2010/main" val="42716869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8">
            <a:extLst>
              <a:ext uri="{FF2B5EF4-FFF2-40B4-BE49-F238E27FC236}">
                <a16:creationId xmlns:a16="http://schemas.microsoft.com/office/drawing/2014/main" id="{5D239FAB-6E82-4141-834C-D5BF6917CB56}"/>
              </a:ext>
            </a:extLst>
          </p:cNvPr>
          <p:cNvSpPr>
            <a:spLocks noGrp="1"/>
          </p:cNvSpPr>
          <p:nvPr>
            <p:ph type="title"/>
          </p:nvPr>
        </p:nvSpPr>
        <p:spPr>
          <a:xfrm>
            <a:off x="609600" y="457200"/>
            <a:ext cx="9445625" cy="420688"/>
          </a:xfrm>
        </p:spPr>
        <p:txBody>
          <a:bodyPr/>
          <a:lstStyle/>
          <a:p>
            <a:pPr eaLnBrk="1" hangingPunct="1"/>
            <a:r>
              <a:rPr lang="en-US" altLang="en-US">
                <a:solidFill>
                  <a:schemeClr val="tx1">
                    <a:lumMod val="75000"/>
                    <a:lumOff val="25000"/>
                  </a:schemeClr>
                </a:solidFill>
              </a:rPr>
              <a:t>How to File a Claim</a:t>
            </a:r>
            <a:endParaRPr lang="en-US" altLang="en-US" sz="1400">
              <a:solidFill>
                <a:schemeClr val="tx1">
                  <a:lumMod val="75000"/>
                  <a:lumOff val="25000"/>
                </a:schemeClr>
              </a:solidFill>
            </a:endParaRPr>
          </a:p>
        </p:txBody>
      </p:sp>
      <p:sp>
        <p:nvSpPr>
          <p:cNvPr id="2" name="TextBox 1">
            <a:extLst>
              <a:ext uri="{FF2B5EF4-FFF2-40B4-BE49-F238E27FC236}">
                <a16:creationId xmlns:a16="http://schemas.microsoft.com/office/drawing/2014/main" id="{47A35695-D539-4BD3-AA05-1293A9569859}"/>
              </a:ext>
            </a:extLst>
          </p:cNvPr>
          <p:cNvSpPr txBox="1"/>
          <p:nvPr/>
        </p:nvSpPr>
        <p:spPr>
          <a:xfrm>
            <a:off x="640080" y="1125414"/>
            <a:ext cx="10968111" cy="4811151"/>
          </a:xfrm>
          <a:prstGeom prst="rect">
            <a:avLst/>
          </a:prstGeom>
          <a:noFill/>
        </p:spPr>
        <p:txBody>
          <a:bodyPr wrap="square" lIns="0" tIns="0" rIns="0" bIns="0" rtlCol="0">
            <a:noAutofit/>
          </a:bodyPr>
          <a:lstStyle/>
          <a:p>
            <a:endParaRPr lang="en-US">
              <a:solidFill>
                <a:schemeClr val="bg2"/>
              </a:solidFill>
              <a:ea typeface="MetLife Circular Light"/>
              <a:cs typeface="MetLife Circular Light"/>
            </a:endParaRPr>
          </a:p>
        </p:txBody>
      </p:sp>
      <p:sp>
        <p:nvSpPr>
          <p:cNvPr id="4" name="TextBox 3">
            <a:extLst>
              <a:ext uri="{FF2B5EF4-FFF2-40B4-BE49-F238E27FC236}">
                <a16:creationId xmlns:a16="http://schemas.microsoft.com/office/drawing/2014/main" id="{8A58F4EF-A6AE-4C24-9CA4-2CA222B2EF15}"/>
              </a:ext>
            </a:extLst>
          </p:cNvPr>
          <p:cNvSpPr txBox="1"/>
          <p:nvPr/>
        </p:nvSpPr>
        <p:spPr>
          <a:xfrm>
            <a:off x="5634111" y="2968283"/>
            <a:ext cx="914400" cy="914400"/>
          </a:xfrm>
          <a:prstGeom prst="rect">
            <a:avLst/>
          </a:prstGeom>
          <a:noFill/>
        </p:spPr>
        <p:txBody>
          <a:bodyPr wrap="square" lIns="0" tIns="0" rIns="0" bIns="0" rtlCol="0">
            <a:noAutofit/>
          </a:bodyPr>
          <a:lstStyle/>
          <a:p>
            <a:pPr defTabSz="456758" fontAlgn="base">
              <a:spcBef>
                <a:spcPts val="1200"/>
              </a:spcBef>
            </a:pPr>
            <a:endParaRPr lang="en-US">
              <a:solidFill>
                <a:schemeClr val="bg2"/>
              </a:solidFill>
              <a:ea typeface="MetLife Circular Light"/>
              <a:cs typeface="MetLife Circular Light"/>
            </a:endParaRPr>
          </a:p>
        </p:txBody>
      </p:sp>
      <p:sp>
        <p:nvSpPr>
          <p:cNvPr id="5" name="TextBox 4">
            <a:extLst>
              <a:ext uri="{FF2B5EF4-FFF2-40B4-BE49-F238E27FC236}">
                <a16:creationId xmlns:a16="http://schemas.microsoft.com/office/drawing/2014/main" id="{94495BD0-3EC6-4193-A1CE-DA96F2E443AE}"/>
              </a:ext>
            </a:extLst>
          </p:cNvPr>
          <p:cNvSpPr txBox="1"/>
          <p:nvPr/>
        </p:nvSpPr>
        <p:spPr>
          <a:xfrm>
            <a:off x="633878" y="2310978"/>
            <a:ext cx="914400" cy="914400"/>
          </a:xfrm>
          <a:prstGeom prst="rect">
            <a:avLst/>
          </a:prstGeom>
          <a:noFill/>
        </p:spPr>
        <p:txBody>
          <a:bodyPr wrap="square" lIns="0" tIns="0" rIns="0" bIns="0" rtlCol="0">
            <a:noAutofit/>
          </a:bodyPr>
          <a:lstStyle/>
          <a:p>
            <a:pPr defTabSz="456758" fontAlgn="base">
              <a:spcBef>
                <a:spcPts val="1200"/>
              </a:spcBef>
            </a:pPr>
            <a:r>
              <a:rPr lang="en-US" b="1">
                <a:solidFill>
                  <a:schemeClr val="accent1"/>
                </a:solidFill>
                <a:ea typeface="MetLife Circular Light"/>
                <a:cs typeface="MetLife Circular Light"/>
              </a:rPr>
              <a:t>STEP 1</a:t>
            </a:r>
          </a:p>
        </p:txBody>
      </p:sp>
      <p:sp>
        <p:nvSpPr>
          <p:cNvPr id="7" name="TextBox 6">
            <a:extLst>
              <a:ext uri="{FF2B5EF4-FFF2-40B4-BE49-F238E27FC236}">
                <a16:creationId xmlns:a16="http://schemas.microsoft.com/office/drawing/2014/main" id="{2A3144FC-F6DD-49F2-9DAB-0330DF06D07B}"/>
              </a:ext>
            </a:extLst>
          </p:cNvPr>
          <p:cNvSpPr txBox="1"/>
          <p:nvPr/>
        </p:nvSpPr>
        <p:spPr>
          <a:xfrm>
            <a:off x="639044" y="3425483"/>
            <a:ext cx="914400" cy="914400"/>
          </a:xfrm>
          <a:prstGeom prst="rect">
            <a:avLst/>
          </a:prstGeom>
          <a:noFill/>
        </p:spPr>
        <p:txBody>
          <a:bodyPr wrap="square" lIns="0" tIns="0" rIns="0" bIns="0" rtlCol="0">
            <a:noAutofit/>
          </a:bodyPr>
          <a:lstStyle/>
          <a:p>
            <a:pPr defTabSz="456758" fontAlgn="base">
              <a:spcBef>
                <a:spcPts val="1200"/>
              </a:spcBef>
            </a:pPr>
            <a:r>
              <a:rPr lang="en-US" b="1">
                <a:solidFill>
                  <a:schemeClr val="accent1"/>
                </a:solidFill>
                <a:ea typeface="MetLife Circular Light"/>
                <a:cs typeface="MetLife Circular Light"/>
              </a:rPr>
              <a:t>STEP 2</a:t>
            </a:r>
          </a:p>
        </p:txBody>
      </p:sp>
      <p:sp>
        <p:nvSpPr>
          <p:cNvPr id="8" name="TextBox 7">
            <a:extLst>
              <a:ext uri="{FF2B5EF4-FFF2-40B4-BE49-F238E27FC236}">
                <a16:creationId xmlns:a16="http://schemas.microsoft.com/office/drawing/2014/main" id="{0A19D515-3B2B-4EC6-9D26-5BBE5E152E88}"/>
              </a:ext>
            </a:extLst>
          </p:cNvPr>
          <p:cNvSpPr txBox="1"/>
          <p:nvPr/>
        </p:nvSpPr>
        <p:spPr>
          <a:xfrm>
            <a:off x="633878" y="4710012"/>
            <a:ext cx="914400" cy="914400"/>
          </a:xfrm>
          <a:prstGeom prst="rect">
            <a:avLst/>
          </a:prstGeom>
          <a:noFill/>
        </p:spPr>
        <p:txBody>
          <a:bodyPr wrap="square" lIns="0" tIns="0" rIns="0" bIns="0" rtlCol="0">
            <a:noAutofit/>
          </a:bodyPr>
          <a:lstStyle/>
          <a:p>
            <a:pPr defTabSz="456758" fontAlgn="base">
              <a:spcBef>
                <a:spcPts val="1200"/>
              </a:spcBef>
            </a:pPr>
            <a:r>
              <a:rPr lang="en-US" b="1">
                <a:solidFill>
                  <a:schemeClr val="accent1"/>
                </a:solidFill>
                <a:ea typeface="MetLife Circular Light"/>
                <a:cs typeface="MetLife Circular Light"/>
              </a:rPr>
              <a:t>STEP 3</a:t>
            </a:r>
          </a:p>
        </p:txBody>
      </p:sp>
      <p:sp>
        <p:nvSpPr>
          <p:cNvPr id="9" name="TextBox 8">
            <a:extLst>
              <a:ext uri="{FF2B5EF4-FFF2-40B4-BE49-F238E27FC236}">
                <a16:creationId xmlns:a16="http://schemas.microsoft.com/office/drawing/2014/main" id="{B4CD4CF9-D7DF-4129-BCEF-331C007DA4FA}"/>
              </a:ext>
            </a:extLst>
          </p:cNvPr>
          <p:cNvSpPr txBox="1"/>
          <p:nvPr/>
        </p:nvSpPr>
        <p:spPr>
          <a:xfrm>
            <a:off x="1492007" y="2297474"/>
            <a:ext cx="8616462" cy="1315324"/>
          </a:xfrm>
          <a:prstGeom prst="rect">
            <a:avLst/>
          </a:prstGeom>
          <a:noFill/>
        </p:spPr>
        <p:txBody>
          <a:bodyPr wrap="square" lIns="0" tIns="0" rIns="0" bIns="0" rtlCol="0">
            <a:noAutofit/>
          </a:bodyPr>
          <a:lstStyle/>
          <a:p>
            <a:pPr defTabSz="456758" fontAlgn="base">
              <a:spcBef>
                <a:spcPct val="0"/>
              </a:spcBef>
            </a:pPr>
            <a:r>
              <a:rPr lang="en-US" b="1">
                <a:solidFill>
                  <a:schemeClr val="bg2"/>
                </a:solidFill>
                <a:ea typeface="MetLife Circular Light"/>
                <a:cs typeface="MetLife Circular Light"/>
              </a:rPr>
              <a:t>Know when its time to call</a:t>
            </a:r>
          </a:p>
          <a:p>
            <a:pPr defTabSz="456758" fontAlgn="base">
              <a:spcBef>
                <a:spcPct val="0"/>
              </a:spcBef>
            </a:pPr>
            <a:r>
              <a:rPr lang="en-US">
                <a:solidFill>
                  <a:schemeClr val="bg2"/>
                </a:solidFill>
                <a:ea typeface="MetLife Circular Light"/>
                <a:cs typeface="MetLife Circular Light"/>
              </a:rPr>
              <a:t>If your absence is scheduled, please call us up to 30 days before you plan to be out. If unscheduled, please follow your normal call-out procedure and call us as soon as possible.</a:t>
            </a:r>
          </a:p>
        </p:txBody>
      </p:sp>
      <p:sp>
        <p:nvSpPr>
          <p:cNvPr id="10" name="TextBox 9">
            <a:extLst>
              <a:ext uri="{FF2B5EF4-FFF2-40B4-BE49-F238E27FC236}">
                <a16:creationId xmlns:a16="http://schemas.microsoft.com/office/drawing/2014/main" id="{C0D1F4FF-6B58-4B9F-8149-DF454FA7FE1F}"/>
              </a:ext>
            </a:extLst>
          </p:cNvPr>
          <p:cNvSpPr txBox="1"/>
          <p:nvPr/>
        </p:nvSpPr>
        <p:spPr>
          <a:xfrm>
            <a:off x="633878" y="1009344"/>
            <a:ext cx="10332720" cy="1245001"/>
          </a:xfrm>
          <a:prstGeom prst="rect">
            <a:avLst/>
          </a:prstGeom>
          <a:noFill/>
        </p:spPr>
        <p:txBody>
          <a:bodyPr wrap="square" lIns="0" tIns="0" rIns="0" bIns="0" rtlCol="0">
            <a:noAutofit/>
          </a:bodyPr>
          <a:lstStyle/>
          <a:p>
            <a:pPr defTabSz="456758">
              <a:spcBef>
                <a:spcPct val="0"/>
              </a:spcBef>
            </a:pPr>
            <a:r>
              <a:rPr lang="en-US" sz="2000" b="1" dirty="0">
                <a:solidFill>
                  <a:schemeClr val="accent1"/>
                </a:solidFill>
              </a:rPr>
              <a:t>EASY CLAIM FILING for FASTER PAYMENTS</a:t>
            </a:r>
          </a:p>
          <a:p>
            <a:pPr>
              <a:spcBef>
                <a:spcPct val="0"/>
              </a:spcBef>
            </a:pPr>
            <a:r>
              <a:rPr lang="en-US" dirty="0">
                <a:solidFill>
                  <a:schemeClr val="bg2"/>
                </a:solidFill>
              </a:rPr>
              <a:t>Dedicated Paid Family Leave Specialists are available to assist you Monday through Friday from 8:30 a.m. to 5:00 p.m. by dialing (800) 401-2691. </a:t>
            </a:r>
          </a:p>
          <a:p>
            <a:pPr>
              <a:spcBef>
                <a:spcPct val="0"/>
              </a:spcBef>
            </a:pPr>
            <a:r>
              <a:rPr lang="en-US" b="1" i="1" u="sng" dirty="0">
                <a:solidFill>
                  <a:schemeClr val="bg2"/>
                </a:solidFill>
              </a:rPr>
              <a:t>NOTE </a:t>
            </a:r>
            <a:r>
              <a:rPr lang="en-US" b="1" i="1" dirty="0">
                <a:solidFill>
                  <a:schemeClr val="bg2"/>
                </a:solidFill>
              </a:rPr>
              <a:t>– New Claims Filing &amp; Questions email address - </a:t>
            </a:r>
            <a:r>
              <a:rPr lang="en-US" u="sng" dirty="0">
                <a:solidFill>
                  <a:schemeClr val="accent1"/>
                </a:solidFill>
                <a:ea typeface="MetLife Circular Light"/>
                <a:cs typeface="MetLife Circular Light"/>
              </a:rPr>
              <a:t>NYPFL@absencesolved.com</a:t>
            </a:r>
            <a:endParaRPr lang="en-US" dirty="0">
              <a:solidFill>
                <a:schemeClr val="bg2"/>
              </a:solidFill>
            </a:endParaRPr>
          </a:p>
        </p:txBody>
      </p:sp>
      <p:sp>
        <p:nvSpPr>
          <p:cNvPr id="11" name="TextBox 10">
            <a:extLst>
              <a:ext uri="{FF2B5EF4-FFF2-40B4-BE49-F238E27FC236}">
                <a16:creationId xmlns:a16="http://schemas.microsoft.com/office/drawing/2014/main" id="{89B7C5EA-49CC-495C-9A72-E4158212957B}"/>
              </a:ext>
            </a:extLst>
          </p:cNvPr>
          <p:cNvSpPr txBox="1"/>
          <p:nvPr/>
        </p:nvSpPr>
        <p:spPr>
          <a:xfrm>
            <a:off x="1510271" y="3414609"/>
            <a:ext cx="9979025" cy="1168288"/>
          </a:xfrm>
          <a:prstGeom prst="rect">
            <a:avLst/>
          </a:prstGeom>
          <a:noFill/>
        </p:spPr>
        <p:txBody>
          <a:bodyPr wrap="square" lIns="0" tIns="0" rIns="0" bIns="0" rtlCol="0">
            <a:noAutofit/>
          </a:bodyPr>
          <a:lstStyle/>
          <a:p>
            <a:pPr defTabSz="456758" fontAlgn="base">
              <a:spcBef>
                <a:spcPct val="0"/>
              </a:spcBef>
            </a:pPr>
            <a:r>
              <a:rPr lang="en-US" b="1">
                <a:solidFill>
                  <a:schemeClr val="bg2"/>
                </a:solidFill>
                <a:ea typeface="MetLife Circular Light"/>
                <a:cs typeface="MetLife Circular Light"/>
              </a:rPr>
              <a:t>Have your information ready (See forms under Leaves of Absence – Paid Family Leave at ess.nychhc.org)</a:t>
            </a:r>
          </a:p>
          <a:p>
            <a:pPr marL="285750" indent="-285750" defTabSz="456758" fontAlgn="base">
              <a:spcBef>
                <a:spcPct val="0"/>
              </a:spcBef>
              <a:buFont typeface="Arial" panose="020B0604020202020204" pitchFamily="34" charset="0"/>
              <a:buChar char="•"/>
            </a:pPr>
            <a:r>
              <a:rPr lang="en-US">
                <a:solidFill>
                  <a:schemeClr val="bg2"/>
                </a:solidFill>
                <a:ea typeface="MetLife Circular Light"/>
                <a:cs typeface="MetLife Circular Light"/>
              </a:rPr>
              <a:t>Employee identification number and other personal details</a:t>
            </a:r>
          </a:p>
          <a:p>
            <a:pPr marL="285750" indent="-285750" defTabSz="456758" fontAlgn="base">
              <a:spcBef>
                <a:spcPct val="0"/>
              </a:spcBef>
              <a:buFont typeface="Arial" panose="020B0604020202020204" pitchFamily="34" charset="0"/>
              <a:buChar char="•"/>
            </a:pPr>
            <a:r>
              <a:rPr lang="en-US">
                <a:solidFill>
                  <a:schemeClr val="bg2"/>
                </a:solidFill>
                <a:ea typeface="MetLife Circular Light"/>
                <a:cs typeface="MetLife Circular Light"/>
              </a:rPr>
              <a:t>Your last day of work and manager’s contact information</a:t>
            </a:r>
          </a:p>
          <a:p>
            <a:pPr marL="285750" indent="-285750" defTabSz="456758" fontAlgn="base">
              <a:spcBef>
                <a:spcPct val="0"/>
              </a:spcBef>
              <a:buFont typeface="Arial" panose="020B0604020202020204" pitchFamily="34" charset="0"/>
              <a:buChar char="•"/>
            </a:pPr>
            <a:r>
              <a:rPr lang="en-US">
                <a:solidFill>
                  <a:schemeClr val="bg2"/>
                </a:solidFill>
                <a:ea typeface="MetLife Circular Light"/>
                <a:cs typeface="MetLife Circular Light"/>
              </a:rPr>
              <a:t>Your doctor’s contact information including email and/or fax number</a:t>
            </a:r>
          </a:p>
          <a:p>
            <a:pPr defTabSz="456758" fontAlgn="base">
              <a:spcBef>
                <a:spcPts val="1200"/>
              </a:spcBef>
            </a:pPr>
            <a:endParaRPr lang="en-US">
              <a:solidFill>
                <a:schemeClr val="bg2"/>
              </a:solidFill>
              <a:ea typeface="MetLife Circular Light"/>
              <a:cs typeface="MetLife Circular Light"/>
            </a:endParaRPr>
          </a:p>
        </p:txBody>
      </p:sp>
      <p:sp>
        <p:nvSpPr>
          <p:cNvPr id="12" name="TextBox 11">
            <a:extLst>
              <a:ext uri="{FF2B5EF4-FFF2-40B4-BE49-F238E27FC236}">
                <a16:creationId xmlns:a16="http://schemas.microsoft.com/office/drawing/2014/main" id="{B0BEA3F3-9B6D-4B2D-BA87-364CC3F9F8F1}"/>
              </a:ext>
            </a:extLst>
          </p:cNvPr>
          <p:cNvSpPr txBox="1"/>
          <p:nvPr/>
        </p:nvSpPr>
        <p:spPr>
          <a:xfrm>
            <a:off x="1510272" y="4717202"/>
            <a:ext cx="9979025" cy="1416319"/>
          </a:xfrm>
          <a:prstGeom prst="rect">
            <a:avLst/>
          </a:prstGeom>
          <a:noFill/>
        </p:spPr>
        <p:txBody>
          <a:bodyPr wrap="square" lIns="0" tIns="0" rIns="0" bIns="0" rtlCol="0">
            <a:noAutofit/>
          </a:bodyPr>
          <a:lstStyle/>
          <a:p>
            <a:pPr defTabSz="456758" fontAlgn="base">
              <a:spcBef>
                <a:spcPct val="0"/>
              </a:spcBef>
            </a:pPr>
            <a:r>
              <a:rPr lang="en-US" b="1" dirty="0">
                <a:solidFill>
                  <a:schemeClr val="bg2"/>
                </a:solidFill>
                <a:ea typeface="MetLife Circular Light"/>
                <a:cs typeface="MetLife Circular Light"/>
              </a:rPr>
              <a:t>Call, email, or fax us to file a claim</a:t>
            </a:r>
          </a:p>
          <a:p>
            <a:pPr defTabSz="456758">
              <a:spcBef>
                <a:spcPct val="0"/>
              </a:spcBef>
            </a:pPr>
            <a:r>
              <a:rPr lang="en-US" dirty="0">
                <a:solidFill>
                  <a:schemeClr val="bg2"/>
                </a:solidFill>
                <a:ea typeface="MetLife Circular Light"/>
                <a:cs typeface="MetLife Circular Light"/>
              </a:rPr>
              <a:t>With your information in hand, call 1-800-401-2691, or </a:t>
            </a:r>
            <a:r>
              <a:rPr lang="en-US" b="1" i="1" dirty="0">
                <a:solidFill>
                  <a:schemeClr val="bg2"/>
                </a:solidFill>
                <a:ea typeface="MetLife Circular Light"/>
                <a:cs typeface="MetLife Circular Light"/>
              </a:rPr>
              <a:t>NEW </a:t>
            </a:r>
            <a:r>
              <a:rPr lang="en-US" dirty="0">
                <a:solidFill>
                  <a:schemeClr val="bg2"/>
                </a:solidFill>
                <a:ea typeface="MetLife Circular Light"/>
                <a:cs typeface="MetLife Circular Light"/>
              </a:rPr>
              <a:t>email </a:t>
            </a:r>
            <a:r>
              <a:rPr lang="en-US" u="sng" dirty="0">
                <a:solidFill>
                  <a:schemeClr val="accent1"/>
                </a:solidFill>
                <a:ea typeface="MetLife Circular Light"/>
                <a:cs typeface="MetLife Circular Light"/>
              </a:rPr>
              <a:t>NYPFL@absencesolved.com</a:t>
            </a:r>
            <a:r>
              <a:rPr lang="en-US" dirty="0">
                <a:solidFill>
                  <a:schemeClr val="bg2"/>
                </a:solidFill>
                <a:ea typeface="MetLife Circular Light"/>
                <a:cs typeface="MetLife Circular Light"/>
              </a:rPr>
              <a:t>, or fax 800-728-7028 to file a claim. Experts who specialize in Paid Family Leave benefits are available to answer your questions and guide you through the entire process from 8:30am until 5:00pm EST, Monday – Friday.</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8">
            <a:extLst>
              <a:ext uri="{FF2B5EF4-FFF2-40B4-BE49-F238E27FC236}">
                <a16:creationId xmlns:a16="http://schemas.microsoft.com/office/drawing/2014/main" id="{5D239FAB-6E82-4141-834C-D5BF6917CB56}"/>
              </a:ext>
            </a:extLst>
          </p:cNvPr>
          <p:cNvSpPr>
            <a:spLocks noGrp="1"/>
          </p:cNvSpPr>
          <p:nvPr>
            <p:ph type="title"/>
          </p:nvPr>
        </p:nvSpPr>
        <p:spPr>
          <a:xfrm>
            <a:off x="609600" y="457200"/>
            <a:ext cx="9445625" cy="420688"/>
          </a:xfrm>
        </p:spPr>
        <p:txBody>
          <a:bodyPr/>
          <a:lstStyle>
            <a:defPPr/>
          </a:lstStyle>
          <a:p>
            <a:pPr eaLnBrk="1" hangingPunct="1"/>
            <a:r>
              <a:rPr lang="en-US" altLang="en-US">
                <a:solidFill>
                  <a:schemeClr val="tx1">
                    <a:lumMod val="75000"/>
                    <a:lumOff val="25000"/>
                  </a:schemeClr>
                </a:solidFill>
              </a:rPr>
              <a:t>How to File a Claim (Cont’d)</a:t>
            </a:r>
            <a:endParaRPr lang="en-US" altLang="en-US" sz="1400">
              <a:solidFill>
                <a:schemeClr val="tx1">
                  <a:lumMod val="75000"/>
                  <a:lumOff val="25000"/>
                </a:schemeClr>
              </a:solidFill>
            </a:endParaRPr>
          </a:p>
        </p:txBody>
      </p:sp>
      <p:sp>
        <p:nvSpPr>
          <p:cNvPr id="2" name="TextBox 1">
            <a:extLst>
              <a:ext uri="{FF2B5EF4-FFF2-40B4-BE49-F238E27FC236}">
                <a16:creationId xmlns:a16="http://schemas.microsoft.com/office/drawing/2014/main" id="{47A35695-D539-4BD3-AA05-1293A9569859}"/>
              </a:ext>
            </a:extLst>
          </p:cNvPr>
          <p:cNvSpPr txBox="1"/>
          <p:nvPr/>
        </p:nvSpPr>
        <p:spPr>
          <a:xfrm>
            <a:off x="580634" y="1019907"/>
            <a:ext cx="10968111" cy="4811151"/>
          </a:xfrm>
          <a:prstGeom prst="rect">
            <a:avLst/>
          </a:prstGeom>
          <a:noFill/>
        </p:spPr>
        <p:txBody>
          <a:bodyPr wrap="square" lIns="0" tIns="0" rIns="0" bIns="0" rtlCol="0">
            <a:noAutofit/>
          </a:bodyPr>
          <a:lstStyle>
            <a:defPPr/>
          </a:lstStyle>
          <a:p>
            <a:endParaRPr lang="en-US">
              <a:solidFill>
                <a:schemeClr val="bg2"/>
              </a:solidFill>
              <a:ea typeface="MetLife Circular Light"/>
              <a:cs typeface="MetLife Circular Light"/>
            </a:endParaRPr>
          </a:p>
        </p:txBody>
      </p:sp>
      <p:sp>
        <p:nvSpPr>
          <p:cNvPr id="4" name="TextBox 3">
            <a:extLst>
              <a:ext uri="{FF2B5EF4-FFF2-40B4-BE49-F238E27FC236}">
                <a16:creationId xmlns:a16="http://schemas.microsoft.com/office/drawing/2014/main" id="{8A58F4EF-A6AE-4C24-9CA4-2CA222B2EF15}"/>
              </a:ext>
            </a:extLst>
          </p:cNvPr>
          <p:cNvSpPr txBox="1"/>
          <p:nvPr/>
        </p:nvSpPr>
        <p:spPr>
          <a:xfrm>
            <a:off x="5634111" y="2968283"/>
            <a:ext cx="914400" cy="914400"/>
          </a:xfrm>
          <a:prstGeom prst="rect">
            <a:avLst/>
          </a:prstGeom>
          <a:noFill/>
        </p:spPr>
        <p:txBody>
          <a:bodyPr wrap="square" lIns="0" tIns="0" rIns="0" bIns="0" rtlCol="0">
            <a:noAutofit/>
          </a:bodyPr>
          <a:lstStyle>
            <a:defPPr/>
          </a:lstStyle>
          <a:p>
            <a:pPr defTabSz="456758" fontAlgn="base">
              <a:spcBef>
                <a:spcPts val="1200"/>
              </a:spcBef>
            </a:pPr>
            <a:endParaRPr lang="en-US">
              <a:solidFill>
                <a:schemeClr val="bg2"/>
              </a:solidFill>
              <a:ea typeface="MetLife Circular Light"/>
              <a:cs typeface="MetLife Circular Light"/>
            </a:endParaRPr>
          </a:p>
        </p:txBody>
      </p:sp>
      <p:sp>
        <p:nvSpPr>
          <p:cNvPr id="5" name="TextBox 4">
            <a:extLst>
              <a:ext uri="{FF2B5EF4-FFF2-40B4-BE49-F238E27FC236}">
                <a16:creationId xmlns:a16="http://schemas.microsoft.com/office/drawing/2014/main" id="{94495BD0-3EC6-4193-A1CE-DA96F2E443AE}"/>
              </a:ext>
            </a:extLst>
          </p:cNvPr>
          <p:cNvSpPr txBox="1"/>
          <p:nvPr/>
        </p:nvSpPr>
        <p:spPr>
          <a:xfrm>
            <a:off x="633878" y="2419645"/>
            <a:ext cx="914400" cy="914400"/>
          </a:xfrm>
          <a:prstGeom prst="rect">
            <a:avLst/>
          </a:prstGeom>
          <a:noFill/>
        </p:spPr>
        <p:txBody>
          <a:bodyPr wrap="square" lIns="0" tIns="0" rIns="0" bIns="0" rtlCol="0">
            <a:noAutofit/>
          </a:bodyPr>
          <a:lstStyle>
            <a:defPPr/>
          </a:lstStyle>
          <a:p>
            <a:pPr defTabSz="456758" fontAlgn="base">
              <a:spcBef>
                <a:spcPts val="1200"/>
              </a:spcBef>
            </a:pPr>
            <a:r>
              <a:rPr lang="en-US" b="1">
                <a:solidFill>
                  <a:schemeClr val="accent1"/>
                </a:solidFill>
                <a:ea typeface="MetLife Circular Light"/>
                <a:cs typeface="MetLife Circular Light"/>
              </a:rPr>
              <a:t>STEP 4</a:t>
            </a:r>
          </a:p>
        </p:txBody>
      </p:sp>
      <p:sp>
        <p:nvSpPr>
          <p:cNvPr id="10" name="TextBox 9">
            <a:extLst>
              <a:ext uri="{FF2B5EF4-FFF2-40B4-BE49-F238E27FC236}">
                <a16:creationId xmlns:a16="http://schemas.microsoft.com/office/drawing/2014/main" id="{C0D1F4FF-6B58-4B9F-8149-DF454FA7FE1F}"/>
              </a:ext>
            </a:extLst>
          </p:cNvPr>
          <p:cNvSpPr txBox="1"/>
          <p:nvPr/>
        </p:nvSpPr>
        <p:spPr>
          <a:xfrm>
            <a:off x="640080" y="877888"/>
            <a:ext cx="10332720" cy="1499561"/>
          </a:xfrm>
          <a:prstGeom prst="rect">
            <a:avLst/>
          </a:prstGeom>
          <a:noFill/>
        </p:spPr>
        <p:txBody>
          <a:bodyPr wrap="square" lIns="0" tIns="0" rIns="0" bIns="0" rtlCol="0">
            <a:noAutofit/>
          </a:bodyPr>
          <a:lstStyle>
            <a:defPPr/>
          </a:lstStyle>
          <a:p>
            <a:pPr defTabSz="456758">
              <a:spcBef>
                <a:spcPct val="0"/>
              </a:spcBef>
            </a:pPr>
            <a:r>
              <a:rPr lang="en-US" sz="2000" b="1" dirty="0">
                <a:solidFill>
                  <a:schemeClr val="accent1"/>
                </a:solidFill>
              </a:rPr>
              <a:t>EASY CLAIM FILING for FASTER PAYMENTS</a:t>
            </a:r>
          </a:p>
          <a:p>
            <a:pPr>
              <a:spcBef>
                <a:spcPct val="0"/>
              </a:spcBef>
            </a:pPr>
            <a:r>
              <a:rPr lang="en-US" dirty="0">
                <a:solidFill>
                  <a:schemeClr val="bg2"/>
                </a:solidFill>
              </a:rPr>
              <a:t>Dedicated Paid Family Leave Specialists are available to assist you Monday through Friday from 8:30 a.m. to 5:00 p.m. by dialing (800) 401-2691. </a:t>
            </a:r>
          </a:p>
          <a:p>
            <a:pPr>
              <a:spcBef>
                <a:spcPct val="0"/>
              </a:spcBef>
            </a:pPr>
            <a:r>
              <a:rPr lang="en-US" b="1" i="1" u="sng" dirty="0">
                <a:solidFill>
                  <a:schemeClr val="bg2"/>
                </a:solidFill>
              </a:rPr>
              <a:t>NOTE </a:t>
            </a:r>
            <a:r>
              <a:rPr lang="en-US" b="1" i="1" dirty="0">
                <a:solidFill>
                  <a:schemeClr val="bg2"/>
                </a:solidFill>
              </a:rPr>
              <a:t>–  Claims Filing &amp; Questions email address - </a:t>
            </a:r>
            <a:r>
              <a:rPr lang="en-US" u="sng" dirty="0">
                <a:solidFill>
                  <a:schemeClr val="accent1"/>
                </a:solidFill>
                <a:ea typeface="MetLife Circular Light"/>
                <a:cs typeface="MetLife Circular Light"/>
              </a:rPr>
              <a:t>NYPFL@absencesolved.com</a:t>
            </a:r>
            <a:endParaRPr lang="en-US" dirty="0">
              <a:solidFill>
                <a:schemeClr val="bg2"/>
              </a:solidFill>
            </a:endParaRPr>
          </a:p>
        </p:txBody>
      </p:sp>
      <p:sp>
        <p:nvSpPr>
          <p:cNvPr id="12" name="TextBox 11">
            <a:extLst>
              <a:ext uri="{FF2B5EF4-FFF2-40B4-BE49-F238E27FC236}">
                <a16:creationId xmlns:a16="http://schemas.microsoft.com/office/drawing/2014/main" id="{B0BEA3F3-9B6D-4B2D-BA87-364CC3F9F8F1}"/>
              </a:ext>
            </a:extLst>
          </p:cNvPr>
          <p:cNvSpPr txBox="1"/>
          <p:nvPr/>
        </p:nvSpPr>
        <p:spPr>
          <a:xfrm>
            <a:off x="1548278" y="2416552"/>
            <a:ext cx="9979025" cy="1416319"/>
          </a:xfrm>
          <a:prstGeom prst="rect">
            <a:avLst/>
          </a:prstGeom>
          <a:noFill/>
        </p:spPr>
        <p:txBody>
          <a:bodyPr wrap="square" lIns="0" tIns="0" rIns="0" bIns="0" rtlCol="0">
            <a:noAutofit/>
          </a:bodyPr>
          <a:lstStyle>
            <a:defPPr/>
          </a:lstStyle>
          <a:p>
            <a:pPr defTabSz="456758" fontAlgn="base">
              <a:spcBef>
                <a:spcPct val="0"/>
              </a:spcBef>
            </a:pPr>
            <a:r>
              <a:rPr lang="en-US" b="1" dirty="0">
                <a:solidFill>
                  <a:schemeClr val="bg2"/>
                </a:solidFill>
                <a:ea typeface="MetLife Circular Light"/>
                <a:cs typeface="MetLife Circular Light"/>
              </a:rPr>
              <a:t>Call, email, or fax us to file a claim</a:t>
            </a:r>
          </a:p>
          <a:p>
            <a:pPr defTabSz="456758">
              <a:spcBef>
                <a:spcPct val="0"/>
              </a:spcBef>
            </a:pPr>
            <a:r>
              <a:rPr lang="en-US" dirty="0">
                <a:solidFill>
                  <a:schemeClr val="bg2"/>
                </a:solidFill>
                <a:ea typeface="MetLife Circular Light"/>
                <a:cs typeface="MetLife Circular Light"/>
              </a:rPr>
              <a:t>With your information in hand, call 1-800-401-2691, or email </a:t>
            </a:r>
            <a:r>
              <a:rPr lang="en-US" u="sng" dirty="0">
                <a:solidFill>
                  <a:schemeClr val="accent1"/>
                </a:solidFill>
                <a:ea typeface="MetLife Circular Light"/>
                <a:cs typeface="MetLife Circular Light"/>
              </a:rPr>
              <a:t>NYPFL@absencesolved.com</a:t>
            </a:r>
            <a:r>
              <a:rPr lang="en-US" dirty="0">
                <a:solidFill>
                  <a:schemeClr val="bg2"/>
                </a:solidFill>
                <a:ea typeface="MetLife Circular Light"/>
                <a:cs typeface="MetLife Circular Light"/>
              </a:rPr>
              <a:t>, or fax 800-728-7028 to file a claim. Experts who specialize in Paid Family Leave benefits are available to answer your questions and guide you through the entire process from 8:30am until 5:00pm EST, Monday – Friday.</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6EC916-3EB9-4E67-8D28-D744D8ED7894}"/>
              </a:ext>
            </a:extLst>
          </p:cNvPr>
          <p:cNvSpPr>
            <a:spLocks noGrp="1"/>
          </p:cNvSpPr>
          <p:nvPr>
            <p:ph type="body" sz="quarter" idx="11"/>
          </p:nvPr>
        </p:nvSpPr>
        <p:spPr>
          <a:xfrm>
            <a:off x="455613" y="1935163"/>
            <a:ext cx="8275637" cy="2987675"/>
          </a:xfrm>
        </p:spPr>
        <p:txBody>
          <a:bodyPr/>
          <a:lstStyle/>
          <a:p>
            <a:pPr>
              <a:defRPr/>
            </a:pPr>
            <a:r>
              <a:rPr lang="en-US">
                <a:solidFill>
                  <a:schemeClr val="tx1"/>
                </a:solidFill>
                <a:latin typeface="+mn-lt"/>
              </a:rPr>
              <a:t>Thank you</a:t>
            </a:r>
          </a:p>
        </p:txBody>
      </p:sp>
      <p:sp>
        <p:nvSpPr>
          <p:cNvPr id="4" name="TextBox 3">
            <a:extLst>
              <a:ext uri="{FF2B5EF4-FFF2-40B4-BE49-F238E27FC236}">
                <a16:creationId xmlns:a16="http://schemas.microsoft.com/office/drawing/2014/main" id="{9A07511E-F379-4819-AA51-C4FF278AEF70}"/>
              </a:ext>
            </a:extLst>
          </p:cNvPr>
          <p:cNvSpPr txBox="1"/>
          <p:nvPr/>
        </p:nvSpPr>
        <p:spPr>
          <a:xfrm>
            <a:off x="7905833" y="6557748"/>
            <a:ext cx="2797791" cy="300252"/>
          </a:xfrm>
          <a:prstGeom prst="rect">
            <a:avLst/>
          </a:prstGeom>
          <a:noFill/>
        </p:spPr>
        <p:txBody>
          <a:bodyPr wrap="none" lIns="0" tIns="0" rIns="0" bIns="0" rtlCol="0">
            <a:noAutofit/>
          </a:bodyPr>
          <a:lstStyle/>
          <a:p>
            <a:pPr defTabSz="456758">
              <a:spcBef>
                <a:spcPts val="1200"/>
              </a:spcBef>
            </a:pPr>
            <a:r>
              <a:rPr lang="en-US" sz="800"/>
              <a:t>©2020 MetLife Services and Solutions LLC</a:t>
            </a:r>
            <a:r>
              <a:rPr lang="en-US" sz="1000"/>
              <a:t>	</a:t>
            </a:r>
            <a:endParaRPr lang="en-US" sz="1000">
              <a:solidFill>
                <a:schemeClr val="bg2"/>
              </a:solidFill>
              <a:ea typeface="MetLife Circular Light"/>
              <a:cs typeface="MetLife Circular Light"/>
            </a:endParaRPr>
          </a:p>
        </p:txBody>
      </p:sp>
      <p:sp>
        <p:nvSpPr>
          <p:cNvPr id="5" name="TextBox 4">
            <a:extLst>
              <a:ext uri="{FF2B5EF4-FFF2-40B4-BE49-F238E27FC236}">
                <a16:creationId xmlns:a16="http://schemas.microsoft.com/office/drawing/2014/main" id="{37C00A82-1076-46F8-B768-0207561A6254}"/>
              </a:ext>
            </a:extLst>
          </p:cNvPr>
          <p:cNvSpPr txBox="1"/>
          <p:nvPr/>
        </p:nvSpPr>
        <p:spPr>
          <a:xfrm>
            <a:off x="2391004" y="6396364"/>
            <a:ext cx="6230318" cy="300252"/>
          </a:xfrm>
          <a:prstGeom prst="rect">
            <a:avLst/>
          </a:prstGeom>
          <a:noFill/>
        </p:spPr>
        <p:txBody>
          <a:bodyPr wrap="none" lIns="0" tIns="0" rIns="0" bIns="0" rtlCol="0">
            <a:noAutofit/>
          </a:bodyPr>
          <a:lstStyle/>
          <a:p>
            <a:pPr algn="ctr" defTabSz="456758">
              <a:spcBef>
                <a:spcPct val="0"/>
              </a:spcBef>
            </a:pPr>
            <a:r>
              <a:rPr lang="en-US" sz="1000" dirty="0">
                <a:solidFill>
                  <a:schemeClr val="bg2"/>
                </a:solidFill>
                <a:latin typeface="+mn-lt"/>
                <a:ea typeface="MetLife Circular Light"/>
                <a:cs typeface="MetLife Circular Light"/>
              </a:rPr>
              <a:t>AbSolve as Administrator for the Metropolitan Life Insurance Company </a:t>
            </a:r>
          </a:p>
          <a:p>
            <a:pPr algn="ctr" defTabSz="456758"/>
            <a:r>
              <a:rPr lang="en-US" sz="1000" dirty="0">
                <a:solidFill>
                  <a:schemeClr val="bg2"/>
                </a:solidFill>
                <a:latin typeface="+mn-lt"/>
                <a:ea typeface="MetLife Circular Light"/>
                <a:cs typeface="MetLife Circular Light"/>
              </a:rPr>
              <a:t>LEGAL NUMBER L1122027175[exp1223][NY]</a:t>
            </a:r>
          </a:p>
          <a:p>
            <a:pPr algn="ctr" defTabSz="456758">
              <a:spcBef>
                <a:spcPct val="0"/>
              </a:spcBef>
            </a:pPr>
            <a:endParaRPr lang="en-US" sz="1000" dirty="0">
              <a:solidFill>
                <a:schemeClr val="bg2"/>
              </a:solidFill>
              <a:latin typeface="+mn-lt"/>
              <a:ea typeface="MetLife Circular Light"/>
              <a:cs typeface="MetLife Circular Light"/>
            </a:endParaRPr>
          </a:p>
        </p:txBody>
      </p:sp>
    </p:spTree>
    <p:extLst>
      <p:ext uri="{BB962C8B-B14F-4D97-AF65-F5344CB8AC3E}">
        <p14:creationId xmlns:p14="http://schemas.microsoft.com/office/powerpoint/2010/main" val="12776133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1E65E1E-93AD-4C6D-905F-BE4CCA3024CF}"/>
              </a:ext>
            </a:extLst>
          </p:cNvPr>
          <p:cNvSpPr>
            <a:spLocks noGrp="1"/>
          </p:cNvSpPr>
          <p:nvPr>
            <p:ph type="title"/>
          </p:nvPr>
        </p:nvSpPr>
        <p:spPr>
          <a:xfrm>
            <a:off x="457200" y="457200"/>
            <a:ext cx="9455150" cy="731838"/>
          </a:xfrm>
        </p:spPr>
        <p:txBody>
          <a:bodyPr/>
          <a:lstStyle/>
          <a:p>
            <a:r>
              <a:rPr lang="en-US" altLang="en-US">
                <a:solidFill>
                  <a:schemeClr val="tx1">
                    <a:lumMod val="75000"/>
                    <a:lumOff val="25000"/>
                  </a:schemeClr>
                </a:solidFill>
              </a:rPr>
              <a:t>Agenda</a:t>
            </a:r>
          </a:p>
        </p:txBody>
      </p:sp>
      <p:sp>
        <p:nvSpPr>
          <p:cNvPr id="58371" name="Content Placeholder 2">
            <a:extLst>
              <a:ext uri="{FF2B5EF4-FFF2-40B4-BE49-F238E27FC236}">
                <a16:creationId xmlns:a16="http://schemas.microsoft.com/office/drawing/2014/main" id="{DFB0C968-F278-49E0-A045-2B63677C701F}"/>
              </a:ext>
            </a:extLst>
          </p:cNvPr>
          <p:cNvSpPr>
            <a:spLocks noGrp="1"/>
          </p:cNvSpPr>
          <p:nvPr>
            <p:ph sz="quarter" idx="10"/>
          </p:nvPr>
        </p:nvSpPr>
        <p:spPr/>
        <p:txBody>
          <a:bodyPr/>
          <a:lstStyle/>
          <a:p>
            <a:pPr marL="346075" indent="-346075">
              <a:buFont typeface="Georgia Bold" panose="02040802050405020203" pitchFamily="18" charset="0"/>
              <a:buAutoNum type="arabicPeriod"/>
            </a:pPr>
            <a:r>
              <a:rPr lang="en-US" altLang="en-US">
                <a:cs typeface="Arial" panose="020B0604020202020204" pitchFamily="34" charset="0"/>
              </a:rPr>
              <a:t>Benefit Plan Design</a:t>
            </a:r>
          </a:p>
          <a:p>
            <a:pPr marL="346075" indent="-346075">
              <a:buFont typeface="Georgia Bold" panose="02040802050405020203" pitchFamily="18" charset="0"/>
              <a:buAutoNum type="arabicPeriod"/>
            </a:pPr>
            <a:r>
              <a:rPr lang="en-US" altLang="en-US">
                <a:cs typeface="Arial" panose="020B0604020202020204" pitchFamily="34" charset="0"/>
              </a:rPr>
              <a:t>Funding &amp; Costs</a:t>
            </a:r>
          </a:p>
          <a:p>
            <a:pPr marL="346075" indent="-346075">
              <a:buFont typeface="Georgia Bold" panose="02040802050405020203" pitchFamily="18" charset="0"/>
              <a:buAutoNum type="arabicPeriod"/>
            </a:pPr>
            <a:r>
              <a:rPr lang="en-US" altLang="en-US">
                <a:cs typeface="Arial" panose="020B0604020202020204" pitchFamily="34" charset="0"/>
              </a:rPr>
              <a:t>Claim Submission Best Practices</a:t>
            </a:r>
          </a:p>
          <a:p>
            <a:pPr marL="346075" indent="-346075">
              <a:buFont typeface="Georgia Bold" panose="02040802050405020203" pitchFamily="18" charset="0"/>
              <a:buAutoNum type="arabicPeriod"/>
            </a:pPr>
            <a:r>
              <a:rPr lang="en-US" altLang="en-US">
                <a:cs typeface="Arial" panose="020B0604020202020204" pitchFamily="34" charset="0"/>
              </a:rPr>
              <a:t>Tools &amp; Resources</a:t>
            </a:r>
          </a:p>
          <a:p>
            <a:pPr marL="346075" indent="-346075">
              <a:buFont typeface="Georgia Bold" panose="02040802050405020203" pitchFamily="18" charset="0"/>
              <a:buAutoNum type="arabicPeriod"/>
            </a:pPr>
            <a:endParaRPr lang="en-US" altLang="en-US">
              <a:cs typeface="Arial" panose="020B0604020202020204" pitchFamily="3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570A6B-6D44-4CEC-8213-9404F3185471}"/>
              </a:ext>
            </a:extLst>
          </p:cNvPr>
          <p:cNvSpPr>
            <a:spLocks noGrp="1"/>
          </p:cNvSpPr>
          <p:nvPr>
            <p:ph type="body" sz="quarter" idx="11"/>
          </p:nvPr>
        </p:nvSpPr>
        <p:spPr>
          <a:xfrm>
            <a:off x="455613" y="1935163"/>
            <a:ext cx="9313862" cy="2987675"/>
          </a:xfrm>
        </p:spPr>
        <p:txBody>
          <a:bodyPr rtlCol="0">
            <a:noAutofit/>
          </a:bodyPr>
          <a:lstStyle>
            <a:defPPr/>
          </a:lstStyle>
          <a:p>
            <a:pPr eaLnBrk="1" fontAlgn="auto" hangingPunct="1">
              <a:spcAft>
                <a:spcPct val="0"/>
              </a:spcAft>
              <a:defRPr/>
            </a:pPr>
            <a:r>
              <a:rPr lang="en-US" dirty="0">
                <a:solidFill>
                  <a:schemeClr val="tx1"/>
                </a:solidFill>
                <a:latin typeface="+mn-lt"/>
              </a:rPr>
              <a:t>Benefit Plan Design – </a:t>
            </a:r>
            <a:r>
              <a:rPr lang="en-US" sz="4800" dirty="0">
                <a:solidFill>
                  <a:schemeClr val="tx1"/>
                </a:solidFill>
                <a:latin typeface="+mn-lt"/>
              </a:rPr>
              <a:t>What’s New for 2024?</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9A07-CF04-4137-A21D-0BC6597A1401}"/>
              </a:ext>
            </a:extLst>
          </p:cNvPr>
          <p:cNvSpPr>
            <a:spLocks noGrp="1"/>
          </p:cNvSpPr>
          <p:nvPr>
            <p:ph type="title"/>
          </p:nvPr>
        </p:nvSpPr>
        <p:spPr>
          <a:xfrm>
            <a:off x="164309" y="457200"/>
            <a:ext cx="8997945" cy="731838"/>
          </a:xfrm>
        </p:spPr>
        <p:txBody>
          <a:bodyPr rtlCol="0">
            <a:noAutofit/>
          </a:bodyPr>
          <a:lstStyle>
            <a:defPPr/>
          </a:lstStyle>
          <a:p>
            <a:pPr eaLnBrk="1" fontAlgn="auto" hangingPunct="1">
              <a:spcAft>
                <a:spcPct val="0"/>
              </a:spcAft>
              <a:defRPr/>
            </a:pPr>
            <a:r>
              <a:rPr lang="en-US" dirty="0">
                <a:latin typeface="+mn-lt"/>
              </a:rPr>
              <a:t>New Paid Family Leave Benefits Starting in 2024</a:t>
            </a:r>
          </a:p>
        </p:txBody>
      </p:sp>
      <p:sp>
        <p:nvSpPr>
          <p:cNvPr id="60419" name="Content Placeholder 2">
            <a:extLst>
              <a:ext uri="{FF2B5EF4-FFF2-40B4-BE49-F238E27FC236}">
                <a16:creationId xmlns:a16="http://schemas.microsoft.com/office/drawing/2014/main" id="{6259C329-4993-4F89-B3B1-74629E063A9A}"/>
              </a:ext>
            </a:extLst>
          </p:cNvPr>
          <p:cNvSpPr>
            <a:spLocks noGrp="1"/>
          </p:cNvSpPr>
          <p:nvPr>
            <p:ph sz="quarter" idx="10"/>
          </p:nvPr>
        </p:nvSpPr>
        <p:spPr>
          <a:xfrm>
            <a:off x="457200" y="1123950"/>
            <a:ext cx="8412163" cy="554038"/>
          </a:xfrm>
        </p:spPr>
        <p:txBody>
          <a:bodyPr/>
          <a:lstStyle>
            <a:defPPr/>
          </a:lstStyle>
          <a:p>
            <a:pPr eaLnBrk="1" hangingPunct="1"/>
            <a:r>
              <a:rPr lang="en-US" altLang="en-US">
                <a:solidFill>
                  <a:schemeClr val="accent1"/>
                </a:solidFill>
                <a:cs typeface="Arial" panose="020B0604020202020204" pitchFamily="34" charset="0"/>
              </a:rPr>
              <a:t>Weekly benefit payment is a percent of wages up to a maximum of:</a:t>
            </a:r>
          </a:p>
        </p:txBody>
      </p:sp>
      <p:grpSp>
        <p:nvGrpSpPr>
          <p:cNvPr id="60420" name="Group 3">
            <a:extLst>
              <a:ext uri="{FF2B5EF4-FFF2-40B4-BE49-F238E27FC236}">
                <a16:creationId xmlns:a16="http://schemas.microsoft.com/office/drawing/2014/main" id="{605039DC-5667-4B0A-8FDA-B2FAC688FE5D}"/>
              </a:ext>
            </a:extLst>
          </p:cNvPr>
          <p:cNvGrpSpPr/>
          <p:nvPr/>
        </p:nvGrpSpPr>
        <p:grpSpPr>
          <a:xfrm>
            <a:off x="9421831" y="823119"/>
            <a:ext cx="2428831" cy="2021218"/>
            <a:chOff x="9459143" y="448296"/>
            <a:chExt cx="2406856" cy="2020151"/>
          </a:xfrm>
        </p:grpSpPr>
        <p:sp>
          <p:nvSpPr>
            <p:cNvPr id="5" name="TextBox 4">
              <a:extLst>
                <a:ext uri="{FF2B5EF4-FFF2-40B4-BE49-F238E27FC236}">
                  <a16:creationId xmlns:a16="http://schemas.microsoft.com/office/drawing/2014/main" id="{94AF71BD-2CF5-4933-8371-FDB41B7B0202}"/>
                </a:ext>
              </a:extLst>
            </p:cNvPr>
            <p:cNvSpPr txBox="1"/>
            <p:nvPr/>
          </p:nvSpPr>
          <p:spPr>
            <a:xfrm>
              <a:off x="9459143" y="448296"/>
              <a:ext cx="2406856" cy="773589"/>
            </a:xfrm>
            <a:prstGeom prst="rect">
              <a:avLst/>
            </a:prstGeom>
            <a:noFill/>
          </p:spPr>
          <p:txBody>
            <a:bodyPr lIns="0" tIns="0" rIns="0" bIns="0" anchor="t"/>
            <a:lstStyle>
              <a:defPPr/>
            </a:lstStyle>
            <a:p>
              <a:pPr algn="ctr" defTabSz="456758" eaLnBrk="1" hangingPunct="1">
                <a:lnSpc>
                  <a:spcPct val="110000"/>
                </a:lnSpc>
                <a:spcBef>
                  <a:spcPct val="0"/>
                </a:spcBef>
                <a:spcAft>
                  <a:spcPts val="600"/>
                </a:spcAft>
                <a:defRPr/>
              </a:pPr>
              <a:r>
                <a:rPr lang="en-US" sz="4000" b="1" dirty="0">
                  <a:solidFill>
                    <a:schemeClr val="bg1"/>
                  </a:solidFill>
                  <a:latin typeface="+mn-lt"/>
                  <a:ea typeface="Georgia Bold" charset="0"/>
                  <a:cs typeface="Georgia Bold" charset="0"/>
                </a:rPr>
                <a:t>12</a:t>
              </a:r>
              <a:r>
                <a:rPr lang="en-US" sz="4000" b="1" dirty="0">
                  <a:solidFill>
                    <a:srgbClr val="FFFFFF"/>
                  </a:solidFill>
                  <a:latin typeface="+mn-lt"/>
                  <a:ea typeface="Georgia Bold" charset="0"/>
                  <a:cs typeface="Georgia Bold" charset="0"/>
                </a:rPr>
                <a:t> weeks</a:t>
              </a:r>
            </a:p>
            <a:p>
              <a:pPr algn="ctr" defTabSz="456758" eaLnBrk="1" hangingPunct="1">
                <a:lnSpc>
                  <a:spcPct val="110000"/>
                </a:lnSpc>
                <a:spcBef>
                  <a:spcPct val="0"/>
                </a:spcBef>
                <a:spcAft>
                  <a:spcPts val="600"/>
                </a:spcAft>
                <a:defRPr/>
              </a:pPr>
              <a:endParaRPr lang="en-US" sz="1600" b="1" dirty="0">
                <a:solidFill>
                  <a:srgbClr val="FFFFFF"/>
                </a:solidFill>
                <a:latin typeface="+mn-lt"/>
                <a:ea typeface="Georgia Bold" charset="0"/>
                <a:cs typeface="Georgia Bold" charset="0"/>
              </a:endParaRPr>
            </a:p>
          </p:txBody>
        </p:sp>
        <p:sp>
          <p:nvSpPr>
            <p:cNvPr id="60431" name="Rectangle 5">
              <a:extLst>
                <a:ext uri="{FF2B5EF4-FFF2-40B4-BE49-F238E27FC236}">
                  <a16:creationId xmlns:a16="http://schemas.microsoft.com/office/drawing/2014/main" id="{2E994373-3D37-4979-96B7-BE05B38672AD}"/>
                </a:ext>
              </a:extLst>
            </p:cNvPr>
            <p:cNvSpPr>
              <a:spLocks noChangeArrowheads="1"/>
            </p:cNvSpPr>
            <p:nvPr/>
          </p:nvSpPr>
          <p:spPr bwMode="auto">
            <a:xfrm>
              <a:off x="9491858" y="1637889"/>
              <a:ext cx="2363154" cy="83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lvl1pPr marL="342900" indent="-342900">
                <a:spcBef>
                  <a:spcPts val="1200"/>
                </a:spcBef>
                <a:defRPr sz="2000">
                  <a:solidFill>
                    <a:schemeClr val="bg2"/>
                  </a:solidFill>
                  <a:latin typeface="Arial" panose="020B0604020202020204" pitchFamily="34" charset="0"/>
                  <a:cs typeface="Arial" panose="020B0604020202020204" pitchFamily="34" charset="0"/>
                </a:defRPr>
              </a:lvl1pPr>
              <a:lvl2pPr marL="6350">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11430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1600">
                  <a:solidFill>
                    <a:schemeClr val="bg2"/>
                  </a:solidFill>
                  <a:latin typeface="Arial" panose="020B0604020202020204" pitchFamily="34" charset="0"/>
                  <a:cs typeface="Arial" panose="020B0604020202020204" pitchFamily="34" charset="0"/>
                </a:defRPr>
              </a:lvl4pPr>
              <a:lvl5pPr marL="20574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9pPr>
            </a:lstStyle>
            <a:p>
              <a:pPr lvl="1" algn="ctr" eaLnBrk="1" hangingPunct="1">
                <a:spcBef>
                  <a:spcPct val="0"/>
                </a:spcBef>
                <a:buFontTx/>
                <a:buNone/>
              </a:pPr>
              <a:r>
                <a:rPr lang="en-US" altLang="en-US" sz="1600" dirty="0">
                  <a:solidFill>
                    <a:srgbClr val="FFFFFF"/>
                  </a:solidFill>
                </a:rPr>
                <a:t>Child bonding</a:t>
              </a:r>
            </a:p>
            <a:p>
              <a:pPr lvl="1" algn="ctr" eaLnBrk="1" hangingPunct="1">
                <a:spcBef>
                  <a:spcPct val="0"/>
                </a:spcBef>
                <a:buFontTx/>
                <a:buNone/>
              </a:pPr>
              <a:r>
                <a:rPr lang="en-US" altLang="en-US" sz="1600" dirty="0">
                  <a:solidFill>
                    <a:srgbClr val="FFFFFF"/>
                  </a:solidFill>
                </a:rPr>
                <a:t>Care for family member</a:t>
              </a:r>
            </a:p>
            <a:p>
              <a:pPr lvl="1" algn="ctr" eaLnBrk="1" hangingPunct="1">
                <a:spcBef>
                  <a:spcPct val="0"/>
                </a:spcBef>
                <a:buFontTx/>
                <a:buNone/>
              </a:pPr>
              <a:r>
                <a:rPr lang="en-US" altLang="en-US" sz="1600" dirty="0">
                  <a:solidFill>
                    <a:srgbClr val="FFFFFF"/>
                  </a:solidFill>
                </a:rPr>
                <a:t>   Military exigency</a:t>
              </a:r>
            </a:p>
          </p:txBody>
        </p:sp>
      </p:grpSp>
      <p:grpSp>
        <p:nvGrpSpPr>
          <p:cNvPr id="60421" name="Group 9">
            <a:extLst>
              <a:ext uri="{FF2B5EF4-FFF2-40B4-BE49-F238E27FC236}">
                <a16:creationId xmlns:a16="http://schemas.microsoft.com/office/drawing/2014/main" id="{F7895C01-7771-4C96-B3F4-3CA0686B5CED}"/>
              </a:ext>
            </a:extLst>
          </p:cNvPr>
          <p:cNvGrpSpPr/>
          <p:nvPr/>
        </p:nvGrpSpPr>
        <p:grpSpPr>
          <a:xfrm>
            <a:off x="9432925" y="4332287"/>
            <a:ext cx="2428875" cy="1662720"/>
            <a:chOff x="9472539" y="5617946"/>
            <a:chExt cx="2428345" cy="1665203"/>
          </a:xfrm>
        </p:grpSpPr>
        <p:sp>
          <p:nvSpPr>
            <p:cNvPr id="11" name="TextBox 10">
              <a:extLst>
                <a:ext uri="{FF2B5EF4-FFF2-40B4-BE49-F238E27FC236}">
                  <a16:creationId xmlns:a16="http://schemas.microsoft.com/office/drawing/2014/main" id="{715262DB-F648-4902-963C-C0704E04A372}"/>
                </a:ext>
              </a:extLst>
            </p:cNvPr>
            <p:cNvSpPr txBox="1"/>
            <p:nvPr/>
          </p:nvSpPr>
          <p:spPr>
            <a:xfrm>
              <a:off x="9472539" y="5617946"/>
              <a:ext cx="2406125" cy="1001618"/>
            </a:xfrm>
            <a:prstGeom prst="rect">
              <a:avLst/>
            </a:prstGeom>
            <a:noFill/>
          </p:spPr>
          <p:txBody>
            <a:bodyPr lIns="0" tIns="0" rIns="0" bIns="0" anchor="t"/>
            <a:lstStyle>
              <a:defPPr/>
            </a:lstStyle>
            <a:p>
              <a:pPr algn="ctr" defTabSz="456758" eaLnBrk="1" hangingPunct="1">
                <a:lnSpc>
                  <a:spcPct val="110000"/>
                </a:lnSpc>
                <a:spcBef>
                  <a:spcPct val="0"/>
                </a:spcBef>
                <a:spcAft>
                  <a:spcPts val="600"/>
                </a:spcAft>
                <a:defRPr/>
              </a:pPr>
              <a:r>
                <a:rPr lang="en-US" sz="4000" b="1" dirty="0">
                  <a:solidFill>
                    <a:schemeClr val="bg1"/>
                  </a:solidFill>
                  <a:latin typeface="+mn-lt"/>
                  <a:ea typeface="Georgia Bold" charset="0"/>
                  <a:cs typeface="Georgia Bold" charset="0"/>
                </a:rPr>
                <a:t>84 </a:t>
              </a:r>
              <a:r>
                <a:rPr lang="en-US" sz="4000" b="1" dirty="0">
                  <a:solidFill>
                    <a:srgbClr val="FFFFFF"/>
                  </a:solidFill>
                  <a:latin typeface="+mn-lt"/>
                  <a:ea typeface="Georgia Bold" charset="0"/>
                  <a:cs typeface="Georgia Bold" charset="0"/>
                </a:rPr>
                <a:t>Days</a:t>
              </a:r>
            </a:p>
          </p:txBody>
        </p:sp>
        <p:sp>
          <p:nvSpPr>
            <p:cNvPr id="60429" name="Rectangle 11">
              <a:extLst>
                <a:ext uri="{FF2B5EF4-FFF2-40B4-BE49-F238E27FC236}">
                  <a16:creationId xmlns:a16="http://schemas.microsoft.com/office/drawing/2014/main" id="{4F8406D8-C552-40D0-AE2D-F528DB563B0A}"/>
                </a:ext>
              </a:extLst>
            </p:cNvPr>
            <p:cNvSpPr>
              <a:spLocks noChangeArrowheads="1"/>
            </p:cNvSpPr>
            <p:nvPr/>
          </p:nvSpPr>
          <p:spPr bwMode="auto">
            <a:xfrm>
              <a:off x="9494453" y="6450911"/>
              <a:ext cx="2406431" cy="8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lvl1pPr marL="342900" indent="-342900">
                <a:spcBef>
                  <a:spcPts val="1200"/>
                </a:spcBef>
                <a:defRPr sz="2000">
                  <a:solidFill>
                    <a:schemeClr val="bg2"/>
                  </a:solidFill>
                  <a:latin typeface="Arial" panose="020B0604020202020204" pitchFamily="34" charset="0"/>
                  <a:cs typeface="Arial" panose="020B0604020202020204" pitchFamily="34" charset="0"/>
                </a:defRPr>
              </a:lvl1pPr>
              <a:lvl2pPr marL="6350">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11430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1600">
                  <a:solidFill>
                    <a:schemeClr val="bg2"/>
                  </a:solidFill>
                  <a:latin typeface="Arial" panose="020B0604020202020204" pitchFamily="34" charset="0"/>
                  <a:cs typeface="Arial" panose="020B0604020202020204" pitchFamily="34" charset="0"/>
                </a:defRPr>
              </a:lvl4pPr>
              <a:lvl5pPr marL="20574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9pPr>
            </a:lstStyle>
            <a:p>
              <a:pPr lvl="1" algn="ctr" eaLnBrk="1" hangingPunct="1">
                <a:spcBef>
                  <a:spcPct val="0"/>
                </a:spcBef>
                <a:buFontTx/>
                <a:buNone/>
              </a:pPr>
              <a:r>
                <a:rPr lang="en-US" altLang="en-US" sz="1600" dirty="0">
                  <a:solidFill>
                    <a:srgbClr val="FFFFFF"/>
                  </a:solidFill>
                </a:rPr>
                <a:t>If taken intermittently and dependent on the average work week</a:t>
              </a:r>
            </a:p>
          </p:txBody>
        </p:sp>
      </p:grpSp>
      <p:sp>
        <p:nvSpPr>
          <p:cNvPr id="26" name="TextBox 25">
            <a:extLst>
              <a:ext uri="{FF2B5EF4-FFF2-40B4-BE49-F238E27FC236}">
                <a16:creationId xmlns:a16="http://schemas.microsoft.com/office/drawing/2014/main" id="{D9BC974D-9AA7-4146-8D4D-F8050E00B572}"/>
              </a:ext>
            </a:extLst>
          </p:cNvPr>
          <p:cNvSpPr txBox="1"/>
          <p:nvPr/>
        </p:nvSpPr>
        <p:spPr>
          <a:xfrm>
            <a:off x="0" y="1677988"/>
            <a:ext cx="9162254" cy="1208294"/>
          </a:xfrm>
          <a:prstGeom prst="rect">
            <a:avLst/>
          </a:prstGeom>
          <a:noFill/>
        </p:spPr>
        <p:txBody>
          <a:bodyPr wrap="none" lIns="0" tIns="0" rIns="0" bIns="0" anchor="t"/>
          <a:lstStyle>
            <a:defPPr/>
          </a:lstStyle>
          <a:p>
            <a:pPr algn="ctr" defTabSz="456758" eaLnBrk="1" fontAlgn="auto" hangingPunct="1">
              <a:spcBef>
                <a:spcPts val="1200"/>
              </a:spcBef>
              <a:spcAft>
                <a:spcPct val="0"/>
              </a:spcAft>
              <a:defRPr/>
            </a:pPr>
            <a:r>
              <a:rPr lang="en-US" sz="4050" b="1" dirty="0">
                <a:solidFill>
                  <a:srgbClr val="0070C0"/>
                </a:solidFill>
                <a:latin typeface="+mn-lt"/>
                <a:ea typeface="Georgia Bold" charset="0"/>
                <a:cs typeface="Georgia Bold" charset="0"/>
              </a:rPr>
              <a:t>$1,151.16/week</a:t>
            </a:r>
            <a:endParaRPr lang="en-US" sz="1400" b="1" dirty="0">
              <a:solidFill>
                <a:srgbClr val="0070C0"/>
              </a:solidFill>
              <a:latin typeface="+mn-lt"/>
              <a:ea typeface="Georgia Bold" charset="0"/>
              <a:cs typeface="Georgia Bold" charset="0"/>
            </a:endParaRPr>
          </a:p>
          <a:p>
            <a:pPr algn="ctr" defTabSz="456758" eaLnBrk="1" hangingPunct="1">
              <a:defRPr/>
            </a:pPr>
            <a:r>
              <a:rPr lang="en-US" sz="1400" b="1" dirty="0">
                <a:latin typeface="+mn-lt"/>
                <a:cs typeface="Arial"/>
              </a:rPr>
              <a:t>(Up from $1,131.08 in 2023)</a:t>
            </a:r>
          </a:p>
          <a:p>
            <a:pPr algn="ctr" defTabSz="456758" eaLnBrk="1" hangingPunct="1">
              <a:defRPr/>
            </a:pPr>
            <a:r>
              <a:rPr lang="en-US" sz="1800" b="1" dirty="0">
                <a:effectLst/>
                <a:latin typeface="Calibri" panose="020F0502020204030204" pitchFamily="34" charset="0"/>
                <a:ea typeface="Calibri" panose="020F0502020204030204" pitchFamily="34" charset="0"/>
              </a:rPr>
              <a:t>up to a maximum total benefit of $13,813.92</a:t>
            </a:r>
            <a:endParaRPr lang="en-US" sz="1400" b="1" dirty="0">
              <a:latin typeface="+mn-lt"/>
              <a:cs typeface="Arial"/>
            </a:endParaRPr>
          </a:p>
        </p:txBody>
      </p:sp>
      <p:sp>
        <p:nvSpPr>
          <p:cNvPr id="60423" name="Rectangle 27">
            <a:extLst>
              <a:ext uri="{FF2B5EF4-FFF2-40B4-BE49-F238E27FC236}">
                <a16:creationId xmlns:a16="http://schemas.microsoft.com/office/drawing/2014/main" id="{DEA91F1D-7D53-4B98-89F6-708F3C7AE2F3}"/>
              </a:ext>
            </a:extLst>
          </p:cNvPr>
          <p:cNvSpPr>
            <a:spLocks noChangeArrowheads="1"/>
          </p:cNvSpPr>
          <p:nvPr/>
        </p:nvSpPr>
        <p:spPr bwMode="auto">
          <a:xfrm>
            <a:off x="457200" y="3156794"/>
            <a:ext cx="266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lvl1pPr>
              <a:spcBef>
                <a:spcPts val="1200"/>
              </a:spcBef>
              <a:defRPr sz="2000">
                <a:solidFill>
                  <a:schemeClr val="bg2"/>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11430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1600">
                <a:solidFill>
                  <a:schemeClr val="bg2"/>
                </a:solidFill>
                <a:latin typeface="Arial" panose="020B0604020202020204" pitchFamily="34" charset="0"/>
                <a:cs typeface="Arial" panose="020B0604020202020204" pitchFamily="34" charset="0"/>
              </a:defRPr>
            </a:lvl4pPr>
            <a:lvl5pPr marL="20574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9pPr>
          </a:lstStyle>
          <a:p>
            <a:pPr eaLnBrk="1" hangingPunct="1">
              <a:spcBef>
                <a:spcPct val="0"/>
              </a:spcBef>
            </a:pPr>
            <a:r>
              <a:rPr lang="en-US" altLang="en-US" b="1">
                <a:solidFill>
                  <a:srgbClr val="339933"/>
                </a:solidFill>
              </a:rPr>
              <a:t>Benefit Calculation: </a:t>
            </a:r>
          </a:p>
        </p:txBody>
      </p:sp>
      <p:sp>
        <p:nvSpPr>
          <p:cNvPr id="60424" name="Rectangle 28">
            <a:extLst>
              <a:ext uri="{FF2B5EF4-FFF2-40B4-BE49-F238E27FC236}">
                <a16:creationId xmlns:a16="http://schemas.microsoft.com/office/drawing/2014/main" id="{92EFE99D-3B60-402B-8C92-4830FD8CC5D9}"/>
              </a:ext>
            </a:extLst>
          </p:cNvPr>
          <p:cNvSpPr>
            <a:spLocks noChangeArrowheads="1"/>
          </p:cNvSpPr>
          <p:nvPr/>
        </p:nvSpPr>
        <p:spPr bwMode="auto">
          <a:xfrm>
            <a:off x="457200" y="3627842"/>
            <a:ext cx="715342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lvl1pPr>
              <a:spcBef>
                <a:spcPts val="1200"/>
              </a:spcBef>
              <a:defRPr sz="2000">
                <a:solidFill>
                  <a:schemeClr val="bg2"/>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11430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1600">
                <a:solidFill>
                  <a:schemeClr val="bg2"/>
                </a:solidFill>
                <a:latin typeface="Arial" panose="020B0604020202020204" pitchFamily="34" charset="0"/>
                <a:cs typeface="Arial" panose="020B0604020202020204" pitchFamily="34" charset="0"/>
              </a:defRPr>
            </a:lvl4pPr>
            <a:lvl5pPr marL="20574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9pPr>
          </a:lstStyle>
          <a:p>
            <a:pPr eaLnBrk="1" hangingPunct="1">
              <a:spcBef>
                <a:spcPct val="0"/>
              </a:spcBef>
            </a:pPr>
            <a:r>
              <a:rPr lang="en-US" altLang="en-US" sz="1800" b="1" dirty="0">
                <a:solidFill>
                  <a:srgbClr val="0070C0"/>
                </a:solidFill>
                <a:latin typeface="Arial"/>
                <a:cs typeface="Arial"/>
              </a:rPr>
              <a:t>67% of the employee’s average weekly wage up to the cap </a:t>
            </a:r>
            <a:endParaRPr lang="en-US" altLang="en-US" sz="1800" b="1" dirty="0">
              <a:solidFill>
                <a:srgbClr val="0070C0"/>
              </a:solidFill>
            </a:endParaRPr>
          </a:p>
          <a:p>
            <a:pPr eaLnBrk="1" hangingPunct="1">
              <a:spcBef>
                <a:spcPct val="0"/>
              </a:spcBef>
            </a:pPr>
            <a:endParaRPr lang="en-US" altLang="en-US" sz="1600" dirty="0">
              <a:latin typeface="Arial"/>
              <a:cs typeface="Arial"/>
            </a:endParaRPr>
          </a:p>
        </p:txBody>
      </p:sp>
      <p:sp>
        <p:nvSpPr>
          <p:cNvPr id="60426" name="Rectangle 2">
            <a:extLst>
              <a:ext uri="{FF2B5EF4-FFF2-40B4-BE49-F238E27FC236}">
                <a16:creationId xmlns:a16="http://schemas.microsoft.com/office/drawing/2014/main" id="{72EBDABA-3A5C-4B48-A244-490D86ADB806}"/>
              </a:ext>
            </a:extLst>
          </p:cNvPr>
          <p:cNvSpPr>
            <a:spLocks noChangeArrowheads="1"/>
          </p:cNvSpPr>
          <p:nvPr/>
        </p:nvSpPr>
        <p:spPr bwMode="auto">
          <a:xfrm>
            <a:off x="457199" y="4513907"/>
            <a:ext cx="67784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lvl1pPr>
              <a:spcBef>
                <a:spcPts val="1200"/>
              </a:spcBef>
              <a:defRPr sz="2000">
                <a:solidFill>
                  <a:schemeClr val="bg2"/>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11430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1600">
                <a:solidFill>
                  <a:schemeClr val="bg2"/>
                </a:solidFill>
                <a:latin typeface="Arial" panose="020B0604020202020204" pitchFamily="34" charset="0"/>
                <a:cs typeface="Arial" panose="020B0604020202020204" pitchFamily="34" charset="0"/>
              </a:defRPr>
            </a:lvl4pPr>
            <a:lvl5pPr marL="20574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9pPr>
          </a:lstStyle>
          <a:p>
            <a:pPr eaLnBrk="1" hangingPunct="1">
              <a:spcBef>
                <a:spcPct val="0"/>
              </a:spcBef>
            </a:pPr>
            <a:r>
              <a:rPr lang="en-US" altLang="en-US" sz="1800" b="1" dirty="0">
                <a:solidFill>
                  <a:srgbClr val="0070C0"/>
                </a:solidFill>
                <a:latin typeface="Arial"/>
                <a:cs typeface="Arial"/>
              </a:rPr>
              <a:t>2022 state average weekly wage: $1,594.57</a:t>
            </a:r>
          </a:p>
          <a:p>
            <a:pPr eaLnBrk="1" hangingPunct="1">
              <a:spcBef>
                <a:spcPct val="0"/>
              </a:spcBef>
            </a:pPr>
            <a:r>
              <a:rPr lang="en-US" altLang="en-US" sz="1800" b="1" dirty="0">
                <a:solidFill>
                  <a:srgbClr val="0070C0"/>
                </a:solidFill>
                <a:latin typeface="Arial"/>
                <a:cs typeface="Arial"/>
              </a:rPr>
              <a:t>2023 state average weekly wage: $1,688.19</a:t>
            </a:r>
          </a:p>
          <a:p>
            <a:pPr eaLnBrk="1" hangingPunct="1">
              <a:spcBef>
                <a:spcPct val="0"/>
              </a:spcBef>
            </a:pPr>
            <a:r>
              <a:rPr lang="en-US" altLang="en-US" sz="1800" b="1" dirty="0">
                <a:solidFill>
                  <a:srgbClr val="0070C0"/>
                </a:solidFill>
                <a:latin typeface="Arial"/>
                <a:cs typeface="Arial"/>
              </a:rPr>
              <a:t>2024 state average weekly wage: $1,718.15</a:t>
            </a:r>
          </a:p>
        </p:txBody>
      </p:sp>
      <p:sp>
        <p:nvSpPr>
          <p:cNvPr id="4" name="Rectangle 3">
            <a:extLst>
              <a:ext uri="{FF2B5EF4-FFF2-40B4-BE49-F238E27FC236}">
                <a16:creationId xmlns:a16="http://schemas.microsoft.com/office/drawing/2014/main" id="{A1EEC761-C879-499D-9E1C-A20A4448D812}"/>
              </a:ext>
            </a:extLst>
          </p:cNvPr>
          <p:cNvSpPr/>
          <p:nvPr/>
        </p:nvSpPr>
        <p:spPr>
          <a:xfrm>
            <a:off x="9162254" y="3428591"/>
            <a:ext cx="3060700" cy="368300"/>
          </a:xfrm>
          <a:prstGeom prst="rect">
            <a:avLst/>
          </a:prstGeom>
        </p:spPr>
        <p:txBody>
          <a:bodyPr>
            <a:spAutoFit/>
          </a:bodyPr>
          <a:lstStyle>
            <a:defPPr/>
          </a:lstStyle>
          <a:p>
            <a:pPr algn="ctr" eaLnBrk="1" hangingPunct="1">
              <a:defRPr/>
            </a:pPr>
            <a:r>
              <a:rPr lang="en-US" altLang="en-US" dirty="0">
                <a:solidFill>
                  <a:srgbClr val="FFFFFF"/>
                </a:solidFill>
                <a:latin typeface="+mn-lt"/>
              </a:rPr>
              <a:t>Or Up to</a:t>
            </a:r>
            <a:endParaRPr lang="en-US" dirty="0">
              <a:latin typeface="+mn-l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BAF574-9A62-A57B-05E6-0673A8CABE6D}"/>
              </a:ext>
            </a:extLst>
          </p:cNvPr>
          <p:cNvSpPr>
            <a:spLocks noGrp="1"/>
          </p:cNvSpPr>
          <p:nvPr>
            <p:ph type="title"/>
          </p:nvPr>
        </p:nvSpPr>
        <p:spPr>
          <a:xfrm>
            <a:off x="609441" y="457200"/>
            <a:ext cx="9446339" cy="420624"/>
          </a:xfrm>
        </p:spPr>
        <p:txBody>
          <a:bodyPr/>
          <a:lstStyle/>
          <a:p>
            <a:r>
              <a:rPr lang="en-US" sz="3200" dirty="0">
                <a:solidFill>
                  <a:schemeClr val="tx1"/>
                </a:solidFill>
              </a:rPr>
              <a:t>NY PFL Coordination with Other Benefits</a:t>
            </a:r>
          </a:p>
        </p:txBody>
      </p:sp>
      <p:graphicFrame>
        <p:nvGraphicFramePr>
          <p:cNvPr id="6" name="Content Placeholder 5">
            <a:extLst>
              <a:ext uri="{FF2B5EF4-FFF2-40B4-BE49-F238E27FC236}">
                <a16:creationId xmlns:a16="http://schemas.microsoft.com/office/drawing/2014/main" id="{80129BFE-250F-4ADF-817C-2A8C88A6A83E}"/>
              </a:ext>
            </a:extLst>
          </p:cNvPr>
          <p:cNvGraphicFramePr>
            <a:graphicFrameLocks noGrp="1"/>
          </p:cNvGraphicFramePr>
          <p:nvPr>
            <p:ph sz="quarter" idx="10"/>
            <p:extLst>
              <p:ext uri="{D42A27DB-BD31-4B8C-83A1-F6EECF244321}">
                <p14:modId xmlns:p14="http://schemas.microsoft.com/office/powerpoint/2010/main" val="3370129136"/>
              </p:ext>
            </p:extLst>
          </p:nvPr>
        </p:nvGraphicFramePr>
        <p:xfrm>
          <a:off x="609441" y="1103243"/>
          <a:ext cx="10790742" cy="5234702"/>
        </p:xfrm>
        <a:graphic>
          <a:graphicData uri="http://schemas.openxmlformats.org/drawingml/2006/table">
            <a:tbl>
              <a:tblPr firstRow="1" firstCol="1" bandRow="1"/>
              <a:tblGrid>
                <a:gridCol w="5159010">
                  <a:extLst>
                    <a:ext uri="{9D8B030D-6E8A-4147-A177-3AD203B41FA5}">
                      <a16:colId xmlns:a16="http://schemas.microsoft.com/office/drawing/2014/main" val="3918398825"/>
                    </a:ext>
                  </a:extLst>
                </a:gridCol>
                <a:gridCol w="3416830">
                  <a:extLst>
                    <a:ext uri="{9D8B030D-6E8A-4147-A177-3AD203B41FA5}">
                      <a16:colId xmlns:a16="http://schemas.microsoft.com/office/drawing/2014/main" val="4131423668"/>
                    </a:ext>
                  </a:extLst>
                </a:gridCol>
                <a:gridCol w="2214902">
                  <a:extLst>
                    <a:ext uri="{9D8B030D-6E8A-4147-A177-3AD203B41FA5}">
                      <a16:colId xmlns:a16="http://schemas.microsoft.com/office/drawing/2014/main" val="130949908"/>
                    </a:ext>
                  </a:extLst>
                </a:gridCol>
              </a:tblGrid>
              <a:tr h="344262">
                <a:tc>
                  <a:txBody>
                    <a:bodyPr/>
                    <a:lstStyle/>
                    <a:p>
                      <a:pPr marL="0" marR="0" algn="ctr" fontAlgn="t">
                        <a:lnSpc>
                          <a:spcPct val="107000"/>
                        </a:lnSpc>
                        <a:spcBef>
                          <a:spcPts val="0"/>
                        </a:spcBef>
                        <a:spcAft>
                          <a:spcPts val="0"/>
                        </a:spcAft>
                      </a:pPr>
                      <a:r>
                        <a:rPr lang="en-US" sz="1500" b="0" i="0" u="none" strike="noStrike"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Leave Reason</a:t>
                      </a:r>
                      <a:endParaRPr lang="en-US" sz="1700" b="0" i="0" u="none" strike="noStrike" dirty="0">
                        <a:effectLst/>
                        <a:latin typeface="Arial" panose="020B0604020202020204" pitchFamily="34" charset="0"/>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fontAlgn="t">
                        <a:lnSpc>
                          <a:spcPct val="107000"/>
                        </a:lnSpc>
                        <a:spcBef>
                          <a:spcPts val="0"/>
                        </a:spcBef>
                        <a:spcAft>
                          <a:spcPts val="0"/>
                        </a:spcAft>
                      </a:pPr>
                      <a:r>
                        <a:rPr lang="en-US" sz="1500" b="0" i="0" u="none" strike="noStrike">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NY PFL</a:t>
                      </a:r>
                      <a:endParaRPr lang="en-US" sz="1700" b="0" i="0" u="none" strike="noStrike">
                        <a:effectLst/>
                        <a:latin typeface="Arial" panose="020B0604020202020204" pitchFamily="34" charset="0"/>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fontAlgn="t">
                        <a:lnSpc>
                          <a:spcPct val="107000"/>
                        </a:lnSpc>
                        <a:spcBef>
                          <a:spcPts val="0"/>
                        </a:spcBef>
                        <a:spcAft>
                          <a:spcPts val="0"/>
                        </a:spcAft>
                      </a:pPr>
                      <a:r>
                        <a:rPr lang="en-US" sz="1500" b="0" i="0" u="none" strike="noStrike">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FMLA</a:t>
                      </a:r>
                      <a:endParaRPr lang="en-US" sz="1700" b="0" i="0" u="none" strike="noStrike">
                        <a:effectLst/>
                        <a:latin typeface="Arial" panose="020B0604020202020204" pitchFamily="34" charset="0"/>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920485328"/>
                  </a:ext>
                </a:extLst>
              </a:tr>
              <a:tr h="453984">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Employee has complications</a:t>
                      </a:r>
                      <a:r>
                        <a:rPr lang="en-US" sz="1200" b="0" i="0" u="none" strike="noStrike" dirty="0">
                          <a:solidFill>
                            <a:schemeClr val="tx1"/>
                          </a:solidFill>
                          <a:effectLst/>
                          <a:latin typeface="+mn-lt"/>
                          <a:ea typeface="+mn-ea"/>
                          <a:cs typeface="+mn-cs"/>
                        </a:rPr>
                        <a:t> </a:t>
                      </a: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to pregnancy</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a:effectLst/>
                        <a:latin typeface="+mn-lt"/>
                      </a:endParaRPr>
                    </a:p>
                    <a:p>
                      <a:pPr marL="0" marR="0" algn="ctr" fontAlgn="t">
                        <a:lnSpc>
                          <a:spcPct val="107000"/>
                        </a:lnSpc>
                        <a:spcBef>
                          <a:spcPts val="0"/>
                        </a:spcBef>
                        <a:spcAft>
                          <a:spcPts val="0"/>
                        </a:spcAft>
                      </a:pPr>
                      <a:r>
                        <a:rPr lang="en-US" sz="1200" b="0" i="0" u="none" strike="noStrike">
                          <a:effectLst/>
                          <a:latin typeface="+mn-lt"/>
                          <a:ea typeface="Calibri" panose="020F0502020204030204" pitchFamily="34" charset="0"/>
                          <a:cs typeface="Times New Roman" panose="02020603050405020304" pitchFamily="18" charset="0"/>
                        </a:rPr>
                        <a:t> </a:t>
                      </a:r>
                      <a:endParaRPr lang="en-US" sz="1200" b="0" i="0" u="none" strike="noStrike">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01529581"/>
                  </a:ext>
                </a:extLst>
              </a:tr>
              <a:tr h="453984">
                <a:tc>
                  <a:txBody>
                    <a:bodyPr/>
                    <a:lstStyle/>
                    <a:p>
                      <a:pPr marL="0" marR="0" algn="l" fontAlgn="t">
                        <a:lnSpc>
                          <a:spcPct val="107000"/>
                        </a:lnSpc>
                        <a:spcBef>
                          <a:spcPts val="0"/>
                        </a:spcBef>
                        <a:spcAft>
                          <a:spcPts val="0"/>
                        </a:spcAft>
                      </a:pPr>
                      <a:r>
                        <a:rPr lang="en-US" sz="1200" b="0" i="0" u="none" strike="noStrike" dirty="0">
                          <a:effectLst/>
                          <a:latin typeface="+mn-lt"/>
                        </a:rPr>
                        <a:t>Employee is disabled due to childbirth</a:t>
                      </a: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effectLst/>
                          <a:latin typeface="+mn-lt"/>
                        </a:rPr>
                        <a:t>No</a:t>
                      </a:r>
                    </a:p>
                    <a:p>
                      <a:pPr marL="0" marR="0" algn="ctr" fontAlgn="t">
                        <a:lnSpc>
                          <a:spcPct val="107000"/>
                        </a:lnSpc>
                        <a:spcBef>
                          <a:spcPts val="0"/>
                        </a:spcBef>
                        <a:spcAft>
                          <a:spcPts val="0"/>
                        </a:spcAft>
                      </a:pPr>
                      <a:r>
                        <a:rPr lang="en-US" sz="1200" b="0" i="0" u="none" strike="noStrike" dirty="0">
                          <a:effectLst/>
                          <a:latin typeface="+mn-lt"/>
                        </a:rPr>
                        <a:t>PFL to begin after disability has ended.</a:t>
                      </a: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effectLst/>
                          <a:latin typeface="+mn-lt"/>
                        </a:rPr>
                        <a:t>Yes</a:t>
                      </a: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37682621"/>
                  </a:ext>
                </a:extLst>
              </a:tr>
              <a:tr h="453984">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Employee has a serious health condition requiring multiple days-weeks-months away from work (including acting as a bone/organ donor)</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33960664"/>
                  </a:ext>
                </a:extLst>
              </a:tr>
              <a:tr h="453984">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Employee is injured</a:t>
                      </a:r>
                      <a:r>
                        <a:rPr lang="en-US" sz="1200" b="0" i="0" u="none" strike="noStrike" dirty="0">
                          <a:solidFill>
                            <a:schemeClr val="tx1"/>
                          </a:solidFill>
                          <a:effectLst/>
                          <a:latin typeface="+mn-lt"/>
                          <a:ea typeface="+mn-ea"/>
                          <a:cs typeface="+mn-cs"/>
                        </a:rPr>
                        <a:t> </a:t>
                      </a: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at work</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43758500"/>
                  </a:ext>
                </a:extLst>
              </a:tr>
              <a:tr h="453984">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Employee is bonding</a:t>
                      </a:r>
                      <a:r>
                        <a:rPr lang="en-US" sz="1200" b="0" i="0" u="none" strike="noStrike" dirty="0">
                          <a:solidFill>
                            <a:schemeClr val="tx1"/>
                          </a:solidFill>
                          <a:effectLst/>
                          <a:latin typeface="+mn-lt"/>
                          <a:ea typeface="+mn-ea"/>
                          <a:cs typeface="+mn-cs"/>
                        </a:rPr>
                        <a:t> </a:t>
                      </a: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with a newborn, fostering and/or adopting a child under-age 18</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22189366"/>
                  </a:ext>
                </a:extLst>
              </a:tr>
              <a:tr h="655130">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Employee needs to care for a grandparent or grandchild with a serious health condition</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64602514"/>
                  </a:ext>
                </a:extLst>
              </a:tr>
              <a:tr h="655130">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Employee needs to care for a grandparent, sibling, grandchild, with a serious health condition</a:t>
                      </a:r>
                      <a:endParaRPr lang="en-US" sz="1200" b="0" i="0" u="none" strike="noStrike" dirty="0">
                        <a:effectLst/>
                        <a:latin typeface="Arial" panose="020B0604020202020204" pitchFamily="34" charset="0"/>
                        <a:cs typeface="Arial" panose="020B0604020202020204" pitchFamily="34" charset="0"/>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31288103"/>
                  </a:ext>
                </a:extLst>
              </a:tr>
              <a:tr h="655130">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Employee is impacted by family violence (medical or non-medical reason)</a:t>
                      </a:r>
                      <a:endParaRPr lang="en-US" sz="1200" b="0" i="0" u="none" strike="noStrike" dirty="0">
                        <a:effectLst/>
                        <a:latin typeface="Arial" panose="020B0604020202020204" pitchFamily="34" charset="0"/>
                        <a:cs typeface="Arial" panose="020B0604020202020204" pitchFamily="34" charset="0"/>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dirty="0">
                        <a:effectLst/>
                        <a:latin typeface="+mn-lt"/>
                      </a:endParaRPr>
                    </a:p>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if medical</a:t>
                      </a:r>
                      <a:endParaRPr lang="en-US" sz="1200" b="0" i="0" u="none" strike="noStrike" dirty="0">
                        <a:effectLst/>
                        <a:latin typeface="+mn-lt"/>
                      </a:endParaRPr>
                    </a:p>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No-if non-medical</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60852024"/>
                  </a:ext>
                </a:extLst>
              </a:tr>
              <a:tr h="655130">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Former employee receiving unemployment (less than 90 days post termination) has a</a:t>
                      </a:r>
                      <a:r>
                        <a:rPr lang="en-US" sz="1200" b="0" i="0" u="none" strike="noStrike"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qualifying event</a:t>
                      </a:r>
                      <a:endParaRPr lang="en-US" sz="1200" b="0" i="0" u="none" strike="noStrike" dirty="0">
                        <a:effectLst/>
                        <a:latin typeface="Arial" panose="020B0604020202020204" pitchFamily="34" charset="0"/>
                        <a:cs typeface="Arial" panose="020B0604020202020204" pitchFamily="34" charset="0"/>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03117039"/>
                  </a:ext>
                </a:extLst>
              </a:tr>
            </a:tbl>
          </a:graphicData>
        </a:graphic>
      </p:graphicFrame>
    </p:spTree>
    <p:extLst>
      <p:ext uri="{BB962C8B-B14F-4D97-AF65-F5344CB8AC3E}">
        <p14:creationId xmlns:p14="http://schemas.microsoft.com/office/powerpoint/2010/main" val="41722448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1D19-3ABF-4939-9780-AE5950B32399}"/>
              </a:ext>
            </a:extLst>
          </p:cNvPr>
          <p:cNvSpPr>
            <a:spLocks noGrp="1"/>
          </p:cNvSpPr>
          <p:nvPr>
            <p:ph type="title"/>
          </p:nvPr>
        </p:nvSpPr>
        <p:spPr>
          <a:xfrm>
            <a:off x="457199" y="457200"/>
            <a:ext cx="11360427" cy="755374"/>
          </a:xfrm>
        </p:spPr>
        <p:txBody>
          <a:bodyPr/>
          <a:lstStyle/>
          <a:p>
            <a:r>
              <a:rPr lang="en-US" sz="3200" dirty="0">
                <a:solidFill>
                  <a:schemeClr val="tx1"/>
                </a:solidFill>
              </a:rPr>
              <a:t>NY PFL Eligibility &amp; COVID-19 Quarantine Benefits </a:t>
            </a:r>
          </a:p>
        </p:txBody>
      </p:sp>
      <p:graphicFrame>
        <p:nvGraphicFramePr>
          <p:cNvPr id="7" name="Content Placeholder 6">
            <a:extLst>
              <a:ext uri="{FF2B5EF4-FFF2-40B4-BE49-F238E27FC236}">
                <a16:creationId xmlns:a16="http://schemas.microsoft.com/office/drawing/2014/main" id="{AC8C6A04-13EB-4465-BB97-0D30F0B41F62}"/>
              </a:ext>
            </a:extLst>
          </p:cNvPr>
          <p:cNvGraphicFramePr>
            <a:graphicFrameLocks noGrp="1"/>
          </p:cNvGraphicFramePr>
          <p:nvPr>
            <p:ph sz="quarter" idx="10"/>
            <p:extLst>
              <p:ext uri="{D42A27DB-BD31-4B8C-83A1-F6EECF244321}">
                <p14:modId xmlns:p14="http://schemas.microsoft.com/office/powerpoint/2010/main" val="1054627062"/>
              </p:ext>
            </p:extLst>
          </p:nvPr>
        </p:nvGraphicFramePr>
        <p:xfrm>
          <a:off x="457199" y="1103243"/>
          <a:ext cx="10694503" cy="5116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A072A631-036C-4E3F-96DF-A0636F756567}"/>
              </a:ext>
            </a:extLst>
          </p:cNvPr>
          <p:cNvSpPr txBox="1"/>
          <p:nvPr/>
        </p:nvSpPr>
        <p:spPr>
          <a:xfrm>
            <a:off x="636104" y="1053547"/>
            <a:ext cx="10316816" cy="49695"/>
          </a:xfrm>
          <a:prstGeom prst="rect">
            <a:avLst/>
          </a:prstGeom>
          <a:noFill/>
        </p:spPr>
        <p:txBody>
          <a:bodyPr wrap="none" lIns="0" tIns="0" rIns="0" bIns="0" rtlCol="0">
            <a:noAutofit/>
          </a:bodyPr>
          <a:lstStyle/>
          <a:p>
            <a:pPr defTabSz="456758" fontAlgn="base">
              <a:spcBef>
                <a:spcPts val="1200"/>
              </a:spcBef>
            </a:pPr>
            <a:endParaRPr lang="en-US" sz="1600" dirty="0">
              <a:solidFill>
                <a:schemeClr val="accent2"/>
              </a:solidFill>
              <a:ea typeface="MetLife Circular Light" charset="0"/>
              <a:cs typeface="MetLife Circular Light" charset="0"/>
            </a:endParaRPr>
          </a:p>
        </p:txBody>
      </p:sp>
    </p:spTree>
    <p:extLst>
      <p:ext uri="{BB962C8B-B14F-4D97-AF65-F5344CB8AC3E}">
        <p14:creationId xmlns:p14="http://schemas.microsoft.com/office/powerpoint/2010/main" val="2777725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CF4F74-4DF0-40D3-94B7-50685E2CFD88}"/>
              </a:ext>
            </a:extLst>
          </p:cNvPr>
          <p:cNvSpPr>
            <a:spLocks noGrp="1"/>
          </p:cNvSpPr>
          <p:nvPr>
            <p:ph type="body" sz="quarter" idx="11"/>
          </p:nvPr>
        </p:nvSpPr>
        <p:spPr>
          <a:xfrm>
            <a:off x="455613" y="1935163"/>
            <a:ext cx="8275637" cy="2987675"/>
          </a:xfrm>
        </p:spPr>
        <p:txBody>
          <a:bodyPr rtlCol="0">
            <a:noAutofit/>
          </a:bodyPr>
          <a:lstStyle/>
          <a:p>
            <a:pPr eaLnBrk="1" fontAlgn="auto" hangingPunct="1">
              <a:spcAft>
                <a:spcPct val="0"/>
              </a:spcAft>
              <a:defRPr/>
            </a:pPr>
            <a:r>
              <a:rPr lang="en-US" dirty="0">
                <a:solidFill>
                  <a:schemeClr val="tx1"/>
                </a:solidFill>
                <a:latin typeface="+mn-lt"/>
              </a:rPr>
              <a:t>Funding &amp; Costs </a:t>
            </a:r>
            <a:r>
              <a:rPr lang="en-US" sz="4800" dirty="0">
                <a:solidFill>
                  <a:schemeClr val="tx1"/>
                </a:solidFill>
                <a:latin typeface="+mn-lt"/>
              </a:rPr>
              <a:t>– </a:t>
            </a:r>
          </a:p>
          <a:p>
            <a:pPr eaLnBrk="1" fontAlgn="auto" hangingPunct="1">
              <a:spcAft>
                <a:spcPct val="0"/>
              </a:spcAft>
              <a:defRPr/>
            </a:pPr>
            <a:r>
              <a:rPr lang="en-US" sz="4800" dirty="0">
                <a:solidFill>
                  <a:schemeClr val="tx1"/>
                </a:solidFill>
                <a:latin typeface="+mn-lt"/>
              </a:rPr>
              <a:t>New Rates for 2024</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1CC6-231E-4E86-9440-B5144E3A8433}"/>
              </a:ext>
            </a:extLst>
          </p:cNvPr>
          <p:cNvSpPr>
            <a:spLocks noGrp="1"/>
          </p:cNvSpPr>
          <p:nvPr>
            <p:ph type="title"/>
          </p:nvPr>
        </p:nvSpPr>
        <p:spPr>
          <a:xfrm>
            <a:off x="457200" y="457200"/>
            <a:ext cx="11379200" cy="731838"/>
          </a:xfrm>
        </p:spPr>
        <p:txBody>
          <a:bodyPr/>
          <a:lstStyle>
            <a:defPPr/>
          </a:lstStyle>
          <a:p>
            <a:pPr>
              <a:defRPr/>
            </a:pPr>
            <a:r>
              <a:rPr lang="en-US" dirty="0">
                <a:solidFill>
                  <a:schemeClr val="tx1">
                    <a:lumMod val="75000"/>
                    <a:lumOff val="25000"/>
                  </a:schemeClr>
                </a:solidFill>
              </a:rPr>
              <a:t>Community Rate</a:t>
            </a:r>
            <a:br>
              <a:rPr lang="en-US" dirty="0">
                <a:highlight>
                  <a:srgbClr val="FFFF00"/>
                </a:highlight>
              </a:rPr>
            </a:br>
            <a:r>
              <a:rPr lang="en-US" sz="1700" dirty="0">
                <a:latin typeface="+mn-lt"/>
              </a:rPr>
              <a:t>City of New York uses the NY State published community rate as the premium for </a:t>
            </a:r>
            <a:r>
              <a:rPr lang="en-US" sz="1700" dirty="0"/>
              <a:t>the</a:t>
            </a:r>
            <a:r>
              <a:rPr lang="en-US" sz="1700" dirty="0">
                <a:latin typeface="+mn-lt"/>
              </a:rPr>
              <a:t> NY PFL product offering</a:t>
            </a:r>
          </a:p>
        </p:txBody>
      </p:sp>
      <p:sp>
        <p:nvSpPr>
          <p:cNvPr id="3" name="Rectangle 7">
            <a:extLst>
              <a:ext uri="{FF2B5EF4-FFF2-40B4-BE49-F238E27FC236}">
                <a16:creationId xmlns:a16="http://schemas.microsoft.com/office/drawing/2014/main" id="{609927E3-3E99-4213-8B4E-FBB31FD63910}"/>
              </a:ext>
            </a:extLst>
          </p:cNvPr>
          <p:cNvSpPr>
            <a:spLocks noChangeAspect="1" noChangeArrowheads="1"/>
          </p:cNvSpPr>
          <p:nvPr/>
        </p:nvSpPr>
        <p:spPr bwMode="auto">
          <a:xfrm>
            <a:off x="0" y="1317915"/>
            <a:ext cx="12105861" cy="3431894"/>
          </a:xfrm>
          <a:prstGeom prst="rect">
            <a:avLst/>
          </a:prstGeom>
          <a:solidFill>
            <a:schemeClr val="bg2">
              <a:lumMod val="40000"/>
              <a:lumOff val="60000"/>
              <a:alpha val="50000"/>
            </a:schemeClr>
          </a:solidFill>
          <a:ln w="19050" algn="ctr">
            <a:noFill/>
            <a:miter lim="800000"/>
          </a:ln>
        </p:spPr>
        <p:txBody>
          <a:bodyPr lIns="91424" tIns="45712" rIns="91424" bIns="45712" anchor="ctr"/>
          <a:lstStyle>
            <a:defPPr/>
          </a:lstStyle>
          <a:p>
            <a:pPr eaLnBrk="1" hangingPunct="1">
              <a:defRPr/>
            </a:pPr>
            <a:endParaRPr lang="en-US" sz="1013">
              <a:solidFill>
                <a:prstClr val="black"/>
              </a:solidFill>
            </a:endParaRPr>
          </a:p>
        </p:txBody>
      </p:sp>
      <p:sp>
        <p:nvSpPr>
          <p:cNvPr id="4" name="Triangle 47">
            <a:extLst>
              <a:ext uri="{FF2B5EF4-FFF2-40B4-BE49-F238E27FC236}">
                <a16:creationId xmlns:a16="http://schemas.microsoft.com/office/drawing/2014/main" id="{F336E255-FA87-44C4-997D-C01AA55C81A8}"/>
              </a:ext>
            </a:extLst>
          </p:cNvPr>
          <p:cNvSpPr/>
          <p:nvPr/>
        </p:nvSpPr>
        <p:spPr>
          <a:xfrm rot="5400000">
            <a:off x="4841625" y="2185864"/>
            <a:ext cx="2243137" cy="792658"/>
          </a:xfrm>
          <a:prstGeom prst="triangle">
            <a:avLst>
              <a:gd name="adj" fmla="val 539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lstStyle>
          <a:p>
            <a:pPr algn="ctr" eaLnBrk="1" hangingPunct="1">
              <a:defRPr/>
            </a:pPr>
            <a:endParaRPr lang="en-US">
              <a:solidFill>
                <a:schemeClr val="bg1"/>
              </a:solidFill>
              <a:cs typeface="Open Sans Bold"/>
            </a:endParaRPr>
          </a:p>
        </p:txBody>
      </p:sp>
      <p:sp>
        <p:nvSpPr>
          <p:cNvPr id="63493" name="Text Placeholder 73">
            <a:extLst>
              <a:ext uri="{FF2B5EF4-FFF2-40B4-BE49-F238E27FC236}">
                <a16:creationId xmlns:a16="http://schemas.microsoft.com/office/drawing/2014/main" id="{D2807954-C0B3-4515-A7C3-C17BB3809703}"/>
              </a:ext>
            </a:extLst>
          </p:cNvPr>
          <p:cNvSpPr txBox="1"/>
          <p:nvPr/>
        </p:nvSpPr>
        <p:spPr bwMode="auto">
          <a:xfrm>
            <a:off x="6359525" y="1458895"/>
            <a:ext cx="5246191" cy="647612"/>
          </a:xfrm>
          <a:prstGeom prst="rect">
            <a:avLst/>
          </a:prstGeom>
          <a:solidFill>
            <a:schemeClr val="accent1">
              <a:lumMod val="60000"/>
              <a:lumOff val="40000"/>
            </a:schemeClr>
          </a:solidFill>
          <a:ln>
            <a:noFill/>
          </a:ln>
        </p:spPr>
        <p:txBody>
          <a:bodyPr lIns="91440" tIns="45720" rIns="91440" bIns="45720" anchor="ctr"/>
          <a:lstStyle>
            <a:defPPr/>
            <a:lvl1pPr marL="90488">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pPr marL="90170"/>
            <a:r>
              <a:rPr lang="en-US" altLang="en-US" sz="3200" b="1" dirty="0">
                <a:solidFill>
                  <a:schemeClr val="bg1"/>
                </a:solidFill>
                <a:latin typeface="Arial"/>
                <a:cs typeface="Arial"/>
              </a:rPr>
              <a:t>2024</a:t>
            </a:r>
            <a:endParaRPr lang="en-US" sz="3200" dirty="0">
              <a:solidFill>
                <a:schemeClr val="bg1"/>
              </a:solidFill>
            </a:endParaRPr>
          </a:p>
        </p:txBody>
      </p:sp>
      <p:sp>
        <p:nvSpPr>
          <p:cNvPr id="63494" name="Text Placeholder 73">
            <a:extLst>
              <a:ext uri="{FF2B5EF4-FFF2-40B4-BE49-F238E27FC236}">
                <a16:creationId xmlns:a16="http://schemas.microsoft.com/office/drawing/2014/main" id="{79CF9AFB-2A46-4A42-A4E6-91EDFE9D4BCC}"/>
              </a:ext>
            </a:extLst>
          </p:cNvPr>
          <p:cNvSpPr txBox="1"/>
          <p:nvPr/>
        </p:nvSpPr>
        <p:spPr bwMode="auto">
          <a:xfrm>
            <a:off x="320675" y="2058988"/>
            <a:ext cx="5201349" cy="2627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91440" rIns="91440" bIns="45720" anchor="t"/>
          <a:lstStyle>
            <a:defPPr/>
            <a:lvl1pPr>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endParaRPr lang="en-US" altLang="en-US" sz="1800" dirty="0">
              <a:solidFill>
                <a:srgbClr val="75787B"/>
              </a:solidFill>
              <a:latin typeface="Arial"/>
              <a:cs typeface="Arial"/>
            </a:endParaRPr>
          </a:p>
        </p:txBody>
      </p:sp>
      <p:sp>
        <p:nvSpPr>
          <p:cNvPr id="63495" name="Text Placeholder 73">
            <a:extLst>
              <a:ext uri="{FF2B5EF4-FFF2-40B4-BE49-F238E27FC236}">
                <a16:creationId xmlns:a16="http://schemas.microsoft.com/office/drawing/2014/main" id="{5DF76586-685E-4627-9BD3-653554FDA914}"/>
              </a:ext>
            </a:extLst>
          </p:cNvPr>
          <p:cNvSpPr txBox="1"/>
          <p:nvPr/>
        </p:nvSpPr>
        <p:spPr bwMode="auto">
          <a:xfrm>
            <a:off x="194552" y="1442429"/>
            <a:ext cx="5327471" cy="598364"/>
          </a:xfrm>
          <a:prstGeom prst="rect">
            <a:avLst/>
          </a:prstGeom>
          <a:solidFill>
            <a:srgbClr val="339933"/>
          </a:solidFill>
          <a:ln>
            <a:noFill/>
          </a:ln>
        </p:spPr>
        <p:txBody>
          <a:bodyPr lIns="91440" tIns="45720" rIns="91440" bIns="45720" anchor="ctr"/>
          <a:lstStyle>
            <a:defPPr/>
            <a:lvl1pPr marL="90488">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pPr marL="90170"/>
            <a:r>
              <a:rPr lang="en-US" altLang="en-US" sz="3200" b="1" dirty="0">
                <a:solidFill>
                  <a:schemeClr val="bg1"/>
                </a:solidFill>
                <a:latin typeface="Arial"/>
                <a:cs typeface="Arial"/>
              </a:rPr>
              <a:t>2023</a:t>
            </a:r>
            <a:endParaRPr lang="en-US" sz="3200" dirty="0">
              <a:solidFill>
                <a:schemeClr val="bg1"/>
              </a:solidFill>
            </a:endParaRPr>
          </a:p>
        </p:txBody>
      </p:sp>
      <p:sp>
        <p:nvSpPr>
          <p:cNvPr id="63496" name="Text Placeholder 73">
            <a:extLst>
              <a:ext uri="{FF2B5EF4-FFF2-40B4-BE49-F238E27FC236}">
                <a16:creationId xmlns:a16="http://schemas.microsoft.com/office/drawing/2014/main" id="{F774B4DA-B2E4-4AF1-9931-62F7A3646612}"/>
              </a:ext>
            </a:extLst>
          </p:cNvPr>
          <p:cNvSpPr txBox="1"/>
          <p:nvPr/>
        </p:nvSpPr>
        <p:spPr bwMode="auto">
          <a:xfrm>
            <a:off x="216974" y="2040793"/>
            <a:ext cx="5305049" cy="2627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91440" rIns="91440" bIns="45720" anchor="t"/>
          <a:lstStyle>
            <a:defPPr/>
            <a:lvl1pPr>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r>
              <a:rPr lang="en-US" altLang="en-US" sz="1700" dirty="0">
                <a:solidFill>
                  <a:srgbClr val="75787B"/>
                </a:solidFill>
                <a:latin typeface="Arial"/>
                <a:cs typeface="Arial"/>
              </a:rPr>
              <a:t>M</a:t>
            </a:r>
            <a:r>
              <a:rPr lang="en-US" altLang="en-US" sz="1800" dirty="0">
                <a:solidFill>
                  <a:srgbClr val="75787B"/>
                </a:solidFill>
                <a:latin typeface="Arial"/>
                <a:cs typeface="Arial"/>
              </a:rPr>
              <a:t>aximum Wage*: $87,785.88</a:t>
            </a:r>
          </a:p>
          <a:p>
            <a:r>
              <a:rPr lang="en-US" altLang="en-US" sz="1800" dirty="0">
                <a:solidFill>
                  <a:srgbClr val="75787B"/>
                </a:solidFill>
                <a:latin typeface="Arial"/>
                <a:cs typeface="Arial"/>
              </a:rPr>
              <a:t>NY PFL Total Premium Rate: 0.455%</a:t>
            </a:r>
          </a:p>
          <a:p>
            <a:r>
              <a:rPr lang="en-US" altLang="en-US" sz="1800" dirty="0">
                <a:solidFill>
                  <a:srgbClr val="75787B"/>
                </a:solidFill>
                <a:latin typeface="Arial"/>
                <a:cs typeface="Arial"/>
              </a:rPr>
              <a:t>Maximum Employee Contribution: $399.43 per year.</a:t>
            </a:r>
          </a:p>
          <a:p>
            <a:r>
              <a:rPr lang="en-US" altLang="en-US" sz="1800" dirty="0">
                <a:latin typeface="Arial"/>
                <a:cs typeface="Arial"/>
              </a:rPr>
              <a:t>2023 state average weekly wage: $1,688.19</a:t>
            </a:r>
          </a:p>
          <a:p>
            <a:endParaRPr lang="en-US" altLang="en-US" sz="1800" dirty="0">
              <a:solidFill>
                <a:srgbClr val="75787B"/>
              </a:solidFill>
              <a:latin typeface="Arial"/>
              <a:cs typeface="Arial"/>
            </a:endParaRPr>
          </a:p>
          <a:p>
            <a:endParaRPr lang="en-US" altLang="en-US" sz="1700" dirty="0">
              <a:solidFill>
                <a:srgbClr val="FF0000"/>
              </a:solidFill>
            </a:endParaRPr>
          </a:p>
        </p:txBody>
      </p:sp>
      <p:grpSp>
        <p:nvGrpSpPr>
          <p:cNvPr id="63498" name="Group 25">
            <a:extLst>
              <a:ext uri="{FF2B5EF4-FFF2-40B4-BE49-F238E27FC236}">
                <a16:creationId xmlns:a16="http://schemas.microsoft.com/office/drawing/2014/main" id="{7A770F16-8CDF-439F-B1D8-FE58CCEE3FEC}"/>
              </a:ext>
            </a:extLst>
          </p:cNvPr>
          <p:cNvGrpSpPr/>
          <p:nvPr/>
        </p:nvGrpSpPr>
        <p:grpSpPr>
          <a:xfrm>
            <a:off x="5759450" y="4938308"/>
            <a:ext cx="6257925" cy="1462491"/>
            <a:chOff x="2975465" y="4058949"/>
            <a:chExt cx="6257436" cy="1462141"/>
          </a:xfrm>
        </p:grpSpPr>
        <p:pic>
          <p:nvPicPr>
            <p:cNvPr id="63499" name="Picture 21">
              <a:extLst>
                <a:ext uri="{FF2B5EF4-FFF2-40B4-BE49-F238E27FC236}">
                  <a16:creationId xmlns:a16="http://schemas.microsoft.com/office/drawing/2014/main" id="{A21D73F8-02B0-49E1-B58B-B293F4E95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975465" y="4058949"/>
              <a:ext cx="799186" cy="7991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 name="Rectangle: Rounded Corners 22">
              <a:extLst>
                <a:ext uri="{FF2B5EF4-FFF2-40B4-BE49-F238E27FC236}">
                  <a16:creationId xmlns:a16="http://schemas.microsoft.com/office/drawing/2014/main" id="{76038110-616B-475F-9196-8156051418CB}"/>
                </a:ext>
              </a:extLst>
            </p:cNvPr>
            <p:cNvSpPr/>
            <p:nvPr/>
          </p:nvSpPr>
          <p:spPr>
            <a:xfrm>
              <a:off x="3575493" y="4858134"/>
              <a:ext cx="5657408" cy="662956"/>
            </a:xfrm>
            <a:prstGeom prst="roundRect">
              <a:avLst/>
            </a:prstGeom>
            <a:noFill/>
            <a:ln>
              <a:solidFill>
                <a:srgbClr val="7578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lstStyle>
            <a:p>
              <a:pPr eaLnBrk="1" fontAlgn="auto" hangingPunct="1">
                <a:spcBef>
                  <a:spcPct val="0"/>
                </a:spcBef>
                <a:spcAft>
                  <a:spcPct val="0"/>
                </a:spcAft>
                <a:defRPr/>
              </a:pPr>
              <a:r>
                <a:rPr lang="en-US" b="1" dirty="0">
                  <a:solidFill>
                    <a:schemeClr val="bg2"/>
                  </a:solidFill>
                </a:rPr>
                <a:t>Reminder: NY PFL payroll deduction calculation is the same method used for FICA tax deductions</a:t>
              </a:r>
              <a:endParaRPr lang="en-US" dirty="0">
                <a:solidFill>
                  <a:schemeClr val="bg2"/>
                </a:solidFill>
              </a:endParaRPr>
            </a:p>
          </p:txBody>
        </p:sp>
      </p:grpSp>
      <p:sp>
        <p:nvSpPr>
          <p:cNvPr id="14" name="Text Placeholder 73">
            <a:extLst>
              <a:ext uri="{FF2B5EF4-FFF2-40B4-BE49-F238E27FC236}">
                <a16:creationId xmlns:a16="http://schemas.microsoft.com/office/drawing/2014/main" id="{EC2DDEAA-1CFE-48AB-B6EB-35710C2FE75F}"/>
              </a:ext>
            </a:extLst>
          </p:cNvPr>
          <p:cNvSpPr txBox="1"/>
          <p:nvPr/>
        </p:nvSpPr>
        <p:spPr bwMode="auto">
          <a:xfrm>
            <a:off x="6359524" y="2058988"/>
            <a:ext cx="5246191" cy="26019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91440" rIns="91440" bIns="45720" anchor="t"/>
          <a:lstStyle>
            <a:defPPr/>
            <a:lvl1pPr>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r>
              <a:rPr lang="en-US" altLang="en-US" sz="1700" dirty="0">
                <a:solidFill>
                  <a:srgbClr val="75787B"/>
                </a:solidFill>
                <a:latin typeface="Arial"/>
                <a:cs typeface="Arial"/>
              </a:rPr>
              <a:t>M</a:t>
            </a:r>
            <a:r>
              <a:rPr lang="en-US" altLang="en-US" sz="1800" dirty="0">
                <a:solidFill>
                  <a:srgbClr val="75787B"/>
                </a:solidFill>
                <a:latin typeface="Arial"/>
                <a:cs typeface="Arial"/>
              </a:rPr>
              <a:t>aximum Wage : $89,000</a:t>
            </a:r>
          </a:p>
          <a:p>
            <a:r>
              <a:rPr lang="en-US" altLang="en-US" sz="1800" dirty="0">
                <a:solidFill>
                  <a:srgbClr val="75787B"/>
                </a:solidFill>
                <a:latin typeface="Arial"/>
                <a:cs typeface="Arial"/>
              </a:rPr>
              <a:t>NY PFL Community Rate: 0.373% </a:t>
            </a:r>
          </a:p>
          <a:p>
            <a:r>
              <a:rPr lang="en-US" altLang="en-US" sz="1800" dirty="0">
                <a:solidFill>
                  <a:srgbClr val="75787B"/>
                </a:solidFill>
                <a:latin typeface="Arial"/>
                <a:cs typeface="Arial"/>
              </a:rPr>
              <a:t>Maximum Employee Contribution: $333.25 per year</a:t>
            </a:r>
          </a:p>
          <a:p>
            <a:r>
              <a:rPr lang="en-US" altLang="en-US" sz="1800" dirty="0">
                <a:latin typeface="Arial"/>
                <a:cs typeface="Arial"/>
              </a:rPr>
              <a:t>2024 state average weekly wage: $1,718.15</a:t>
            </a:r>
          </a:p>
          <a:p>
            <a:endParaRPr lang="en-US" altLang="en-US" sz="1800" dirty="0">
              <a:solidFill>
                <a:srgbClr val="75787B"/>
              </a:solidFill>
              <a:latin typeface="Arial"/>
              <a:cs typeface="Arial"/>
            </a:endParaRPr>
          </a:p>
          <a:p>
            <a:endParaRPr lang="en-US" altLang="en-US" sz="1700" dirty="0">
              <a:solidFill>
                <a:srgbClr val="FF0000"/>
              </a:solidFill>
            </a:endParaRPr>
          </a:p>
        </p:txBody>
      </p:sp>
    </p:spTree>
    <p:extLst>
      <p:ext uri="{BB962C8B-B14F-4D97-AF65-F5344CB8AC3E}">
        <p14:creationId xmlns:p14="http://schemas.microsoft.com/office/powerpoint/2010/main" val="33649513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2102FF-7C20-420B-A523-AF8D90C4CBE6}"/>
              </a:ext>
            </a:extLst>
          </p:cNvPr>
          <p:cNvSpPr>
            <a:spLocks noGrp="1"/>
          </p:cNvSpPr>
          <p:nvPr>
            <p:ph type="body" sz="quarter" idx="11"/>
          </p:nvPr>
        </p:nvSpPr>
        <p:spPr>
          <a:xfrm>
            <a:off x="455613" y="1935163"/>
            <a:ext cx="8275637" cy="2987675"/>
          </a:xfrm>
        </p:spPr>
        <p:txBody>
          <a:bodyPr/>
          <a:lstStyle/>
          <a:p>
            <a:pPr>
              <a:defRPr/>
            </a:pPr>
            <a:r>
              <a:rPr lang="en-US">
                <a:solidFill>
                  <a:schemeClr val="tx1"/>
                </a:solidFill>
                <a:latin typeface="+mn-lt"/>
              </a:rPr>
              <a:t>Claim Submission –  </a:t>
            </a:r>
            <a:r>
              <a:rPr lang="en-US" sz="4800">
                <a:solidFill>
                  <a:schemeClr val="tx1"/>
                </a:solidFill>
                <a:latin typeface="+mn-lt"/>
              </a:rPr>
              <a:t>Best Practices</a:t>
            </a: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9.14"/>
  <p:tag name="AS_TITLE" val="Aspose.Slides for .NET 4.0 Client Profile"/>
  <p:tag name="AS_VERSION" val="20.9"/>
  <p:tag name="PRESGUID" val="c40a71c4-f0ae-451d-b856-823a8d84edc3"/>
</p:tagLst>
</file>

<file path=ppt/theme/theme1.xml><?xml version="1.0" encoding="utf-8"?>
<a:theme xmlns:a="http://schemas.openxmlformats.org/drawingml/2006/main" name="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2" id="{9019AA22-9014-1341-B0EC-4009FC213174}" vid="{70871677-4494-5545-9BD1-9A81449DC14B}"/>
    </a:ext>
  </a:extLst>
</a:theme>
</file>

<file path=ppt/theme/theme2.xml><?xml version="1.0" encoding="utf-8"?>
<a:theme xmlns:a="http://schemas.openxmlformats.org/drawingml/2006/main" name="MetLife_PPT_Template_Standard_4x3_GenericFonts_101018[1]">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1" id="{F245B1E3-0FAE-4B4C-AA99-DA59BD2B0868}" vid="{5C9F266D-7280-134F-81BB-B37D7BC379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f5af0f96-557c-40e5-b74f-4de88d247c44"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6067A1353C3D1145AC80A45EA439FAEF" ma:contentTypeVersion="14" ma:contentTypeDescription="Create a new document." ma:contentTypeScope="" ma:versionID="4f7fd8c56e97bb68113ee417290f2280">
  <xsd:schema xmlns:xsd="http://www.w3.org/2001/XMLSchema" xmlns:xs="http://www.w3.org/2001/XMLSchema" xmlns:p="http://schemas.microsoft.com/office/2006/metadata/properties" xmlns:ns3="d18c1617-1ac8-4b22-9cef-b2ac240d88cb" xmlns:ns4="80110b76-80e7-4a2d-9aaa-75b9aa0d3020" xmlns:ns5="951b29ce-3682-4727-82f7-5dad44e9d1bc" targetNamespace="http://schemas.microsoft.com/office/2006/metadata/properties" ma:root="true" ma:fieldsID="af84b9a70696be53071bf5e829947a29" ns3:_="" ns4:_="" ns5:_="">
    <xsd:import namespace="d18c1617-1ac8-4b22-9cef-b2ac240d88cb"/>
    <xsd:import namespace="80110b76-80e7-4a2d-9aaa-75b9aa0d3020"/>
    <xsd:import namespace="951b29ce-3682-4727-82f7-5dad44e9d1bc"/>
    <xsd:element name="properties">
      <xsd:complexType>
        <xsd:sequence>
          <xsd:element name="documentManagement">
            <xsd:complexType>
              <xsd:all>
                <xsd:element ref="ns3:TaxKeywordTaxHTField" minOccurs="0"/>
                <xsd:element ref="ns3:TaxCatchAll" minOccurs="0"/>
                <xsd:element ref="ns3:TaxCatchAllLabel" minOccurs="0"/>
                <xsd:element ref="ns3:hae69c9a3b974f6ea09ed5059cd93782" minOccurs="0"/>
                <xsd:element ref="ns3:aa413b61045448e6bc230aa29a84eb0b" minOccurs="0"/>
                <xsd:element ref="ns3:o2a67a7f239d463099c84f831d9f71a7" minOccurs="0"/>
                <xsd:element ref="ns3:pc3a60732cff4bd6a1032848edf6a57b" minOccurs="0"/>
                <xsd:element ref="ns4:MediaServiceMetadata" minOccurs="0"/>
                <xsd:element ref="ns4:MediaServiceFastMetadata" minOccurs="0"/>
                <xsd:element ref="ns4:MediaServiceAutoKeyPoints" minOccurs="0"/>
                <xsd:element ref="ns4:MediaServiceKeyPoints" minOccurs="0"/>
                <xsd:element ref="ns5:SharedWithUsers" minOccurs="0"/>
                <xsd:element ref="ns5:SharedWithDetails" minOccurs="0"/>
                <xsd:element ref="ns5:SharingHintHash"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86d690b2-6b8c-4b54-8eef-4be900b44ea6}" ma:internalName="TaxCatchAll" ma:showField="CatchAllData" ma:web="951b29ce-3682-4727-82f7-5dad44e9d1b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86d690b2-6b8c-4b54-8eef-4be900b44ea6}" ma:internalName="TaxCatchAllLabel" ma:readOnly="true" ma:showField="CatchAllDataLabel" ma:web="951b29ce-3682-4727-82f7-5dad44e9d1bc">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0110b76-80e7-4a2d-9aaa-75b9aa0d3020"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b29ce-3682-4727-82f7-5dad44e9d1bc"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element name="SharingHintHash" ma:index="2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c3a60732cff4bd6a1032848edf6a57b xmlns="d18c1617-1ac8-4b22-9cef-b2ac240d88cb">
      <Terms xmlns="http://schemas.microsoft.com/office/infopath/2007/PartnerControls"/>
    </pc3a60732cff4bd6a1032848edf6a57b>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hae69c9a3b974f6ea09ed5059cd93782 xmlns="d18c1617-1ac8-4b22-9cef-b2ac240d88cb">
      <Terms xmlns="http://schemas.microsoft.com/office/infopath/2007/PartnerControls"/>
    </hae69c9a3b974f6ea09ed5059cd93782>
    <o2a67a7f239d463099c84f831d9f71a7 xmlns="d18c1617-1ac8-4b22-9cef-b2ac240d88cb">
      <Terms xmlns="http://schemas.microsoft.com/office/infopath/2007/PartnerControls"/>
    </o2a67a7f239d463099c84f831d9f71a7>
    <TaxCatchAll xmlns="d18c1617-1ac8-4b22-9cef-b2ac240d88cb"/>
  </documentManagement>
</p:properties>
</file>

<file path=customXml/itemProps1.xml><?xml version="1.0" encoding="utf-8"?>
<ds:datastoreItem xmlns:ds="http://schemas.openxmlformats.org/officeDocument/2006/customXml" ds:itemID="{8B161903-27A5-4093-A361-BAF0E876DCB5}">
  <ds:schemaRefs>
    <ds:schemaRef ds:uri="http://schemas.microsoft.com/sharepoint/v3/contenttype/forms"/>
  </ds:schemaRefs>
</ds:datastoreItem>
</file>

<file path=customXml/itemProps2.xml><?xml version="1.0" encoding="utf-8"?>
<ds:datastoreItem xmlns:ds="http://schemas.openxmlformats.org/officeDocument/2006/customXml" ds:itemID="{55A5BAF0-5526-4394-807B-EDEBD3DFC58B}">
  <ds:schemaRefs>
    <ds:schemaRef ds:uri="Microsoft.SharePoint.Taxonomy.ContentTypeSync"/>
  </ds:schemaRefs>
</ds:datastoreItem>
</file>

<file path=customXml/itemProps3.xml><?xml version="1.0" encoding="utf-8"?>
<ds:datastoreItem xmlns:ds="http://schemas.openxmlformats.org/officeDocument/2006/customXml" ds:itemID="{2C11FE6A-333D-47E8-986B-E2439CA3F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80110b76-80e7-4a2d-9aaa-75b9aa0d3020"/>
    <ds:schemaRef ds:uri="951b29ce-3682-4727-82f7-5dad44e9d1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10E5D78-E739-4812-AFF4-EF454F9AF586}">
  <ds:schemaRefs>
    <ds:schemaRef ds:uri="http://purl.org/dc/elements/1.1/"/>
    <ds:schemaRef ds:uri="80110b76-80e7-4a2d-9aaa-75b9aa0d3020"/>
    <ds:schemaRef ds:uri="http://schemas.microsoft.com/office/2006/documentManagement/types"/>
    <ds:schemaRef ds:uri="http://schemas.microsoft.com/office/2006/metadata/properties"/>
    <ds:schemaRef ds:uri="951b29ce-3682-4727-82f7-5dad44e9d1bc"/>
    <ds:schemaRef ds:uri="http://purl.org/dc/terms/"/>
    <ds:schemaRef ds:uri="http://purl.org/dc/dcmitype/"/>
    <ds:schemaRef ds:uri="http://schemas.microsoft.com/office/infopath/2007/PartnerControls"/>
    <ds:schemaRef ds:uri="http://schemas.openxmlformats.org/package/2006/metadata/core-properties"/>
    <ds:schemaRef ds:uri="d18c1617-1ac8-4b22-9cef-b2ac240d88c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MetLife_PPT_Template_Widescreen_16x9_GenericFonts_101018</Template>
  <TotalTime>18025</TotalTime>
  <Words>3251</Words>
  <Application>Microsoft Office PowerPoint</Application>
  <PresentationFormat>Custom</PresentationFormat>
  <Paragraphs>236</Paragraphs>
  <Slides>16</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Arial</vt:lpstr>
      <vt:lpstr>Aril</vt:lpstr>
      <vt:lpstr>Calibri</vt:lpstr>
      <vt:lpstr>Georgia</vt:lpstr>
      <vt:lpstr>Georgia Bold</vt:lpstr>
      <vt:lpstr>Lucida Grande</vt:lpstr>
      <vt:lpstr>MetLife Circular</vt:lpstr>
      <vt:lpstr>MetLife Circular Bold</vt:lpstr>
      <vt:lpstr>MetLife Circular Light</vt:lpstr>
      <vt:lpstr>Symbol</vt:lpstr>
      <vt:lpstr>System Font Regular</vt:lpstr>
      <vt:lpstr>Default Theme</vt:lpstr>
      <vt:lpstr>MetLife_PPT_Template_Standard_4x3_GenericFonts_101018[1]</vt:lpstr>
      <vt:lpstr>New York Paid Family Leave 2024</vt:lpstr>
      <vt:lpstr>Agenda</vt:lpstr>
      <vt:lpstr>PowerPoint Presentation</vt:lpstr>
      <vt:lpstr>New Paid Family Leave Benefits Starting in 2024</vt:lpstr>
      <vt:lpstr>NY PFL Coordination with Other Benefits</vt:lpstr>
      <vt:lpstr>NY PFL Eligibility &amp; COVID-19 Quarantine Benefits </vt:lpstr>
      <vt:lpstr>PowerPoint Presentation</vt:lpstr>
      <vt:lpstr>Community Rate City of New York uses the NY State published community rate as the premium for the NY PFL product offering</vt:lpstr>
      <vt:lpstr>PowerPoint Presentation</vt:lpstr>
      <vt:lpstr>Submitting a Claim Submission Tips</vt:lpstr>
      <vt:lpstr>Which Benefit Applies to Me?  Tips for successful administration</vt:lpstr>
      <vt:lpstr>PowerPoint Presentation</vt:lpstr>
      <vt:lpstr>Paid Family Leave Useful Tools &amp; Resources  </vt:lpstr>
      <vt:lpstr>How to File a Claim</vt:lpstr>
      <vt:lpstr>How to File a Claim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MetLife Widescreen Template</dc:title>
  <dc:creator>Kwan, Nancy</dc:creator>
  <cp:lastModifiedBy>Gollamudi, Pratima</cp:lastModifiedBy>
  <cp:revision>430</cp:revision>
  <cp:lastPrinted>2017-12-21T22:19:51Z</cp:lastPrinted>
  <dcterms:created xsi:type="dcterms:W3CDTF">2019-05-22T17:33:44Z</dcterms:created>
  <dcterms:modified xsi:type="dcterms:W3CDTF">2023-10-04T18:14:30Z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ip_UnifiedCompliancePolicyProperties">
    <vt:lpwstr/>
  </property>
  <property fmtid="{D5CDD505-2E9C-101B-9397-08002B2CF9AE}" pid="3" name="_ip_UnifiedCompliancePolicyUIAction">
    <vt:lpwstr/>
  </property>
  <property fmtid="{D5CDD505-2E9C-101B-9397-08002B2CF9AE}" pid="4" name="aa413b61045448e6bc230aa29a84eb0b">
    <vt:lpwstr/>
  </property>
  <property fmtid="{D5CDD505-2E9C-101B-9397-08002B2CF9AE}" pid="5" name="ContentTypeId">
    <vt:lpwstr>0x0101006067A1353C3D1145AC80A45EA439FAEF</vt:lpwstr>
  </property>
  <property fmtid="{D5CDD505-2E9C-101B-9397-08002B2CF9AE}" pid="6" name="hae69c9a3b974f6ea09ed5059cd93782">
    <vt:lpwstr/>
  </property>
  <property fmtid="{D5CDD505-2E9C-101B-9397-08002B2CF9AE}" pid="7" name="o2a67a7f239d463099c84f831d9f71a7">
    <vt:lpwstr/>
  </property>
  <property fmtid="{D5CDD505-2E9C-101B-9397-08002B2CF9AE}" pid="8" name="pc3a60732cff4bd6a1032848edf6a57b">
    <vt:lpwstr/>
  </property>
  <property fmtid="{D5CDD505-2E9C-101B-9397-08002B2CF9AE}" pid="9" name="TaxCatchAll">
    <vt:lpwstr/>
  </property>
  <property fmtid="{D5CDD505-2E9C-101B-9397-08002B2CF9AE}" pid="10" name="TaxKeywordTaxHTField">
    <vt:lpwstr/>
  </property>
</Properties>
</file>