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ink/ink3.xml" ContentType="application/inkml+xml"/>
  <Override PartName="/ppt/notesSlides/notesSlide5.xml" ContentType="application/vnd.openxmlformats-officedocument.presentationml.notesSlide+xml"/>
  <Override PartName="/ppt/ink/ink4.xml" ContentType="application/inkml+xml"/>
  <Override PartName="/ppt/notesSlides/notesSlide6.xml" ContentType="application/vnd.openxmlformats-officedocument.presentationml.notesSlide+xml"/>
  <Override PartName="/ppt/ink/ink5.xml" ContentType="application/inkml+xml"/>
  <Override PartName="/ppt/notesSlides/notesSlide7.xml" ContentType="application/vnd.openxmlformats-officedocument.presentationml.notesSlide+xml"/>
  <Override PartName="/ppt/ink/ink6.xml" ContentType="application/inkml+xml"/>
  <Override PartName="/ppt/notesSlides/notesSlide8.xml" ContentType="application/vnd.openxmlformats-officedocument.presentationml.notesSlide+xml"/>
  <Override PartName="/ppt/ink/ink7.xml" ContentType="application/inkml+xml"/>
  <Override PartName="/ppt/notesSlides/notesSlide9.xml" ContentType="application/vnd.openxmlformats-officedocument.presentationml.notesSlide+xml"/>
  <Override PartName="/ppt/ink/ink8.xml" ContentType="application/inkml+xml"/>
  <Override PartName="/ppt/notesSlides/notesSlide10.xml" ContentType="application/vnd.openxmlformats-officedocument.presentationml.notesSlide+xml"/>
  <Override PartName="/ppt/ink/ink9.xml" ContentType="application/inkml+xml"/>
  <Override PartName="/ppt/notesSlides/notesSlide11.xml" ContentType="application/vnd.openxmlformats-officedocument.presentationml.notesSlide+xml"/>
  <Override PartName="/ppt/ink/ink10.xml" ContentType="application/inkml+xml"/>
  <Override PartName="/ppt/notesSlides/notesSlide12.xml" ContentType="application/vnd.openxmlformats-officedocument.presentationml.notesSlide+xml"/>
  <Override PartName="/ppt/ink/ink11.xml" ContentType="application/inkml+xml"/>
  <Override PartName="/ppt/notesSlides/notesSlide13.xml" ContentType="application/vnd.openxmlformats-officedocument.presentationml.notesSlide+xml"/>
  <Override PartName="/ppt/ink/ink12.xml" ContentType="application/inkml+xml"/>
  <Override PartName="/ppt/notesSlides/notesSlide14.xml" ContentType="application/vnd.openxmlformats-officedocument.presentationml.notesSlide+xml"/>
  <Override PartName="/ppt/ink/ink13.xml" ContentType="application/inkml+xml"/>
  <Override PartName="/ppt/notesSlides/notesSlide15.xml" ContentType="application/vnd.openxmlformats-officedocument.presentationml.notesSlide+xml"/>
  <Override PartName="/ppt/ink/ink14.xml" ContentType="application/inkml+xml"/>
  <Override PartName="/ppt/notesSlides/notesSlide16.xml" ContentType="application/vnd.openxmlformats-officedocument.presentationml.notesSlide+xml"/>
  <Override PartName="/ppt/ink/ink15.xml" ContentType="application/inkml+xml"/>
  <Override PartName="/ppt/notesSlides/notesSlide17.xml" ContentType="application/vnd.openxmlformats-officedocument.presentationml.notesSlide+xml"/>
  <Override PartName="/ppt/ink/ink16.xml" ContentType="application/inkml+xml"/>
  <Override PartName="/ppt/notesSlides/notesSlide18.xml" ContentType="application/vnd.openxmlformats-officedocument.presentationml.notesSlide+xml"/>
  <Override PartName="/ppt/ink/ink17.xml" ContentType="application/inkml+xml"/>
  <Override PartName="/ppt/notesSlides/notesSlide19.xml" ContentType="application/vnd.openxmlformats-officedocument.presentationml.notesSlide+xml"/>
  <Override PartName="/ppt/ink/ink18.xml" ContentType="application/inkml+xml"/>
  <Override PartName="/ppt/notesSlides/notesSlide20.xml" ContentType="application/vnd.openxmlformats-officedocument.presentationml.notesSlide+xml"/>
  <Override PartName="/ppt/ink/ink19.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9.xml" ContentType="application/vnd.openxmlformats-officedocument.presentationml.tags+xml"/>
  <Override PartName="/ppt/notesSlides/notesSlide34.xml" ContentType="application/vnd.openxmlformats-officedocument.presentationml.notesSlide+xml"/>
  <Override PartName="/ppt/tags/tag10.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1.xml" ContentType="application/vnd.openxmlformats-officedocument.presentationml.tags+xml"/>
  <Override PartName="/ppt/notesSlides/notesSlide3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39.xml" ContentType="application/vnd.openxmlformats-officedocument.presentationml.notesSlide+xml"/>
  <Override PartName="/ppt/tags/tag17.xml" ContentType="application/vnd.openxmlformats-officedocument.presentationml.tags+xml"/>
  <Override PartName="/ppt/notesSlides/notesSlide40.xml" ContentType="application/vnd.openxmlformats-officedocument.presentationml.notesSlide+xml"/>
  <Override PartName="/ppt/tags/tag18.xml" ContentType="application/vnd.openxmlformats-officedocument.presentationml.tags+xml"/>
  <Override PartName="/ppt/notesSlides/notesSlide41.xml" ContentType="application/vnd.openxmlformats-officedocument.presentationml.notesSlide+xml"/>
  <Override PartName="/ppt/tags/tag19.xml" ContentType="application/vnd.openxmlformats-officedocument.presentationml.tags+xml"/>
  <Override PartName="/ppt/notesSlides/notesSlide42.xml" ContentType="application/vnd.openxmlformats-officedocument.presentationml.notesSlide+xml"/>
  <Override PartName="/ppt/tags/tag20.xml" ContentType="application/vnd.openxmlformats-officedocument.presentationml.tags+xml"/>
  <Override PartName="/ppt/notesSlides/notesSlide4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44.xml" ContentType="application/vnd.openxmlformats-officedocument.presentationml.notesSlide+xml"/>
  <Override PartName="/ppt/tags/tag23.xml" ContentType="application/vnd.openxmlformats-officedocument.presentationml.tags+xml"/>
  <Override PartName="/ppt/notesSlides/notesSlide45.xml" ContentType="application/vnd.openxmlformats-officedocument.presentationml.notesSlide+xml"/>
  <Override PartName="/ppt/tags/tag24.xml" ContentType="application/vnd.openxmlformats-officedocument.presentationml.tags+xml"/>
  <Override PartName="/ppt/notesSlides/notesSlide46.xml" ContentType="application/vnd.openxmlformats-officedocument.presentationml.notesSlide+xml"/>
  <Override PartName="/ppt/tags/tag25.xml" ContentType="application/vnd.openxmlformats-officedocument.presentationml.tags+xml"/>
  <Override PartName="/ppt/notesSlides/notesSlide47.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48.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51.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55.xml" ContentType="application/vnd.openxmlformats-officedocument.presentationml.notesSlide+xml"/>
  <Override PartName="/ppt/tags/tag38.xml" ContentType="application/vnd.openxmlformats-officedocument.presentationml.tags+xml"/>
  <Override PartName="/ppt/notesSlides/notesSlide56.xml" ContentType="application/vnd.openxmlformats-officedocument.presentationml.notesSlide+xml"/>
  <Override PartName="/ppt/tags/tag39.xml" ContentType="application/vnd.openxmlformats-officedocument.presentationml.tags+xml"/>
  <Override PartName="/ppt/notesSlides/notesSlide57.xml" ContentType="application/vnd.openxmlformats-officedocument.presentationml.notesSlide+xml"/>
  <Override PartName="/ppt/tags/tag40.xml" ContentType="application/vnd.openxmlformats-officedocument.presentationml.tags+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 id="2147483722" r:id="rId2"/>
    <p:sldMasterId id="2147483702" r:id="rId3"/>
    <p:sldMasterId id="2147483732" r:id="rId4"/>
    <p:sldMasterId id="2147483756" r:id="rId5"/>
    <p:sldMasterId id="2147483759" r:id="rId6"/>
    <p:sldMasterId id="2147483771" r:id="rId7"/>
    <p:sldMasterId id="2147483783" r:id="rId8"/>
    <p:sldMasterId id="2147483795" r:id="rId9"/>
  </p:sldMasterIdLst>
  <p:notesMasterIdLst>
    <p:notesMasterId r:id="rId97"/>
  </p:notesMasterIdLst>
  <p:sldIdLst>
    <p:sldId id="841" r:id="rId10"/>
    <p:sldId id="773" r:id="rId11"/>
    <p:sldId id="842" r:id="rId12"/>
    <p:sldId id="843" r:id="rId13"/>
    <p:sldId id="828" r:id="rId14"/>
    <p:sldId id="824" r:id="rId15"/>
    <p:sldId id="864" r:id="rId16"/>
    <p:sldId id="865" r:id="rId17"/>
    <p:sldId id="829" r:id="rId18"/>
    <p:sldId id="834" r:id="rId19"/>
    <p:sldId id="851" r:id="rId20"/>
    <p:sldId id="866" r:id="rId21"/>
    <p:sldId id="870" r:id="rId22"/>
    <p:sldId id="871" r:id="rId23"/>
    <p:sldId id="872" r:id="rId24"/>
    <p:sldId id="849" r:id="rId25"/>
    <p:sldId id="850" r:id="rId26"/>
    <p:sldId id="852" r:id="rId27"/>
    <p:sldId id="853" r:id="rId28"/>
    <p:sldId id="858" r:id="rId29"/>
    <p:sldId id="859" r:id="rId30"/>
    <p:sldId id="860" r:id="rId31"/>
    <p:sldId id="840" r:id="rId32"/>
    <p:sldId id="751" r:id="rId33"/>
    <p:sldId id="796" r:id="rId34"/>
    <p:sldId id="818" r:id="rId35"/>
    <p:sldId id="817" r:id="rId36"/>
    <p:sldId id="820" r:id="rId37"/>
    <p:sldId id="2564" r:id="rId38"/>
    <p:sldId id="819" r:id="rId39"/>
    <p:sldId id="821" r:id="rId40"/>
    <p:sldId id="822" r:id="rId41"/>
    <p:sldId id="823" r:id="rId42"/>
    <p:sldId id="806" r:id="rId43"/>
    <p:sldId id="258" r:id="rId44"/>
    <p:sldId id="2561" r:id="rId45"/>
    <p:sldId id="2560" r:id="rId46"/>
    <p:sldId id="2549" r:id="rId47"/>
    <p:sldId id="1789" r:id="rId48"/>
    <p:sldId id="2546" r:id="rId49"/>
    <p:sldId id="2547" r:id="rId50"/>
    <p:sldId id="2544" r:id="rId51"/>
    <p:sldId id="2525" r:id="rId52"/>
    <p:sldId id="2262" r:id="rId53"/>
    <p:sldId id="2264" r:id="rId54"/>
    <p:sldId id="2222" r:id="rId55"/>
    <p:sldId id="2454" r:id="rId56"/>
    <p:sldId id="1942" r:id="rId57"/>
    <p:sldId id="1787" r:id="rId58"/>
    <p:sldId id="1784" r:id="rId59"/>
    <p:sldId id="1776" r:id="rId60"/>
    <p:sldId id="2551" r:id="rId61"/>
    <p:sldId id="2553" r:id="rId62"/>
    <p:sldId id="262" r:id="rId63"/>
    <p:sldId id="2552" r:id="rId64"/>
    <p:sldId id="2467" r:id="rId65"/>
    <p:sldId id="2558" r:id="rId66"/>
    <p:sldId id="2559" r:id="rId67"/>
    <p:sldId id="2556" r:id="rId68"/>
    <p:sldId id="1943" r:id="rId69"/>
    <p:sldId id="2441" r:id="rId70"/>
    <p:sldId id="2555" r:id="rId71"/>
    <p:sldId id="2563" r:id="rId72"/>
    <p:sldId id="2557" r:id="rId73"/>
    <p:sldId id="1798" r:id="rId74"/>
    <p:sldId id="1800" r:id="rId75"/>
    <p:sldId id="1978" r:id="rId76"/>
    <p:sldId id="1801" r:id="rId77"/>
    <p:sldId id="1981" r:id="rId78"/>
    <p:sldId id="1941" r:id="rId79"/>
    <p:sldId id="1980" r:id="rId80"/>
    <p:sldId id="1799" r:id="rId81"/>
    <p:sldId id="263" r:id="rId82"/>
    <p:sldId id="2503" r:id="rId83"/>
    <p:sldId id="1974" r:id="rId84"/>
    <p:sldId id="1976" r:id="rId85"/>
    <p:sldId id="2554" r:id="rId86"/>
    <p:sldId id="2562" r:id="rId87"/>
    <p:sldId id="1792" r:id="rId88"/>
    <p:sldId id="1944" r:id="rId89"/>
    <p:sldId id="2550" r:id="rId90"/>
    <p:sldId id="1858" r:id="rId91"/>
    <p:sldId id="1977" r:id="rId92"/>
    <p:sldId id="1783" r:id="rId93"/>
    <p:sldId id="463" r:id="rId94"/>
    <p:sldId id="765" r:id="rId95"/>
    <p:sldId id="748" r:id="rId96"/>
  </p:sldIdLst>
  <p:sldSz cx="12192000" cy="6858000"/>
  <p:notesSz cx="6858000" cy="9144000"/>
  <p:custDataLst>
    <p:tags r:id="rId9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mal Lodaria" initials="KL" lastIdx="8" clrIdx="0">
    <p:extLst>
      <p:ext uri="{19B8F6BF-5375-455C-9EA6-DF929625EA0E}">
        <p15:presenceInfo xmlns:p15="http://schemas.microsoft.com/office/powerpoint/2012/main" userId="9760eadd6221f642" providerId="Windows Live"/>
      </p:ext>
    </p:extLst>
  </p:cmAuthor>
  <p:cmAuthor id="2" name="Lodaria, Komal" initials="LK" lastIdx="1" clrIdx="1">
    <p:extLst>
      <p:ext uri="{19B8F6BF-5375-455C-9EA6-DF929625EA0E}">
        <p15:presenceInfo xmlns:p15="http://schemas.microsoft.com/office/powerpoint/2012/main" userId="Lodaria, Koma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FF2"/>
    <a:srgbClr val="FF6445"/>
    <a:srgbClr val="94C93D"/>
    <a:srgbClr val="4497CB"/>
    <a:srgbClr val="F8C121"/>
    <a:srgbClr val="FFFFEF"/>
    <a:srgbClr val="595959"/>
    <a:srgbClr val="C6D5F3"/>
    <a:srgbClr val="558ED5"/>
    <a:srgbClr val="8732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75" autoAdjust="0"/>
    <p:restoredTop sz="94737" autoAdjust="0"/>
  </p:normalViewPr>
  <p:slideViewPr>
    <p:cSldViewPr snapToGrid="0">
      <p:cViewPr varScale="1">
        <p:scale>
          <a:sx n="68" d="100"/>
          <a:sy n="68" d="100"/>
        </p:scale>
        <p:origin x="4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01:52:23.695"/>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01:52:23.695"/>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01:52:23.695"/>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01:52:23.695"/>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01:52:23.695"/>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01:52:23.695"/>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01:52:23.695"/>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01:52:23.695"/>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01:52:23.695"/>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01:52:23.695"/>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01:52:23.695"/>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01:52:23.695"/>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01:52:23.695"/>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01:52:23.695"/>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01:52:23.695"/>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01:52:23.695"/>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01:52:23.695"/>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01:52:23.695"/>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01:52:23.695"/>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C43C62-7970-4F61-9EFB-48F607C2D640}" type="datetimeFigureOut">
              <a:rPr lang="en-US" smtClean="0"/>
              <a:t>1/13/2022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06AC2D-1B83-4E63-8B17-E2871D3D5E44}" type="slidenum">
              <a:rPr lang="en-US" smtClean="0"/>
              <a:t>‹#›</a:t>
            </a:fld>
            <a:endParaRPr lang="en-US" dirty="0"/>
          </a:p>
        </p:txBody>
      </p:sp>
    </p:spTree>
    <p:extLst>
      <p:ext uri="{BB962C8B-B14F-4D97-AF65-F5344CB8AC3E}">
        <p14:creationId xmlns:p14="http://schemas.microsoft.com/office/powerpoint/2010/main" val="3167500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001A33-BB9C-480A-BBE6-6C519AF2681C}" type="slidenum">
              <a:rPr lang="en-US" smtClean="0"/>
              <a:t>1</a:t>
            </a:fld>
            <a:endParaRPr lang="en-US"/>
          </a:p>
        </p:txBody>
      </p:sp>
    </p:spTree>
    <p:extLst>
      <p:ext uri="{BB962C8B-B14F-4D97-AF65-F5344CB8AC3E}">
        <p14:creationId xmlns:p14="http://schemas.microsoft.com/office/powerpoint/2010/main" val="1378106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CC4C7-CA52-4042-9E0A-86115F0B454D}" type="slidenum">
              <a:rPr lang="en-US" smtClean="0"/>
              <a:t>10</a:t>
            </a:fld>
            <a:endParaRPr lang="en-US"/>
          </a:p>
        </p:txBody>
      </p:sp>
    </p:spTree>
    <p:extLst>
      <p:ext uri="{BB962C8B-B14F-4D97-AF65-F5344CB8AC3E}">
        <p14:creationId xmlns:p14="http://schemas.microsoft.com/office/powerpoint/2010/main" val="3866601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CC4C7-CA52-4042-9E0A-86115F0B454D}" type="slidenum">
              <a:rPr lang="en-US" smtClean="0"/>
              <a:t>11</a:t>
            </a:fld>
            <a:endParaRPr lang="en-US"/>
          </a:p>
        </p:txBody>
      </p:sp>
    </p:spTree>
    <p:extLst>
      <p:ext uri="{BB962C8B-B14F-4D97-AF65-F5344CB8AC3E}">
        <p14:creationId xmlns:p14="http://schemas.microsoft.com/office/powerpoint/2010/main" val="2402001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CC4C7-CA52-4042-9E0A-86115F0B454D}" type="slidenum">
              <a:rPr lang="en-US" smtClean="0"/>
              <a:t>12</a:t>
            </a:fld>
            <a:endParaRPr lang="en-US"/>
          </a:p>
        </p:txBody>
      </p:sp>
    </p:spTree>
    <p:extLst>
      <p:ext uri="{BB962C8B-B14F-4D97-AF65-F5344CB8AC3E}">
        <p14:creationId xmlns:p14="http://schemas.microsoft.com/office/powerpoint/2010/main" val="2139525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CC4C7-CA52-4042-9E0A-86115F0B454D}" type="slidenum">
              <a:rPr lang="en-US" smtClean="0"/>
              <a:t>13</a:t>
            </a:fld>
            <a:endParaRPr lang="en-US"/>
          </a:p>
        </p:txBody>
      </p:sp>
    </p:spTree>
    <p:extLst>
      <p:ext uri="{BB962C8B-B14F-4D97-AF65-F5344CB8AC3E}">
        <p14:creationId xmlns:p14="http://schemas.microsoft.com/office/powerpoint/2010/main" val="2382172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CC4C7-CA52-4042-9E0A-86115F0B454D}" type="slidenum">
              <a:rPr lang="en-US" smtClean="0"/>
              <a:t>14</a:t>
            </a:fld>
            <a:endParaRPr lang="en-US"/>
          </a:p>
        </p:txBody>
      </p:sp>
    </p:spTree>
    <p:extLst>
      <p:ext uri="{BB962C8B-B14F-4D97-AF65-F5344CB8AC3E}">
        <p14:creationId xmlns:p14="http://schemas.microsoft.com/office/powerpoint/2010/main" val="1036217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CC4C7-CA52-4042-9E0A-86115F0B454D}" type="slidenum">
              <a:rPr lang="en-US" smtClean="0"/>
              <a:t>15</a:t>
            </a:fld>
            <a:endParaRPr lang="en-US"/>
          </a:p>
        </p:txBody>
      </p:sp>
    </p:spTree>
    <p:extLst>
      <p:ext uri="{BB962C8B-B14F-4D97-AF65-F5344CB8AC3E}">
        <p14:creationId xmlns:p14="http://schemas.microsoft.com/office/powerpoint/2010/main" val="1348522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CC4C7-CA52-4042-9E0A-86115F0B454D}" type="slidenum">
              <a:rPr lang="en-US" smtClean="0"/>
              <a:t>16</a:t>
            </a:fld>
            <a:endParaRPr lang="en-US"/>
          </a:p>
        </p:txBody>
      </p:sp>
    </p:spTree>
    <p:extLst>
      <p:ext uri="{BB962C8B-B14F-4D97-AF65-F5344CB8AC3E}">
        <p14:creationId xmlns:p14="http://schemas.microsoft.com/office/powerpoint/2010/main" val="695512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CC4C7-CA52-4042-9E0A-86115F0B454D}" type="slidenum">
              <a:rPr lang="en-US" smtClean="0"/>
              <a:t>17</a:t>
            </a:fld>
            <a:endParaRPr lang="en-US"/>
          </a:p>
        </p:txBody>
      </p:sp>
    </p:spTree>
    <p:extLst>
      <p:ext uri="{BB962C8B-B14F-4D97-AF65-F5344CB8AC3E}">
        <p14:creationId xmlns:p14="http://schemas.microsoft.com/office/powerpoint/2010/main" val="1529812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CC4C7-CA52-4042-9E0A-86115F0B454D}" type="slidenum">
              <a:rPr lang="en-US" smtClean="0"/>
              <a:t>18</a:t>
            </a:fld>
            <a:endParaRPr lang="en-US"/>
          </a:p>
        </p:txBody>
      </p:sp>
    </p:spTree>
    <p:extLst>
      <p:ext uri="{BB962C8B-B14F-4D97-AF65-F5344CB8AC3E}">
        <p14:creationId xmlns:p14="http://schemas.microsoft.com/office/powerpoint/2010/main" val="2378044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CC4C7-CA52-4042-9E0A-86115F0B454D}" type="slidenum">
              <a:rPr lang="en-US" smtClean="0"/>
              <a:t>19</a:t>
            </a:fld>
            <a:endParaRPr lang="en-US"/>
          </a:p>
        </p:txBody>
      </p:sp>
    </p:spTree>
    <p:extLst>
      <p:ext uri="{BB962C8B-B14F-4D97-AF65-F5344CB8AC3E}">
        <p14:creationId xmlns:p14="http://schemas.microsoft.com/office/powerpoint/2010/main" val="3640431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CC4C7-CA52-4042-9E0A-86115F0B454D}" type="slidenum">
              <a:rPr lang="en-US" smtClean="0"/>
              <a:t>2</a:t>
            </a:fld>
            <a:endParaRPr lang="en-US"/>
          </a:p>
        </p:txBody>
      </p:sp>
    </p:spTree>
    <p:extLst>
      <p:ext uri="{BB962C8B-B14F-4D97-AF65-F5344CB8AC3E}">
        <p14:creationId xmlns:p14="http://schemas.microsoft.com/office/powerpoint/2010/main" val="616215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CC4C7-CA52-4042-9E0A-86115F0B454D}" type="slidenum">
              <a:rPr lang="en-US" smtClean="0"/>
              <a:t>20</a:t>
            </a:fld>
            <a:endParaRPr lang="en-US"/>
          </a:p>
        </p:txBody>
      </p:sp>
    </p:spTree>
    <p:extLst>
      <p:ext uri="{BB962C8B-B14F-4D97-AF65-F5344CB8AC3E}">
        <p14:creationId xmlns:p14="http://schemas.microsoft.com/office/powerpoint/2010/main" val="1423658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001A33-BB9C-480A-BBE6-6C519AF2681C}" type="slidenum">
              <a:rPr lang="en-US" smtClean="0"/>
              <a:t>21</a:t>
            </a:fld>
            <a:endParaRPr lang="en-US"/>
          </a:p>
        </p:txBody>
      </p:sp>
    </p:spTree>
    <p:extLst>
      <p:ext uri="{BB962C8B-B14F-4D97-AF65-F5344CB8AC3E}">
        <p14:creationId xmlns:p14="http://schemas.microsoft.com/office/powerpoint/2010/main" val="809145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001A33-BB9C-480A-BBE6-6C519AF2681C}" type="slidenum">
              <a:rPr lang="en-US" smtClean="0"/>
              <a:t>22</a:t>
            </a:fld>
            <a:endParaRPr lang="en-US"/>
          </a:p>
        </p:txBody>
      </p:sp>
    </p:spTree>
    <p:extLst>
      <p:ext uri="{BB962C8B-B14F-4D97-AF65-F5344CB8AC3E}">
        <p14:creationId xmlns:p14="http://schemas.microsoft.com/office/powerpoint/2010/main" val="497840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001A33-BB9C-480A-BBE6-6C519AF2681C}" type="slidenum">
              <a:rPr lang="en-US" smtClean="0"/>
              <a:t>23</a:t>
            </a:fld>
            <a:endParaRPr lang="en-US"/>
          </a:p>
        </p:txBody>
      </p:sp>
    </p:spTree>
    <p:extLst>
      <p:ext uri="{BB962C8B-B14F-4D97-AF65-F5344CB8AC3E}">
        <p14:creationId xmlns:p14="http://schemas.microsoft.com/office/powerpoint/2010/main" val="2954852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001A33-BB9C-480A-BBE6-6C519AF2681C}" type="slidenum">
              <a:rPr lang="en-US" smtClean="0"/>
              <a:t>24</a:t>
            </a:fld>
            <a:endParaRPr lang="en-US"/>
          </a:p>
        </p:txBody>
      </p:sp>
    </p:spTree>
    <p:extLst>
      <p:ext uri="{BB962C8B-B14F-4D97-AF65-F5344CB8AC3E}">
        <p14:creationId xmlns:p14="http://schemas.microsoft.com/office/powerpoint/2010/main" val="1861623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6AC2D-1B83-4E63-8B17-E2871D3D5E44}" type="slidenum">
              <a:rPr lang="en-US" smtClean="0"/>
              <a:t>35</a:t>
            </a:fld>
            <a:endParaRPr lang="en-US" dirty="0"/>
          </a:p>
        </p:txBody>
      </p:sp>
    </p:spTree>
    <p:extLst>
      <p:ext uri="{BB962C8B-B14F-4D97-AF65-F5344CB8AC3E}">
        <p14:creationId xmlns:p14="http://schemas.microsoft.com/office/powerpoint/2010/main" val="3332288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6AC2D-1B83-4E63-8B17-E2871D3D5E44}" type="slidenum">
              <a:rPr lang="en-US" smtClean="0"/>
              <a:t>36</a:t>
            </a:fld>
            <a:endParaRPr lang="en-US" dirty="0"/>
          </a:p>
        </p:txBody>
      </p:sp>
    </p:spTree>
    <p:extLst>
      <p:ext uri="{BB962C8B-B14F-4D97-AF65-F5344CB8AC3E}">
        <p14:creationId xmlns:p14="http://schemas.microsoft.com/office/powerpoint/2010/main" val="357363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6AC2D-1B83-4E63-8B17-E2871D3D5E44}" type="slidenum">
              <a:rPr lang="en-US" smtClean="0"/>
              <a:t>37</a:t>
            </a:fld>
            <a:endParaRPr lang="en-US" dirty="0"/>
          </a:p>
        </p:txBody>
      </p:sp>
    </p:spTree>
    <p:extLst>
      <p:ext uri="{BB962C8B-B14F-4D97-AF65-F5344CB8AC3E}">
        <p14:creationId xmlns:p14="http://schemas.microsoft.com/office/powerpoint/2010/main" val="3134119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sym typeface="Wingdings" panose="05000000000000000000" pitchFamily="2" charset="2"/>
            </a:endParaRPr>
          </a:p>
        </p:txBody>
      </p:sp>
    </p:spTree>
    <p:extLst>
      <p:ext uri="{BB962C8B-B14F-4D97-AF65-F5344CB8AC3E}">
        <p14:creationId xmlns:p14="http://schemas.microsoft.com/office/powerpoint/2010/main" val="1793669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6AC2D-1B83-4E63-8B17-E2871D3D5E44}" type="slidenum">
              <a:rPr lang="en-US" smtClean="0"/>
              <a:t>39</a:t>
            </a:fld>
            <a:endParaRPr lang="en-US" dirty="0"/>
          </a:p>
        </p:txBody>
      </p:sp>
    </p:spTree>
    <p:extLst>
      <p:ext uri="{BB962C8B-B14F-4D97-AF65-F5344CB8AC3E}">
        <p14:creationId xmlns:p14="http://schemas.microsoft.com/office/powerpoint/2010/main" val="756013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CC4C7-CA52-4042-9E0A-86115F0B454D}" type="slidenum">
              <a:rPr lang="en-US" smtClean="0"/>
              <a:t>3</a:t>
            </a:fld>
            <a:endParaRPr lang="en-US"/>
          </a:p>
        </p:txBody>
      </p:sp>
    </p:spTree>
    <p:extLst>
      <p:ext uri="{BB962C8B-B14F-4D97-AF65-F5344CB8AC3E}">
        <p14:creationId xmlns:p14="http://schemas.microsoft.com/office/powerpoint/2010/main" val="3208252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sym typeface="Wingdings" panose="05000000000000000000" pitchFamily="2" charset="2"/>
            </a:endParaRPr>
          </a:p>
        </p:txBody>
      </p:sp>
    </p:spTree>
    <p:extLst>
      <p:ext uri="{BB962C8B-B14F-4D97-AF65-F5344CB8AC3E}">
        <p14:creationId xmlns:p14="http://schemas.microsoft.com/office/powerpoint/2010/main" val="39072672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ym typeface="Wingdings" panose="05000000000000000000" pitchFamily="2" charset="2"/>
              </a:rPr>
              <a:t>The future isn’t set in stone</a:t>
            </a:r>
          </a:p>
          <a:p>
            <a:pPr marL="171450" indent="-171450">
              <a:buFont typeface="Arial" panose="020B0604020202020204" pitchFamily="34" charset="0"/>
              <a:buChar char="•"/>
            </a:pPr>
            <a:r>
              <a:rPr lang="en-US" dirty="0">
                <a:sym typeface="Wingdings" panose="05000000000000000000" pitchFamily="2" charset="2"/>
              </a:rPr>
              <a:t>Time does help</a:t>
            </a:r>
          </a:p>
          <a:p>
            <a:pPr marL="171450" indent="-171450">
              <a:buFont typeface="Arial" panose="020B0604020202020204" pitchFamily="34" charset="0"/>
              <a:buChar char="•"/>
            </a:pPr>
            <a:r>
              <a:rPr lang="en-US" dirty="0">
                <a:sym typeface="Wingdings" panose="05000000000000000000" pitchFamily="2" charset="2"/>
              </a:rPr>
              <a:t>Nothing in life is final, until it is over</a:t>
            </a:r>
          </a:p>
          <a:p>
            <a:pPr marL="171450" indent="-171450">
              <a:buFont typeface="Arial" panose="020B0604020202020204" pitchFamily="34" charset="0"/>
              <a:buChar char="•"/>
            </a:pPr>
            <a:r>
              <a:rPr lang="en-US" dirty="0">
                <a:sym typeface="Wingdings" panose="05000000000000000000" pitchFamily="2" charset="2"/>
              </a:rPr>
              <a:t>It is hard to see solutions when in distress</a:t>
            </a:r>
          </a:p>
          <a:p>
            <a:pPr marL="171450" indent="-171450">
              <a:buFont typeface="Arial" panose="020B0604020202020204" pitchFamily="34" charset="0"/>
              <a:buChar char="•"/>
            </a:pPr>
            <a:r>
              <a:rPr lang="en-US" dirty="0">
                <a:sym typeface="Wingdings" panose="05000000000000000000" pitchFamily="2" charset="2"/>
              </a:rPr>
              <a:t>You are not alone</a:t>
            </a:r>
          </a:p>
          <a:p>
            <a:pPr marL="171450" indent="-171450">
              <a:buFont typeface="Arial" panose="020B0604020202020204" pitchFamily="34" charset="0"/>
              <a:buChar char="•"/>
            </a:pPr>
            <a:r>
              <a:rPr lang="en-US" dirty="0">
                <a:sym typeface="Wingdings" panose="05000000000000000000" pitchFamily="2" charset="2"/>
              </a:rPr>
              <a:t>We have control to make life more meaningful </a:t>
            </a:r>
          </a:p>
        </p:txBody>
      </p:sp>
    </p:spTree>
    <p:extLst>
      <p:ext uri="{BB962C8B-B14F-4D97-AF65-F5344CB8AC3E}">
        <p14:creationId xmlns:p14="http://schemas.microsoft.com/office/powerpoint/2010/main" val="10308061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sym typeface="Wingdings" panose="05000000000000000000" pitchFamily="2" charset="2"/>
            </a:endParaRPr>
          </a:p>
        </p:txBody>
      </p:sp>
    </p:spTree>
    <p:extLst>
      <p:ext uri="{BB962C8B-B14F-4D97-AF65-F5344CB8AC3E}">
        <p14:creationId xmlns:p14="http://schemas.microsoft.com/office/powerpoint/2010/main" val="22103486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sym typeface="Wingdings" panose="05000000000000000000" pitchFamily="2" charset="2"/>
            </a:endParaRPr>
          </a:p>
        </p:txBody>
      </p:sp>
    </p:spTree>
    <p:extLst>
      <p:ext uri="{BB962C8B-B14F-4D97-AF65-F5344CB8AC3E}">
        <p14:creationId xmlns:p14="http://schemas.microsoft.com/office/powerpoint/2010/main" val="30552881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sym typeface="Wingdings" panose="05000000000000000000" pitchFamily="2" charset="2"/>
              </a:rPr>
              <a:t>Self-awareness</a:t>
            </a:r>
          </a:p>
          <a:p>
            <a:pPr marL="0" indent="0">
              <a:buFont typeface="Arial" panose="020B0604020202020204" pitchFamily="34" charset="0"/>
              <a:buNone/>
            </a:pPr>
            <a:r>
              <a:rPr lang="en-US" dirty="0">
                <a:sym typeface="Wingdings" panose="05000000000000000000" pitchFamily="2" charset="2"/>
              </a:rPr>
              <a:t>Rest and recuperation </a:t>
            </a:r>
            <a:r>
              <a:rPr lang="en-US" dirty="0" err="1">
                <a:sym typeface="Wingdings" panose="05000000000000000000" pitchFamily="2" charset="2"/>
              </a:rPr>
              <a:t>thorugh</a:t>
            </a:r>
            <a:r>
              <a:rPr lang="en-US" dirty="0">
                <a:sym typeface="Wingdings" panose="05000000000000000000" pitchFamily="2" charset="2"/>
              </a:rPr>
              <a:t> self-care</a:t>
            </a:r>
          </a:p>
          <a:p>
            <a:pPr marL="0" indent="0">
              <a:buFont typeface="Arial" panose="020B0604020202020204" pitchFamily="34" charset="0"/>
              <a:buNone/>
            </a:pPr>
            <a:r>
              <a:rPr lang="en-US" dirty="0">
                <a:sym typeface="Wingdings" panose="05000000000000000000" pitchFamily="2" charset="2"/>
              </a:rPr>
              <a:t>Shared perceptions and storytelling in a way that brings us </a:t>
            </a:r>
            <a:r>
              <a:rPr lang="en-US" dirty="0" err="1">
                <a:sym typeface="Wingdings" panose="05000000000000000000" pitchFamily="2" charset="2"/>
              </a:rPr>
              <a:t>togetherhopefullnes</a:t>
            </a:r>
            <a:endParaRPr lang="en-US" dirty="0">
              <a:sym typeface="Wingdings" panose="05000000000000000000" pitchFamily="2" charset="2"/>
            </a:endParaRPr>
          </a:p>
          <a:p>
            <a:pPr marL="0" indent="0">
              <a:buFont typeface="Arial" panose="020B0604020202020204" pitchFamily="34" charset="0"/>
              <a:buNone/>
            </a:pPr>
            <a:r>
              <a:rPr lang="en-US" dirty="0">
                <a:sym typeface="Wingdings" panose="05000000000000000000" pitchFamily="2" charset="2"/>
              </a:rPr>
              <a:t>Optimism and gratitude </a:t>
            </a:r>
          </a:p>
          <a:p>
            <a:endParaRPr lang="en-US" dirty="0"/>
          </a:p>
        </p:txBody>
      </p:sp>
      <p:sp>
        <p:nvSpPr>
          <p:cNvPr id="4" name="Slide Number Placeholder 3"/>
          <p:cNvSpPr>
            <a:spLocks noGrp="1"/>
          </p:cNvSpPr>
          <p:nvPr>
            <p:ph type="sldNum" sz="quarter" idx="5"/>
          </p:nvPr>
        </p:nvSpPr>
        <p:spPr/>
        <p:txBody>
          <a:bodyPr/>
          <a:lstStyle/>
          <a:p>
            <a:fld id="{2906AC2D-1B83-4E63-8B17-E2871D3D5E44}" type="slidenum">
              <a:rPr lang="en-US" smtClean="0"/>
              <a:t>44</a:t>
            </a:fld>
            <a:endParaRPr lang="en-US" dirty="0"/>
          </a:p>
        </p:txBody>
      </p:sp>
    </p:spTree>
    <p:extLst>
      <p:ext uri="{BB962C8B-B14F-4D97-AF65-F5344CB8AC3E}">
        <p14:creationId xmlns:p14="http://schemas.microsoft.com/office/powerpoint/2010/main" val="1137495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Helping Healers Heal or H3, is the foundational infrastructure for enhanced wellness programming across all service lines of NYC Health + Hospitals to address emotional and psychological needs of all staff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H3 holistic wellness programming has evolved over the last few years and continues to address the emotional and psychological needs of our staff through debriefs, including, but not limited to: acute reaction to unanticipated and adverse work-related events, reaction to stress, secondary, vicarious, complex, and collective traumatization, as well as compassion fatigue, and burnout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832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ym typeface="Wingdings" panose="05000000000000000000" pitchFamily="2" charset="2"/>
              </a:rPr>
              <a:t>OBH</a:t>
            </a:r>
          </a:p>
          <a:p>
            <a:pPr marL="171450" indent="-171450">
              <a:buFont typeface="Arial" panose="020B0604020202020204" pitchFamily="34" charset="0"/>
              <a:buChar char="•"/>
            </a:pPr>
            <a:r>
              <a:rPr lang="en-US" dirty="0">
                <a:sym typeface="Wingdings" panose="05000000000000000000" pitchFamily="2" charset="2"/>
              </a:rPr>
              <a:t>D &amp; I</a:t>
            </a:r>
          </a:p>
          <a:p>
            <a:pPr marL="171450" indent="-171450">
              <a:buFont typeface="Arial" panose="020B0604020202020204" pitchFamily="34" charset="0"/>
              <a:buChar char="•"/>
            </a:pPr>
            <a:r>
              <a:rPr lang="en-US" dirty="0">
                <a:sym typeface="Wingdings" panose="05000000000000000000" pitchFamily="2" charset="2"/>
              </a:rPr>
              <a:t>Workforce Development</a:t>
            </a:r>
          </a:p>
          <a:p>
            <a:pPr marL="171450" indent="-171450">
              <a:buFont typeface="Arial" panose="020B0604020202020204" pitchFamily="34" charset="0"/>
              <a:buChar char="•"/>
            </a:pPr>
            <a:r>
              <a:rPr lang="en-US" dirty="0">
                <a:sym typeface="Wingdings" panose="05000000000000000000" pitchFamily="2" charset="2"/>
              </a:rPr>
              <a:t>HR / Shared Resources</a:t>
            </a:r>
          </a:p>
          <a:p>
            <a:pPr marL="171450" indent="-171450">
              <a:buFont typeface="Arial" panose="020B0604020202020204" pitchFamily="34" charset="0"/>
              <a:buChar char="•"/>
            </a:pPr>
            <a:r>
              <a:rPr lang="en-US" dirty="0">
                <a:sym typeface="Wingdings" panose="05000000000000000000" pitchFamily="2" charset="2"/>
              </a:rPr>
              <a:t>Communications</a:t>
            </a:r>
          </a:p>
          <a:p>
            <a:pPr marL="171450" indent="-171450">
              <a:buFont typeface="Arial" panose="020B0604020202020204" pitchFamily="34" charset="0"/>
              <a:buChar char="•"/>
            </a:pPr>
            <a:r>
              <a:rPr lang="en-US" dirty="0" err="1">
                <a:sym typeface="Wingdings" panose="05000000000000000000" pitchFamily="2" charset="2"/>
              </a:rPr>
              <a:t>DnA</a:t>
            </a:r>
            <a:r>
              <a:rPr lang="en-US" dirty="0">
                <a:sym typeface="Wingdings" panose="05000000000000000000" pitchFamily="2" charset="2"/>
              </a:rPr>
              <a:t> &amp; IT </a:t>
            </a:r>
          </a:p>
        </p:txBody>
      </p:sp>
    </p:spTree>
    <p:extLst>
      <p:ext uri="{BB962C8B-B14F-4D97-AF65-F5344CB8AC3E}">
        <p14:creationId xmlns:p14="http://schemas.microsoft.com/office/powerpoint/2010/main" val="8842994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6AC2D-1B83-4E63-8B17-E2871D3D5E44}" type="slidenum">
              <a:rPr lang="en-US" smtClean="0"/>
              <a:t>48</a:t>
            </a:fld>
            <a:endParaRPr lang="en-US" dirty="0"/>
          </a:p>
        </p:txBody>
      </p:sp>
    </p:spTree>
    <p:extLst>
      <p:ext uri="{BB962C8B-B14F-4D97-AF65-F5344CB8AC3E}">
        <p14:creationId xmlns:p14="http://schemas.microsoft.com/office/powerpoint/2010/main" val="33726615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6AC2D-1B83-4E63-8B17-E2871D3D5E44}" type="slidenum">
              <a:rPr lang="en-US" smtClean="0"/>
              <a:t>51</a:t>
            </a:fld>
            <a:endParaRPr lang="en-US" dirty="0"/>
          </a:p>
        </p:txBody>
      </p:sp>
    </p:spTree>
    <p:extLst>
      <p:ext uri="{BB962C8B-B14F-4D97-AF65-F5344CB8AC3E}">
        <p14:creationId xmlns:p14="http://schemas.microsoft.com/office/powerpoint/2010/main" val="33404714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06AC2D-1B83-4E63-8B17-E2871D3D5E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102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CC4C7-CA52-4042-9E0A-86115F0B454D}" type="slidenum">
              <a:rPr lang="en-US" smtClean="0"/>
              <a:t>4</a:t>
            </a:fld>
            <a:endParaRPr lang="en-US"/>
          </a:p>
        </p:txBody>
      </p:sp>
    </p:spTree>
    <p:extLst>
      <p:ext uri="{BB962C8B-B14F-4D97-AF65-F5344CB8AC3E}">
        <p14:creationId xmlns:p14="http://schemas.microsoft.com/office/powerpoint/2010/main" val="24105445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91B76-0947-413F-A795-0825D7FBF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778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91B76-0947-413F-A795-0825D7FBF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6502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91B76-0947-413F-A795-0825D7FBF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5805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91B76-0947-413F-A795-0825D7FBF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1356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Prime real estate</a:t>
            </a:r>
          </a:p>
          <a:p>
            <a:r>
              <a:rPr lang="en-US" dirty="0"/>
              <a:t>Investment in permanence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1E428-FE77-4243-B695-1184FEC0E0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1814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Prime real estate</a:t>
            </a:r>
          </a:p>
          <a:p>
            <a:r>
              <a:rPr lang="en-US" dirty="0"/>
              <a:t>Investment in permanence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1E428-FE77-4243-B695-1184FEC0E0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9423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Prime real estate</a:t>
            </a:r>
          </a:p>
          <a:p>
            <a:r>
              <a:rPr lang="en-US" dirty="0"/>
              <a:t>Investment in permanence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1E428-FE77-4243-B695-1184FEC0E0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4077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Prime real estate</a:t>
            </a:r>
          </a:p>
          <a:p>
            <a:r>
              <a:rPr lang="en-US" dirty="0"/>
              <a:t>Investment in permanence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1E428-FE77-4243-B695-1184FEC0E0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33917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rPr>
              <a:t>The Childcare Services Team at Human Resources &amp; Office of Diversity &amp; Inclusion </a:t>
            </a:r>
          </a:p>
          <a:p>
            <a:endParaRPr lang="en-US" dirty="0"/>
          </a:p>
        </p:txBody>
      </p:sp>
    </p:spTree>
    <p:extLst>
      <p:ext uri="{BB962C8B-B14F-4D97-AF65-F5344CB8AC3E}">
        <p14:creationId xmlns:p14="http://schemas.microsoft.com/office/powerpoint/2010/main" val="27086400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6AC2D-1B83-4E63-8B17-E2871D3D5E44}" type="slidenum">
              <a:rPr lang="en-US" smtClean="0"/>
              <a:t>69</a:t>
            </a:fld>
            <a:endParaRPr lang="en-US" dirty="0"/>
          </a:p>
        </p:txBody>
      </p:sp>
    </p:spTree>
    <p:extLst>
      <p:ext uri="{BB962C8B-B14F-4D97-AF65-F5344CB8AC3E}">
        <p14:creationId xmlns:p14="http://schemas.microsoft.com/office/powerpoint/2010/main" val="266857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CC4C7-CA52-4042-9E0A-86115F0B454D}" type="slidenum">
              <a:rPr lang="en-US" smtClean="0"/>
              <a:t>5</a:t>
            </a:fld>
            <a:endParaRPr lang="en-US"/>
          </a:p>
        </p:txBody>
      </p:sp>
    </p:spTree>
    <p:extLst>
      <p:ext uri="{BB962C8B-B14F-4D97-AF65-F5344CB8AC3E}">
        <p14:creationId xmlns:p14="http://schemas.microsoft.com/office/powerpoint/2010/main" val="9347056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49496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6AC2D-1B83-4E63-8B17-E2871D3D5E44}" type="slidenum">
              <a:rPr lang="en-US" smtClean="0"/>
              <a:t>72</a:t>
            </a:fld>
            <a:endParaRPr lang="en-US" dirty="0"/>
          </a:p>
        </p:txBody>
      </p:sp>
    </p:spTree>
    <p:extLst>
      <p:ext uri="{BB962C8B-B14F-4D97-AF65-F5344CB8AC3E}">
        <p14:creationId xmlns:p14="http://schemas.microsoft.com/office/powerpoint/2010/main" val="41643945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reach out to your local H3 lead to discuss the submitting of the H3 Encounter Form</a:t>
            </a:r>
          </a:p>
          <a:p>
            <a:endParaRPr lang="en-US" dirty="0"/>
          </a:p>
          <a:p>
            <a:r>
              <a:rPr lang="en-US" sz="1200" kern="1200" dirty="0">
                <a:solidFill>
                  <a:schemeClr val="tx1"/>
                </a:solidFill>
                <a:effectLst/>
                <a:latin typeface="+mn-lt"/>
                <a:ea typeface="+mn-ea"/>
                <a:cs typeface="+mn-cs"/>
              </a:rPr>
              <a:t>Just to assure folks that there is no MRN linked or medical record and that this is a peer support service. Jeanette Baxter generally presented this piece. That was the piece that generally gave many people reservations about doing debriefings.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06AC2D-1B83-4E63-8B17-E2871D3D5E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1500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Melody</a:t>
            </a:r>
          </a:p>
        </p:txBody>
      </p:sp>
    </p:spTree>
    <p:extLst>
      <p:ext uri="{BB962C8B-B14F-4D97-AF65-F5344CB8AC3E}">
        <p14:creationId xmlns:p14="http://schemas.microsoft.com/office/powerpoint/2010/main" val="2324199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Melody</a:t>
            </a:r>
          </a:p>
        </p:txBody>
      </p:sp>
    </p:spTree>
    <p:extLst>
      <p:ext uri="{BB962C8B-B14F-4D97-AF65-F5344CB8AC3E}">
        <p14:creationId xmlns:p14="http://schemas.microsoft.com/office/powerpoint/2010/main" val="38027322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sym typeface="Wingdings" panose="05000000000000000000" pitchFamily="2" charset="2"/>
              </a:rPr>
              <a:t>Challenges to what we consider “integrity” to be that causes psychological, spiritual, and psychological consequences and negative feelings states</a:t>
            </a:r>
          </a:p>
          <a:p>
            <a:pPr marL="171450" indent="-171450">
              <a:buFontTx/>
              <a:buChar char="-"/>
            </a:pPr>
            <a:r>
              <a:rPr lang="en-US" dirty="0">
                <a:sym typeface="Wingdings" panose="05000000000000000000" pitchFamily="2" charset="2"/>
              </a:rPr>
              <a:t>Generally seen as experiencing “immoral acts” creating an emotional wound causing internal conflict </a:t>
            </a:r>
          </a:p>
          <a:p>
            <a:pPr marL="171450" indent="-171450">
              <a:buFontTx/>
              <a:buChar char="-"/>
            </a:pPr>
            <a:endParaRPr lang="en-US" dirty="0">
              <a:sym typeface="Wingdings" panose="05000000000000000000" pitchFamily="2" charset="2"/>
            </a:endParaRPr>
          </a:p>
          <a:p>
            <a:pPr marL="0" indent="0">
              <a:buFont typeface="Arial" panose="020B0604020202020204" pitchFamily="34" charset="0"/>
              <a:buNone/>
            </a:pPr>
            <a:endParaRPr lang="en-US" dirty="0">
              <a:sym typeface="Wingdings" panose="05000000000000000000" pitchFamily="2" charset="2"/>
            </a:endParaRPr>
          </a:p>
        </p:txBody>
      </p:sp>
    </p:spTree>
    <p:extLst>
      <p:ext uri="{BB962C8B-B14F-4D97-AF65-F5344CB8AC3E}">
        <p14:creationId xmlns:p14="http://schemas.microsoft.com/office/powerpoint/2010/main" val="2433810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ts val="140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2906AC2D-1B83-4E63-8B17-E2871D3D5E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9338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ts val="140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2906AC2D-1B83-4E63-8B17-E2871D3D5E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4744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E001A33-BB9C-480A-BBE6-6C519AF2681C}" type="slidenum">
              <a:rPr lang="en-US" smtClean="0"/>
              <a:t>86</a:t>
            </a:fld>
            <a:endParaRPr lang="en-US"/>
          </a:p>
        </p:txBody>
      </p:sp>
    </p:spTree>
    <p:extLst>
      <p:ext uri="{BB962C8B-B14F-4D97-AF65-F5344CB8AC3E}">
        <p14:creationId xmlns:p14="http://schemas.microsoft.com/office/powerpoint/2010/main" val="1178000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CC4C7-CA52-4042-9E0A-86115F0B454D}" type="slidenum">
              <a:rPr lang="en-US" smtClean="0"/>
              <a:t>6</a:t>
            </a:fld>
            <a:endParaRPr lang="en-US"/>
          </a:p>
        </p:txBody>
      </p:sp>
    </p:spTree>
    <p:extLst>
      <p:ext uri="{BB962C8B-B14F-4D97-AF65-F5344CB8AC3E}">
        <p14:creationId xmlns:p14="http://schemas.microsoft.com/office/powerpoint/2010/main" val="159062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CC4C7-CA52-4042-9E0A-86115F0B454D}" type="slidenum">
              <a:rPr lang="en-US" smtClean="0"/>
              <a:t>7</a:t>
            </a:fld>
            <a:endParaRPr lang="en-US"/>
          </a:p>
        </p:txBody>
      </p:sp>
    </p:spTree>
    <p:extLst>
      <p:ext uri="{BB962C8B-B14F-4D97-AF65-F5344CB8AC3E}">
        <p14:creationId xmlns:p14="http://schemas.microsoft.com/office/powerpoint/2010/main" val="161892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CC4C7-CA52-4042-9E0A-86115F0B454D}" type="slidenum">
              <a:rPr lang="en-US" smtClean="0"/>
              <a:t>8</a:t>
            </a:fld>
            <a:endParaRPr lang="en-US"/>
          </a:p>
        </p:txBody>
      </p:sp>
    </p:spTree>
    <p:extLst>
      <p:ext uri="{BB962C8B-B14F-4D97-AF65-F5344CB8AC3E}">
        <p14:creationId xmlns:p14="http://schemas.microsoft.com/office/powerpoint/2010/main" val="2108308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CC4C7-CA52-4042-9E0A-86115F0B454D}" type="slidenum">
              <a:rPr lang="en-US" smtClean="0"/>
              <a:t>9</a:t>
            </a:fld>
            <a:endParaRPr lang="en-US"/>
          </a:p>
        </p:txBody>
      </p:sp>
    </p:spTree>
    <p:extLst>
      <p:ext uri="{BB962C8B-B14F-4D97-AF65-F5344CB8AC3E}">
        <p14:creationId xmlns:p14="http://schemas.microsoft.com/office/powerpoint/2010/main" val="3496422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90016" y="2617374"/>
            <a:ext cx="7117079" cy="1623251"/>
          </a:xfrm>
        </p:spPr>
        <p:txBody>
          <a:bodyPr anchor="ctr">
            <a:normAutofit/>
          </a:bodyPr>
          <a:lstStyle>
            <a:lvl1pPr algn="r">
              <a:defRPr sz="5400" b="0"/>
            </a:lvl1pPr>
          </a:lstStyle>
          <a:p>
            <a:r>
              <a:rPr lang="en-US" dirty="0"/>
              <a:t>Click to edit Master title style</a:t>
            </a:r>
          </a:p>
        </p:txBody>
      </p:sp>
      <p:sp>
        <p:nvSpPr>
          <p:cNvPr id="3" name="Subtitle 2"/>
          <p:cNvSpPr>
            <a:spLocks noGrp="1"/>
          </p:cNvSpPr>
          <p:nvPr>
            <p:ph type="subTitle" idx="1"/>
          </p:nvPr>
        </p:nvSpPr>
        <p:spPr>
          <a:xfrm>
            <a:off x="8485632" y="2617374"/>
            <a:ext cx="2816352" cy="1623251"/>
          </a:xfrm>
        </p:spPr>
        <p:txBody>
          <a:bodyPr anchor="ctr">
            <a:norm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1" name="Straight Connector 10">
            <a:extLst>
              <a:ext uri="{FF2B5EF4-FFF2-40B4-BE49-F238E27FC236}">
                <a16:creationId xmlns:a16="http://schemas.microsoft.com/office/drawing/2014/main" id="{E8A06CC2-9EB4-B34E-9916-FB8BC63D12AD}"/>
              </a:ext>
            </a:extLst>
          </p:cNvPr>
          <p:cNvCxnSpPr>
            <a:cxnSpLocks/>
          </p:cNvCxnSpPr>
          <p:nvPr/>
        </p:nvCxnSpPr>
        <p:spPr>
          <a:xfrm>
            <a:off x="8241792" y="2617374"/>
            <a:ext cx="0" cy="1623251"/>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Tree>
    <p:custDataLst>
      <p:tags r:id="rId1"/>
    </p:custDataLst>
    <p:extLst>
      <p:ext uri="{BB962C8B-B14F-4D97-AF65-F5344CB8AC3E}">
        <p14:creationId xmlns:p14="http://schemas.microsoft.com/office/powerpoint/2010/main" val="1597692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90016" y="2617374"/>
            <a:ext cx="7117079" cy="1623251"/>
          </a:xfrm>
        </p:spPr>
        <p:txBody>
          <a:bodyPr anchor="ctr">
            <a:normAutofit/>
          </a:bodyPr>
          <a:lstStyle>
            <a:lvl1pPr algn="r">
              <a:defRPr sz="5400" b="0"/>
            </a:lvl1pPr>
          </a:lstStyle>
          <a:p>
            <a:r>
              <a:rPr lang="en-US" dirty="0"/>
              <a:t>Click to edit Master title style</a:t>
            </a:r>
          </a:p>
        </p:txBody>
      </p:sp>
      <p:sp>
        <p:nvSpPr>
          <p:cNvPr id="3" name="Subtitle 2"/>
          <p:cNvSpPr>
            <a:spLocks noGrp="1"/>
          </p:cNvSpPr>
          <p:nvPr>
            <p:ph type="subTitle" idx="1"/>
          </p:nvPr>
        </p:nvSpPr>
        <p:spPr>
          <a:xfrm>
            <a:off x="8485632" y="2617374"/>
            <a:ext cx="2816352" cy="1623251"/>
          </a:xfrm>
        </p:spPr>
        <p:txBody>
          <a:bodyPr anchor="ctr">
            <a:norm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1" name="Straight Connector 10">
            <a:extLst>
              <a:ext uri="{FF2B5EF4-FFF2-40B4-BE49-F238E27FC236}">
                <a16:creationId xmlns:a16="http://schemas.microsoft.com/office/drawing/2014/main" id="{E8A06CC2-9EB4-B34E-9916-FB8BC63D12AD}"/>
              </a:ext>
            </a:extLst>
          </p:cNvPr>
          <p:cNvCxnSpPr>
            <a:cxnSpLocks/>
          </p:cNvCxnSpPr>
          <p:nvPr/>
        </p:nvCxnSpPr>
        <p:spPr>
          <a:xfrm>
            <a:off x="8241792" y="2617374"/>
            <a:ext cx="0" cy="1623251"/>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305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9FC4A07-3C2F-4E97-AF3D-027542D1E458}" type="slidenum">
              <a:rPr lang="en-US" smtClean="0"/>
              <a:t>‹#›</a:t>
            </a:fld>
            <a:endParaRPr lang="en-US" dirty="0"/>
          </a:p>
        </p:txBody>
      </p:sp>
    </p:spTree>
    <p:extLst>
      <p:ext uri="{BB962C8B-B14F-4D97-AF65-F5344CB8AC3E}">
        <p14:creationId xmlns:p14="http://schemas.microsoft.com/office/powerpoint/2010/main" val="578851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800" b="1"/>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29FC4A07-3C2F-4E97-AF3D-027542D1E458}" type="slidenum">
              <a:rPr lang="en-US" smtClean="0"/>
              <a:t>‹#›</a:t>
            </a:fld>
            <a:endParaRPr lang="en-US" dirty="0"/>
          </a:p>
        </p:txBody>
      </p:sp>
    </p:spTree>
    <p:extLst>
      <p:ext uri="{BB962C8B-B14F-4D97-AF65-F5344CB8AC3E}">
        <p14:creationId xmlns:p14="http://schemas.microsoft.com/office/powerpoint/2010/main" val="2809905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401824"/>
            <a:ext cx="5181600" cy="3775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401824"/>
            <a:ext cx="5181600" cy="3775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9FC4A07-3C2F-4E97-AF3D-027542D1E458}" type="slidenum">
              <a:rPr lang="en-US" smtClean="0"/>
              <a:t>‹#›</a:t>
            </a:fld>
            <a:endParaRPr lang="en-US" dirty="0"/>
          </a:p>
        </p:txBody>
      </p:sp>
    </p:spTree>
    <p:extLst>
      <p:ext uri="{BB962C8B-B14F-4D97-AF65-F5344CB8AC3E}">
        <p14:creationId xmlns:p14="http://schemas.microsoft.com/office/powerpoint/2010/main" val="3001095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1060704"/>
            <a:ext cx="10515600" cy="1113470"/>
          </a:xfrm>
        </p:spPr>
        <p:txBody>
          <a:bodyPr/>
          <a:lstStyle/>
          <a:p>
            <a:r>
              <a:rPr lang="en-US" dirty="0"/>
              <a:t>Click to edit Master title style</a:t>
            </a:r>
          </a:p>
        </p:txBody>
      </p:sp>
      <p:sp>
        <p:nvSpPr>
          <p:cNvPr id="3" name="Text Placeholder 2"/>
          <p:cNvSpPr>
            <a:spLocks noGrp="1"/>
          </p:cNvSpPr>
          <p:nvPr>
            <p:ph type="body" idx="1"/>
          </p:nvPr>
        </p:nvSpPr>
        <p:spPr>
          <a:xfrm>
            <a:off x="839788" y="2292095"/>
            <a:ext cx="5157787" cy="50387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913887"/>
            <a:ext cx="5157787" cy="32757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2292095"/>
            <a:ext cx="5183188" cy="50387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3887"/>
            <a:ext cx="5183188" cy="32757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29FC4A07-3C2F-4E97-AF3D-027542D1E458}" type="slidenum">
              <a:rPr lang="en-US" smtClean="0"/>
              <a:t>‹#›</a:t>
            </a:fld>
            <a:endParaRPr lang="en-US" dirty="0"/>
          </a:p>
        </p:txBody>
      </p:sp>
    </p:spTree>
    <p:extLst>
      <p:ext uri="{BB962C8B-B14F-4D97-AF65-F5344CB8AC3E}">
        <p14:creationId xmlns:p14="http://schemas.microsoft.com/office/powerpoint/2010/main" val="3546822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9FC4A07-3C2F-4E97-AF3D-027542D1E458}" type="slidenum">
              <a:rPr lang="en-US" smtClean="0"/>
              <a:t>‹#›</a:t>
            </a:fld>
            <a:endParaRPr lang="en-US" dirty="0"/>
          </a:p>
        </p:txBody>
      </p:sp>
    </p:spTree>
    <p:extLst>
      <p:ext uri="{BB962C8B-B14F-4D97-AF65-F5344CB8AC3E}">
        <p14:creationId xmlns:p14="http://schemas.microsoft.com/office/powerpoint/2010/main" val="2455998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9FC4A07-3C2F-4E97-AF3D-027542D1E458}" type="slidenum">
              <a:rPr lang="en-US" smtClean="0"/>
              <a:t>‹#›</a:t>
            </a:fld>
            <a:endParaRPr lang="en-US" dirty="0"/>
          </a:p>
        </p:txBody>
      </p:sp>
    </p:spTree>
    <p:extLst>
      <p:ext uri="{BB962C8B-B14F-4D97-AF65-F5344CB8AC3E}">
        <p14:creationId xmlns:p14="http://schemas.microsoft.com/office/powerpoint/2010/main" val="4265048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6612" y="1097280"/>
            <a:ext cx="3932237" cy="1455420"/>
          </a:xfrm>
        </p:spPr>
        <p:txBody>
          <a:bodyPr anchor="b">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5183188" y="1097280"/>
            <a:ext cx="6172200" cy="476377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552700"/>
            <a:ext cx="3932237"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29FC4A07-3C2F-4E97-AF3D-027542D1E458}" type="slidenum">
              <a:rPr lang="en-US" smtClean="0"/>
              <a:t>‹#›</a:t>
            </a:fld>
            <a:endParaRPr lang="en-US" dirty="0"/>
          </a:p>
        </p:txBody>
      </p:sp>
    </p:spTree>
    <p:extLst>
      <p:ext uri="{BB962C8B-B14F-4D97-AF65-F5344CB8AC3E}">
        <p14:creationId xmlns:p14="http://schemas.microsoft.com/office/powerpoint/2010/main" val="520090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85088"/>
            <a:ext cx="3932237" cy="1467611"/>
          </a:xfrm>
        </p:spPr>
        <p:txBody>
          <a:bodyPr anchor="b">
            <a:normAutofit/>
          </a:bodyPr>
          <a:lstStyle>
            <a:lvl1pPr>
              <a:defRPr sz="3600"/>
            </a:lvl1pPr>
          </a:lstStyle>
          <a:p>
            <a:r>
              <a:rPr lang="en-US" dirty="0"/>
              <a:t>Click to edit Master title style</a:t>
            </a:r>
          </a:p>
        </p:txBody>
      </p:sp>
      <p:sp>
        <p:nvSpPr>
          <p:cNvPr id="3" name="Picture Placeholder 2"/>
          <p:cNvSpPr>
            <a:spLocks noGrp="1"/>
          </p:cNvSpPr>
          <p:nvPr>
            <p:ph type="pic" idx="1"/>
          </p:nvPr>
        </p:nvSpPr>
        <p:spPr>
          <a:xfrm>
            <a:off x="5183188" y="1085087"/>
            <a:ext cx="6172200" cy="47759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552700"/>
            <a:ext cx="3932237"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9FC4A07-3C2F-4E97-AF3D-027542D1E458}" type="slidenum">
              <a:rPr lang="en-US" smtClean="0"/>
              <a:t>‹#›</a:t>
            </a:fld>
            <a:endParaRPr lang="en-US" dirty="0"/>
          </a:p>
        </p:txBody>
      </p:sp>
    </p:spTree>
    <p:extLst>
      <p:ext uri="{BB962C8B-B14F-4D97-AF65-F5344CB8AC3E}">
        <p14:creationId xmlns:p14="http://schemas.microsoft.com/office/powerpoint/2010/main" val="2849527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bg>
      <p:bgPr>
        <a:gradFill flip="none" rotWithShape="1">
          <a:gsLst>
            <a:gs pos="89000">
              <a:srgbClr val="16387C"/>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5D4FE83-3485-984D-82D8-9D38500AD408}"/>
              </a:ext>
            </a:extLst>
          </p:cNvPr>
          <p:cNvSpPr>
            <a:spLocks noGrp="1"/>
          </p:cNvSpPr>
          <p:nvPr>
            <p:ph type="ctrTitle"/>
          </p:nvPr>
        </p:nvSpPr>
        <p:spPr>
          <a:xfrm>
            <a:off x="890016" y="2617374"/>
            <a:ext cx="7117079" cy="1623251"/>
          </a:xfrm>
        </p:spPr>
        <p:txBody>
          <a:bodyPr anchor="ctr">
            <a:normAutofit/>
          </a:bodyPr>
          <a:lstStyle>
            <a:lvl1pPr algn="r">
              <a:defRPr sz="5400" b="0"/>
            </a:lvl1pPr>
          </a:lstStyle>
          <a:p>
            <a:r>
              <a:rPr lang="en-US" dirty="0"/>
              <a:t>Click to edit Master title style</a:t>
            </a:r>
          </a:p>
        </p:txBody>
      </p:sp>
      <p:sp>
        <p:nvSpPr>
          <p:cNvPr id="6" name="Subtitle 2">
            <a:extLst>
              <a:ext uri="{FF2B5EF4-FFF2-40B4-BE49-F238E27FC236}">
                <a16:creationId xmlns:a16="http://schemas.microsoft.com/office/drawing/2014/main" id="{75C172B6-B8AD-8241-8B1C-A9539B2E2AC3}"/>
              </a:ext>
            </a:extLst>
          </p:cNvPr>
          <p:cNvSpPr>
            <a:spLocks noGrp="1"/>
          </p:cNvSpPr>
          <p:nvPr>
            <p:ph type="subTitle" idx="1"/>
          </p:nvPr>
        </p:nvSpPr>
        <p:spPr>
          <a:xfrm>
            <a:off x="8485632" y="2617374"/>
            <a:ext cx="2816352" cy="1623251"/>
          </a:xfrm>
        </p:spPr>
        <p:txBody>
          <a:bodyPr anchor="ct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7" name="Straight Connector 6">
            <a:extLst>
              <a:ext uri="{FF2B5EF4-FFF2-40B4-BE49-F238E27FC236}">
                <a16:creationId xmlns:a16="http://schemas.microsoft.com/office/drawing/2014/main" id="{FB65E73A-0654-6F4C-9AB4-B8F8C37ADFA2}"/>
              </a:ext>
            </a:extLst>
          </p:cNvPr>
          <p:cNvCxnSpPr>
            <a:cxnSpLocks/>
          </p:cNvCxnSpPr>
          <p:nvPr/>
        </p:nvCxnSpPr>
        <p:spPr>
          <a:xfrm>
            <a:off x="8241792" y="2617374"/>
            <a:ext cx="0" cy="1623251"/>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7627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9FC4A07-3C2F-4E97-AF3D-027542D1E458}" type="slidenum">
              <a:rPr lang="en-US" smtClean="0"/>
              <a:t>‹#›</a:t>
            </a:fld>
            <a:endParaRPr lang="en-US" dirty="0"/>
          </a:p>
        </p:txBody>
      </p:sp>
    </p:spTree>
    <p:extLst>
      <p:ext uri="{BB962C8B-B14F-4D97-AF65-F5344CB8AC3E}">
        <p14:creationId xmlns:p14="http://schemas.microsoft.com/office/powerpoint/2010/main" val="701239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9FC4A07-3C2F-4E97-AF3D-027542D1E458}" type="slidenum">
              <a:rPr lang="en-US" smtClean="0"/>
              <a:t>‹#›</a:t>
            </a:fld>
            <a:endParaRPr lang="en-US" dirty="0"/>
          </a:p>
        </p:txBody>
      </p:sp>
    </p:spTree>
    <p:extLst>
      <p:ext uri="{BB962C8B-B14F-4D97-AF65-F5344CB8AC3E}">
        <p14:creationId xmlns:p14="http://schemas.microsoft.com/office/powerpoint/2010/main" val="3044652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800" b="1"/>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29FC4A07-3C2F-4E97-AF3D-027542D1E458}" type="slidenum">
              <a:rPr lang="en-US" smtClean="0"/>
              <a:t>‹#›</a:t>
            </a:fld>
            <a:endParaRPr lang="en-US" dirty="0"/>
          </a:p>
        </p:txBody>
      </p:sp>
    </p:spTree>
    <p:extLst>
      <p:ext uri="{BB962C8B-B14F-4D97-AF65-F5344CB8AC3E}">
        <p14:creationId xmlns:p14="http://schemas.microsoft.com/office/powerpoint/2010/main" val="506200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401824"/>
            <a:ext cx="5181600" cy="3775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401824"/>
            <a:ext cx="5181600" cy="3775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9FC4A07-3C2F-4E97-AF3D-027542D1E458}" type="slidenum">
              <a:rPr lang="en-US" smtClean="0"/>
              <a:t>‹#›</a:t>
            </a:fld>
            <a:endParaRPr lang="en-US" dirty="0"/>
          </a:p>
        </p:txBody>
      </p:sp>
    </p:spTree>
    <p:extLst>
      <p:ext uri="{BB962C8B-B14F-4D97-AF65-F5344CB8AC3E}">
        <p14:creationId xmlns:p14="http://schemas.microsoft.com/office/powerpoint/2010/main" val="462356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1060704"/>
            <a:ext cx="10515600" cy="1113470"/>
          </a:xfrm>
        </p:spPr>
        <p:txBody>
          <a:bodyPr/>
          <a:lstStyle/>
          <a:p>
            <a:r>
              <a:rPr lang="en-US" dirty="0"/>
              <a:t>Click to edit Master title style</a:t>
            </a:r>
          </a:p>
        </p:txBody>
      </p:sp>
      <p:sp>
        <p:nvSpPr>
          <p:cNvPr id="3" name="Text Placeholder 2"/>
          <p:cNvSpPr>
            <a:spLocks noGrp="1"/>
          </p:cNvSpPr>
          <p:nvPr>
            <p:ph type="body" idx="1"/>
          </p:nvPr>
        </p:nvSpPr>
        <p:spPr>
          <a:xfrm>
            <a:off x="839788" y="2292095"/>
            <a:ext cx="5157787" cy="50387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913887"/>
            <a:ext cx="5157787" cy="32757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2292095"/>
            <a:ext cx="5183188" cy="50387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3887"/>
            <a:ext cx="5183188" cy="32757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29FC4A07-3C2F-4E97-AF3D-027542D1E458}" type="slidenum">
              <a:rPr lang="en-US" smtClean="0"/>
              <a:t>‹#›</a:t>
            </a:fld>
            <a:endParaRPr lang="en-US" dirty="0"/>
          </a:p>
        </p:txBody>
      </p:sp>
    </p:spTree>
    <p:extLst>
      <p:ext uri="{BB962C8B-B14F-4D97-AF65-F5344CB8AC3E}">
        <p14:creationId xmlns:p14="http://schemas.microsoft.com/office/powerpoint/2010/main" val="6568725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9FC4A07-3C2F-4E97-AF3D-027542D1E458}" type="slidenum">
              <a:rPr lang="en-US" smtClean="0"/>
              <a:t>‹#›</a:t>
            </a:fld>
            <a:endParaRPr lang="en-US" dirty="0"/>
          </a:p>
        </p:txBody>
      </p:sp>
    </p:spTree>
    <p:extLst>
      <p:ext uri="{BB962C8B-B14F-4D97-AF65-F5344CB8AC3E}">
        <p14:creationId xmlns:p14="http://schemas.microsoft.com/office/powerpoint/2010/main" val="2019457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9FC4A07-3C2F-4E97-AF3D-027542D1E458}" type="slidenum">
              <a:rPr lang="en-US" smtClean="0"/>
              <a:t>‹#›</a:t>
            </a:fld>
            <a:endParaRPr lang="en-US" dirty="0"/>
          </a:p>
        </p:txBody>
      </p:sp>
    </p:spTree>
    <p:extLst>
      <p:ext uri="{BB962C8B-B14F-4D97-AF65-F5344CB8AC3E}">
        <p14:creationId xmlns:p14="http://schemas.microsoft.com/office/powerpoint/2010/main" val="2885758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6612" y="1097280"/>
            <a:ext cx="3932237" cy="1455420"/>
          </a:xfrm>
        </p:spPr>
        <p:txBody>
          <a:bodyPr anchor="b">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5183188" y="1097280"/>
            <a:ext cx="6172200" cy="476377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552700"/>
            <a:ext cx="3932237"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29FC4A07-3C2F-4E97-AF3D-027542D1E458}" type="slidenum">
              <a:rPr lang="en-US" smtClean="0"/>
              <a:t>‹#›</a:t>
            </a:fld>
            <a:endParaRPr lang="en-US" dirty="0"/>
          </a:p>
        </p:txBody>
      </p:sp>
    </p:spTree>
    <p:extLst>
      <p:ext uri="{BB962C8B-B14F-4D97-AF65-F5344CB8AC3E}">
        <p14:creationId xmlns:p14="http://schemas.microsoft.com/office/powerpoint/2010/main" val="88785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85088"/>
            <a:ext cx="3932237" cy="1467611"/>
          </a:xfrm>
        </p:spPr>
        <p:txBody>
          <a:bodyPr anchor="b">
            <a:normAutofit/>
          </a:bodyPr>
          <a:lstStyle>
            <a:lvl1pPr>
              <a:defRPr sz="3600"/>
            </a:lvl1pPr>
          </a:lstStyle>
          <a:p>
            <a:r>
              <a:rPr lang="en-US" dirty="0"/>
              <a:t>Click to edit Master title style</a:t>
            </a:r>
          </a:p>
        </p:txBody>
      </p:sp>
      <p:sp>
        <p:nvSpPr>
          <p:cNvPr id="3" name="Picture Placeholder 2"/>
          <p:cNvSpPr>
            <a:spLocks noGrp="1"/>
          </p:cNvSpPr>
          <p:nvPr>
            <p:ph type="pic" idx="1"/>
          </p:nvPr>
        </p:nvSpPr>
        <p:spPr>
          <a:xfrm>
            <a:off x="5183188" y="1085087"/>
            <a:ext cx="6172200" cy="47759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552700"/>
            <a:ext cx="3932237"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9FC4A07-3C2F-4E97-AF3D-027542D1E458}" type="slidenum">
              <a:rPr lang="en-US" smtClean="0"/>
              <a:t>‹#›</a:t>
            </a:fld>
            <a:endParaRPr lang="en-US" dirty="0"/>
          </a:p>
        </p:txBody>
      </p:sp>
    </p:spTree>
    <p:extLst>
      <p:ext uri="{BB962C8B-B14F-4D97-AF65-F5344CB8AC3E}">
        <p14:creationId xmlns:p14="http://schemas.microsoft.com/office/powerpoint/2010/main" val="3022906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960369"/>
            <a:ext cx="10972800" cy="1470025"/>
          </a:xfrm>
        </p:spPr>
        <p:txBody>
          <a:bodyPr>
            <a:no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609600" y="3554881"/>
            <a:ext cx="10972800" cy="175260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20FA67-A252-974B-A551-44BECC331CC5}" type="datetimeFigureOut">
              <a:rPr lang="en-US" smtClean="0">
                <a:solidFill>
                  <a:prstClr val="black">
                    <a:tint val="75000"/>
                  </a:prstClr>
                </a:solidFill>
              </a:rPr>
              <a:pPr/>
              <a:t>1/13/2022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A801905-C5F5-7943-85B0-6126D52C8F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955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20FA67-A252-974B-A551-44BECC331CC5}" type="datetimeFigureOut">
              <a:rPr lang="en-US" smtClean="0">
                <a:solidFill>
                  <a:prstClr val="black">
                    <a:tint val="75000"/>
                  </a:prstClr>
                </a:solidFill>
              </a:rPr>
              <a:pPr/>
              <a:t>1/13/2022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A801905-C5F5-7943-85B0-6126D52C8F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2066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800" b="1"/>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29FC4A07-3C2F-4E97-AF3D-027542D1E458}" type="slidenum">
              <a:rPr lang="en-US" smtClean="0"/>
              <a:t>‹#›</a:t>
            </a:fld>
            <a:endParaRPr lang="en-US" dirty="0"/>
          </a:p>
        </p:txBody>
      </p:sp>
    </p:spTree>
    <p:extLst>
      <p:ext uri="{BB962C8B-B14F-4D97-AF65-F5344CB8AC3E}">
        <p14:creationId xmlns:p14="http://schemas.microsoft.com/office/powerpoint/2010/main" val="25301718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564843"/>
            <a:ext cx="10972800" cy="1204133"/>
          </a:xfrm>
        </p:spPr>
        <p:txBody>
          <a:bodyPr anchor="t"/>
          <a:lstStyle>
            <a:lvl1pPr algn="l">
              <a:defRPr sz="4000" b="1" cap="none"/>
            </a:lvl1pPr>
          </a:lstStyle>
          <a:p>
            <a:r>
              <a:rPr lang="en-US"/>
              <a:t>Click to edit Master title style</a:t>
            </a:r>
            <a:endParaRPr lang="en-US" dirty="0"/>
          </a:p>
        </p:txBody>
      </p:sp>
      <p:sp>
        <p:nvSpPr>
          <p:cNvPr id="3" name="Text Placeholder 2"/>
          <p:cNvSpPr>
            <a:spLocks noGrp="1"/>
          </p:cNvSpPr>
          <p:nvPr>
            <p:ph type="body" idx="1"/>
          </p:nvPr>
        </p:nvSpPr>
        <p:spPr>
          <a:xfrm>
            <a:off x="609600" y="2906713"/>
            <a:ext cx="10972800" cy="1500187"/>
          </a:xfrm>
        </p:spPr>
        <p:txBody>
          <a:bodyPr anchor="b"/>
          <a:lstStyle>
            <a:lvl1pPr marL="0" indent="0">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20FA67-A252-974B-A551-44BECC331CC5}" type="datetimeFigureOut">
              <a:rPr lang="en-US" smtClean="0">
                <a:solidFill>
                  <a:prstClr val="black">
                    <a:tint val="75000"/>
                  </a:prstClr>
                </a:solidFill>
              </a:rPr>
              <a:pPr/>
              <a:t>1/13/2022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A801905-C5F5-7943-85B0-6126D52C8F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6683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160031"/>
            <a:ext cx="5384800" cy="39386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160030"/>
            <a:ext cx="5384800" cy="393860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20FA67-A252-974B-A551-44BECC331CC5}" type="datetimeFigureOut">
              <a:rPr lang="en-US" smtClean="0">
                <a:solidFill>
                  <a:prstClr val="black">
                    <a:tint val="75000"/>
                  </a:prstClr>
                </a:solidFill>
              </a:rPr>
              <a:pPr/>
              <a:t>1/13/2022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A801905-C5F5-7943-85B0-6126D52C8F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7748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173529"/>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975738"/>
            <a:ext cx="5386917" cy="31229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2173529"/>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975738"/>
            <a:ext cx="5389033" cy="31229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20FA67-A252-974B-A551-44BECC331CC5}" type="datetimeFigureOut">
              <a:rPr lang="en-US" smtClean="0">
                <a:solidFill>
                  <a:prstClr val="black">
                    <a:tint val="75000"/>
                  </a:prstClr>
                </a:solidFill>
              </a:rPr>
              <a:pPr/>
              <a:t>1/13/2022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A801905-C5F5-7943-85B0-6126D52C8F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0442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20FA67-A252-974B-A551-44BECC331CC5}" type="datetimeFigureOut">
              <a:rPr lang="en-US" smtClean="0">
                <a:solidFill>
                  <a:prstClr val="black">
                    <a:tint val="75000"/>
                  </a:prstClr>
                </a:solidFill>
              </a:rPr>
              <a:pPr/>
              <a:t>1/13/2022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A801905-C5F5-7943-85B0-6126D52C8F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0204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20FA67-A252-974B-A551-44BECC331CC5}" type="datetimeFigureOut">
              <a:rPr lang="en-US" smtClean="0">
                <a:solidFill>
                  <a:prstClr val="black">
                    <a:tint val="75000"/>
                  </a:prstClr>
                </a:solidFill>
              </a:rPr>
              <a:pPr/>
              <a:t>1/13/2022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A801905-C5F5-7943-85B0-6126D52C8F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66917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012825"/>
            <a:ext cx="4011084" cy="128738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1012825"/>
            <a:ext cx="6815667" cy="51133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386726"/>
            <a:ext cx="4011084" cy="37394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920FA67-A252-974B-A551-44BECC331CC5}" type="datetimeFigureOut">
              <a:rPr lang="en-US" smtClean="0">
                <a:solidFill>
                  <a:prstClr val="black">
                    <a:tint val="75000"/>
                  </a:prstClr>
                </a:solidFill>
              </a:rPr>
              <a:pPr/>
              <a:t>1/13/2022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A801905-C5F5-7943-85B0-6126D52C8F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5184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5365" y="4800600"/>
            <a:ext cx="1097703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605366" y="1012826"/>
            <a:ext cx="10977033" cy="3787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09600" y="5440971"/>
            <a:ext cx="10972800" cy="4798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920FA67-A252-974B-A551-44BECC331CC5}" type="datetimeFigureOut">
              <a:rPr lang="en-US" smtClean="0">
                <a:solidFill>
                  <a:prstClr val="black">
                    <a:tint val="75000"/>
                  </a:prstClr>
                </a:solidFill>
              </a:rPr>
              <a:pPr/>
              <a:t>1/13/2022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A801905-C5F5-7943-85B0-6126D52C8F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72817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20FA67-A252-974B-A551-44BECC331CC5}" type="datetimeFigureOut">
              <a:rPr lang="en-US" smtClean="0">
                <a:solidFill>
                  <a:prstClr val="black">
                    <a:tint val="75000"/>
                  </a:prstClr>
                </a:solidFill>
              </a:rPr>
              <a:pPr/>
              <a:t>1/13/2022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A801905-C5F5-7943-85B0-6126D52C8F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68287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012826"/>
            <a:ext cx="2743200" cy="508581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1012826"/>
            <a:ext cx="8026400" cy="50858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20FA67-A252-974B-A551-44BECC331CC5}" type="datetimeFigureOut">
              <a:rPr lang="en-US" smtClean="0">
                <a:solidFill>
                  <a:prstClr val="black">
                    <a:tint val="75000"/>
                  </a:prstClr>
                </a:solidFill>
              </a:rPr>
              <a:pPr/>
              <a:t>1/13/2022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A801905-C5F5-7943-85B0-6126D52C8F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1641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447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401824"/>
            <a:ext cx="5181600" cy="3775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401824"/>
            <a:ext cx="5181600" cy="3775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9FC4A07-3C2F-4E97-AF3D-027542D1E458}" type="slidenum">
              <a:rPr lang="en-US" smtClean="0"/>
              <a:t>‹#›</a:t>
            </a:fld>
            <a:endParaRPr lang="en-US" dirty="0"/>
          </a:p>
        </p:txBody>
      </p:sp>
    </p:spTree>
    <p:extLst>
      <p:ext uri="{BB962C8B-B14F-4D97-AF65-F5344CB8AC3E}">
        <p14:creationId xmlns:p14="http://schemas.microsoft.com/office/powerpoint/2010/main" val="36720915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4"/>
            <a:ext cx="9715500" cy="1378148"/>
          </a:xfrm>
        </p:spPr>
        <p:txBody>
          <a:bodyPr/>
          <a:lstStyle/>
          <a:p>
            <a:r>
              <a:rPr lang="en-US"/>
              <a:t>Click to edit Master title style</a:t>
            </a:r>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592470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759617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69"/>
            <a:ext cx="9715500"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02891" y="2725044"/>
            <a:ext cx="9715500"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201814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5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558678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8"/>
            <a:ext cx="5050235"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2" y="1439168"/>
            <a:ext cx="5052219"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06282" y="2038945"/>
            <a:ext cx="5052219"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04533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178139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151966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468812" y="255985"/>
            <a:ext cx="6389688"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025582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240360" y="574477"/>
            <a:ext cx="68580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en-US" dirty="0"/>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350142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80792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1060704"/>
            <a:ext cx="10515600" cy="1113470"/>
          </a:xfrm>
        </p:spPr>
        <p:txBody>
          <a:bodyPr/>
          <a:lstStyle/>
          <a:p>
            <a:r>
              <a:rPr lang="en-US" dirty="0"/>
              <a:t>Click to edit Master title style</a:t>
            </a:r>
          </a:p>
        </p:txBody>
      </p:sp>
      <p:sp>
        <p:nvSpPr>
          <p:cNvPr id="3" name="Text Placeholder 2"/>
          <p:cNvSpPr>
            <a:spLocks noGrp="1"/>
          </p:cNvSpPr>
          <p:nvPr>
            <p:ph type="body" idx="1"/>
          </p:nvPr>
        </p:nvSpPr>
        <p:spPr>
          <a:xfrm>
            <a:off x="839788" y="2292095"/>
            <a:ext cx="5157787" cy="50387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913887"/>
            <a:ext cx="5157787" cy="32757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2292095"/>
            <a:ext cx="5183188" cy="50387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3887"/>
            <a:ext cx="5183188" cy="32757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29FC4A07-3C2F-4E97-AF3D-027542D1E458}" type="slidenum">
              <a:rPr lang="en-US" smtClean="0"/>
              <a:t>‹#›</a:t>
            </a:fld>
            <a:endParaRPr lang="en-US" dirty="0"/>
          </a:p>
        </p:txBody>
      </p:sp>
    </p:spTree>
    <p:extLst>
      <p:ext uri="{BB962C8B-B14F-4D97-AF65-F5344CB8AC3E}">
        <p14:creationId xmlns:p14="http://schemas.microsoft.com/office/powerpoint/2010/main" val="14665470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3"/>
            <a:ext cx="257175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57473"/>
            <a:ext cx="7524750"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670102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99935-025E-4260-AC06-6B6DF38C85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F28D24-1966-48D0-8DAA-BCCD4C14FE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0D7A79-1C20-4C65-8F82-2AABA01AD82E}"/>
              </a:ext>
            </a:extLst>
          </p:cNvPr>
          <p:cNvSpPr>
            <a:spLocks noGrp="1"/>
          </p:cNvSpPr>
          <p:nvPr>
            <p:ph type="dt" sz="half" idx="10"/>
          </p:nvPr>
        </p:nvSpPr>
        <p:spPr/>
        <p:txBody>
          <a:bodyPr/>
          <a:lstStyle/>
          <a:p>
            <a:fld id="{CBDC5EA3-734A-43B5-80BE-97AD5CCB8AA4}" type="datetimeFigureOut">
              <a:rPr lang="en-US" smtClean="0"/>
              <a:t>1/13/2022</a:t>
            </a:fld>
            <a:endParaRPr lang="en-US"/>
          </a:p>
        </p:txBody>
      </p:sp>
      <p:sp>
        <p:nvSpPr>
          <p:cNvPr id="5" name="Footer Placeholder 4">
            <a:extLst>
              <a:ext uri="{FF2B5EF4-FFF2-40B4-BE49-F238E27FC236}">
                <a16:creationId xmlns:a16="http://schemas.microsoft.com/office/drawing/2014/main" id="{EB7C9CC8-02EE-4C5D-BA42-7331DC26E6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7A666E-7B11-4BC3-8782-D27E40E5D6EC}"/>
              </a:ext>
            </a:extLst>
          </p:cNvPr>
          <p:cNvSpPr>
            <a:spLocks noGrp="1"/>
          </p:cNvSpPr>
          <p:nvPr>
            <p:ph type="sldNum" sz="quarter" idx="12"/>
          </p:nvPr>
        </p:nvSpPr>
        <p:spPr/>
        <p:txBody>
          <a:bodyPr/>
          <a:lstStyle/>
          <a:p>
            <a:fld id="{ED372FF7-86ED-4316-9EB3-C0941B07C9E1}" type="slidenum">
              <a:rPr lang="en-US" smtClean="0"/>
              <a:t>‹#›</a:t>
            </a:fld>
            <a:endParaRPr lang="en-US"/>
          </a:p>
        </p:txBody>
      </p:sp>
    </p:spTree>
    <p:extLst>
      <p:ext uri="{BB962C8B-B14F-4D97-AF65-F5344CB8AC3E}">
        <p14:creationId xmlns:p14="http://schemas.microsoft.com/office/powerpoint/2010/main" val="2918993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E163-31DC-4D1B-BD55-E778A4DD23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F2E10D-C769-4112-8DD7-144BFA2BF8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FDF4A6-E7C4-4794-ACA4-F6183022B14E}"/>
              </a:ext>
            </a:extLst>
          </p:cNvPr>
          <p:cNvSpPr>
            <a:spLocks noGrp="1"/>
          </p:cNvSpPr>
          <p:nvPr>
            <p:ph type="dt" sz="half" idx="10"/>
          </p:nvPr>
        </p:nvSpPr>
        <p:spPr/>
        <p:txBody>
          <a:bodyPr/>
          <a:lstStyle/>
          <a:p>
            <a:fld id="{CBDC5EA3-734A-43B5-80BE-97AD5CCB8AA4}" type="datetimeFigureOut">
              <a:rPr lang="en-US" smtClean="0"/>
              <a:t>1/13/2022</a:t>
            </a:fld>
            <a:endParaRPr lang="en-US"/>
          </a:p>
        </p:txBody>
      </p:sp>
      <p:sp>
        <p:nvSpPr>
          <p:cNvPr id="5" name="Footer Placeholder 4">
            <a:extLst>
              <a:ext uri="{FF2B5EF4-FFF2-40B4-BE49-F238E27FC236}">
                <a16:creationId xmlns:a16="http://schemas.microsoft.com/office/drawing/2014/main" id="{6247B71E-D995-4980-87C1-91FA5C6C02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9406D-82FE-49EF-9792-3E84875351A1}"/>
              </a:ext>
            </a:extLst>
          </p:cNvPr>
          <p:cNvSpPr>
            <a:spLocks noGrp="1"/>
          </p:cNvSpPr>
          <p:nvPr>
            <p:ph type="sldNum" sz="quarter" idx="12"/>
          </p:nvPr>
        </p:nvSpPr>
        <p:spPr/>
        <p:txBody>
          <a:bodyPr/>
          <a:lstStyle/>
          <a:p>
            <a:fld id="{ED372FF7-86ED-4316-9EB3-C0941B07C9E1}" type="slidenum">
              <a:rPr lang="en-US" smtClean="0"/>
              <a:t>‹#›</a:t>
            </a:fld>
            <a:endParaRPr lang="en-US"/>
          </a:p>
        </p:txBody>
      </p:sp>
    </p:spTree>
    <p:extLst>
      <p:ext uri="{BB962C8B-B14F-4D97-AF65-F5344CB8AC3E}">
        <p14:creationId xmlns:p14="http://schemas.microsoft.com/office/powerpoint/2010/main" val="1560620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EEA8-5B3D-4150-A0B2-7718409081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D61EE7-2FB9-4FD9-91D3-0B3EFD9D63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DEEC1F1-B475-4FEA-BD53-D3991C231D79}"/>
              </a:ext>
            </a:extLst>
          </p:cNvPr>
          <p:cNvSpPr>
            <a:spLocks noGrp="1"/>
          </p:cNvSpPr>
          <p:nvPr>
            <p:ph type="dt" sz="half" idx="10"/>
          </p:nvPr>
        </p:nvSpPr>
        <p:spPr/>
        <p:txBody>
          <a:bodyPr/>
          <a:lstStyle/>
          <a:p>
            <a:fld id="{CBDC5EA3-734A-43B5-80BE-97AD5CCB8AA4}" type="datetimeFigureOut">
              <a:rPr lang="en-US" smtClean="0"/>
              <a:t>1/13/2022</a:t>
            </a:fld>
            <a:endParaRPr lang="en-US"/>
          </a:p>
        </p:txBody>
      </p:sp>
      <p:sp>
        <p:nvSpPr>
          <p:cNvPr id="5" name="Footer Placeholder 4">
            <a:extLst>
              <a:ext uri="{FF2B5EF4-FFF2-40B4-BE49-F238E27FC236}">
                <a16:creationId xmlns:a16="http://schemas.microsoft.com/office/drawing/2014/main" id="{069F5320-AFDF-49EC-9F42-4527B042C1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1F709B-761D-48B8-AA07-92754BBA0B4A}"/>
              </a:ext>
            </a:extLst>
          </p:cNvPr>
          <p:cNvSpPr>
            <a:spLocks noGrp="1"/>
          </p:cNvSpPr>
          <p:nvPr>
            <p:ph type="sldNum" sz="quarter" idx="12"/>
          </p:nvPr>
        </p:nvSpPr>
        <p:spPr/>
        <p:txBody>
          <a:bodyPr/>
          <a:lstStyle/>
          <a:p>
            <a:fld id="{ED372FF7-86ED-4316-9EB3-C0941B07C9E1}" type="slidenum">
              <a:rPr lang="en-US" smtClean="0"/>
              <a:t>‹#›</a:t>
            </a:fld>
            <a:endParaRPr lang="en-US"/>
          </a:p>
        </p:txBody>
      </p:sp>
    </p:spTree>
    <p:extLst>
      <p:ext uri="{BB962C8B-B14F-4D97-AF65-F5344CB8AC3E}">
        <p14:creationId xmlns:p14="http://schemas.microsoft.com/office/powerpoint/2010/main" val="31530554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3946E-A780-4E80-AD77-CDD333293C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ED2A32-B912-4548-91F1-29743E0E53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DF9B8-E4CE-4EC6-98E4-2B7B6B295E2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8F5A4E-4EE0-4B4B-9326-7195F84C08BE}"/>
              </a:ext>
            </a:extLst>
          </p:cNvPr>
          <p:cNvSpPr>
            <a:spLocks noGrp="1"/>
          </p:cNvSpPr>
          <p:nvPr>
            <p:ph type="dt" sz="half" idx="10"/>
          </p:nvPr>
        </p:nvSpPr>
        <p:spPr/>
        <p:txBody>
          <a:bodyPr/>
          <a:lstStyle/>
          <a:p>
            <a:fld id="{CBDC5EA3-734A-43B5-80BE-97AD5CCB8AA4}" type="datetimeFigureOut">
              <a:rPr lang="en-US" smtClean="0"/>
              <a:t>1/13/2022</a:t>
            </a:fld>
            <a:endParaRPr lang="en-US"/>
          </a:p>
        </p:txBody>
      </p:sp>
      <p:sp>
        <p:nvSpPr>
          <p:cNvPr id="6" name="Footer Placeholder 5">
            <a:extLst>
              <a:ext uri="{FF2B5EF4-FFF2-40B4-BE49-F238E27FC236}">
                <a16:creationId xmlns:a16="http://schemas.microsoft.com/office/drawing/2014/main" id="{F51562BF-0C1F-46B4-B56C-63B5A8F197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C71C18-34CA-4F79-BD57-03C4C05240C5}"/>
              </a:ext>
            </a:extLst>
          </p:cNvPr>
          <p:cNvSpPr>
            <a:spLocks noGrp="1"/>
          </p:cNvSpPr>
          <p:nvPr>
            <p:ph type="sldNum" sz="quarter" idx="12"/>
          </p:nvPr>
        </p:nvSpPr>
        <p:spPr/>
        <p:txBody>
          <a:bodyPr/>
          <a:lstStyle/>
          <a:p>
            <a:fld id="{ED372FF7-86ED-4316-9EB3-C0941B07C9E1}" type="slidenum">
              <a:rPr lang="en-US" smtClean="0"/>
              <a:t>‹#›</a:t>
            </a:fld>
            <a:endParaRPr lang="en-US"/>
          </a:p>
        </p:txBody>
      </p:sp>
    </p:spTree>
    <p:extLst>
      <p:ext uri="{BB962C8B-B14F-4D97-AF65-F5344CB8AC3E}">
        <p14:creationId xmlns:p14="http://schemas.microsoft.com/office/powerpoint/2010/main" val="25942160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6B29-3895-4AFF-8272-B58B03F1DF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2F68-79AF-4177-A922-38EA205D58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19BCB14-B522-4A9D-87F0-A0E10542342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9368C2-C625-4553-8F7E-68E784B8C2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D8B753E-81FA-4CB9-96F7-C47F383AB61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413265-D148-44F6-A55A-298594C6B503}"/>
              </a:ext>
            </a:extLst>
          </p:cNvPr>
          <p:cNvSpPr>
            <a:spLocks noGrp="1"/>
          </p:cNvSpPr>
          <p:nvPr>
            <p:ph type="dt" sz="half" idx="10"/>
          </p:nvPr>
        </p:nvSpPr>
        <p:spPr/>
        <p:txBody>
          <a:bodyPr/>
          <a:lstStyle/>
          <a:p>
            <a:fld id="{CBDC5EA3-734A-43B5-80BE-97AD5CCB8AA4}" type="datetimeFigureOut">
              <a:rPr lang="en-US" smtClean="0"/>
              <a:t>1/13/2022</a:t>
            </a:fld>
            <a:endParaRPr lang="en-US"/>
          </a:p>
        </p:txBody>
      </p:sp>
      <p:sp>
        <p:nvSpPr>
          <p:cNvPr id="8" name="Footer Placeholder 7">
            <a:extLst>
              <a:ext uri="{FF2B5EF4-FFF2-40B4-BE49-F238E27FC236}">
                <a16:creationId xmlns:a16="http://schemas.microsoft.com/office/drawing/2014/main" id="{36F97727-9920-46D4-82EF-6E698A5FD2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A78425-B86F-42AF-A451-B43B4A108386}"/>
              </a:ext>
            </a:extLst>
          </p:cNvPr>
          <p:cNvSpPr>
            <a:spLocks noGrp="1"/>
          </p:cNvSpPr>
          <p:nvPr>
            <p:ph type="sldNum" sz="quarter" idx="12"/>
          </p:nvPr>
        </p:nvSpPr>
        <p:spPr/>
        <p:txBody>
          <a:bodyPr/>
          <a:lstStyle/>
          <a:p>
            <a:fld id="{ED372FF7-86ED-4316-9EB3-C0941B07C9E1}" type="slidenum">
              <a:rPr lang="en-US" smtClean="0"/>
              <a:t>‹#›</a:t>
            </a:fld>
            <a:endParaRPr lang="en-US"/>
          </a:p>
        </p:txBody>
      </p:sp>
    </p:spTree>
    <p:extLst>
      <p:ext uri="{BB962C8B-B14F-4D97-AF65-F5344CB8AC3E}">
        <p14:creationId xmlns:p14="http://schemas.microsoft.com/office/powerpoint/2010/main" val="13016377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BDDB4-9120-4D0E-9079-B99860653E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81E29A-4BF5-4DAC-9203-7B48E28CBF5D}"/>
              </a:ext>
            </a:extLst>
          </p:cNvPr>
          <p:cNvSpPr>
            <a:spLocks noGrp="1"/>
          </p:cNvSpPr>
          <p:nvPr>
            <p:ph type="dt" sz="half" idx="10"/>
          </p:nvPr>
        </p:nvSpPr>
        <p:spPr/>
        <p:txBody>
          <a:bodyPr/>
          <a:lstStyle/>
          <a:p>
            <a:fld id="{CBDC5EA3-734A-43B5-80BE-97AD5CCB8AA4}" type="datetimeFigureOut">
              <a:rPr lang="en-US" smtClean="0"/>
              <a:t>1/13/2022</a:t>
            </a:fld>
            <a:endParaRPr lang="en-US"/>
          </a:p>
        </p:txBody>
      </p:sp>
      <p:sp>
        <p:nvSpPr>
          <p:cNvPr id="4" name="Footer Placeholder 3">
            <a:extLst>
              <a:ext uri="{FF2B5EF4-FFF2-40B4-BE49-F238E27FC236}">
                <a16:creationId xmlns:a16="http://schemas.microsoft.com/office/drawing/2014/main" id="{535B6808-3C24-4F90-967E-C713CC8F82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92CD8D-D5D9-48F7-9DF3-CD7EBA120441}"/>
              </a:ext>
            </a:extLst>
          </p:cNvPr>
          <p:cNvSpPr>
            <a:spLocks noGrp="1"/>
          </p:cNvSpPr>
          <p:nvPr>
            <p:ph type="sldNum" sz="quarter" idx="12"/>
          </p:nvPr>
        </p:nvSpPr>
        <p:spPr/>
        <p:txBody>
          <a:bodyPr/>
          <a:lstStyle/>
          <a:p>
            <a:fld id="{ED372FF7-86ED-4316-9EB3-C0941B07C9E1}" type="slidenum">
              <a:rPr lang="en-US" smtClean="0"/>
              <a:t>‹#›</a:t>
            </a:fld>
            <a:endParaRPr lang="en-US"/>
          </a:p>
        </p:txBody>
      </p:sp>
    </p:spTree>
    <p:extLst>
      <p:ext uri="{BB962C8B-B14F-4D97-AF65-F5344CB8AC3E}">
        <p14:creationId xmlns:p14="http://schemas.microsoft.com/office/powerpoint/2010/main" val="36298345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2D91B0-58DC-45CD-B12E-A6CBDBC29BDE}"/>
              </a:ext>
            </a:extLst>
          </p:cNvPr>
          <p:cNvSpPr>
            <a:spLocks noGrp="1"/>
          </p:cNvSpPr>
          <p:nvPr>
            <p:ph type="dt" sz="half" idx="10"/>
          </p:nvPr>
        </p:nvSpPr>
        <p:spPr/>
        <p:txBody>
          <a:bodyPr/>
          <a:lstStyle/>
          <a:p>
            <a:fld id="{CBDC5EA3-734A-43B5-80BE-97AD5CCB8AA4}" type="datetimeFigureOut">
              <a:rPr lang="en-US" smtClean="0"/>
              <a:t>1/13/2022</a:t>
            </a:fld>
            <a:endParaRPr lang="en-US"/>
          </a:p>
        </p:txBody>
      </p:sp>
      <p:sp>
        <p:nvSpPr>
          <p:cNvPr id="3" name="Footer Placeholder 2">
            <a:extLst>
              <a:ext uri="{FF2B5EF4-FFF2-40B4-BE49-F238E27FC236}">
                <a16:creationId xmlns:a16="http://schemas.microsoft.com/office/drawing/2014/main" id="{EA594FA5-94C1-42C4-AB05-426EC6B6BA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3E4BEB-0B47-4C97-933D-540660EFF7B4}"/>
              </a:ext>
            </a:extLst>
          </p:cNvPr>
          <p:cNvSpPr>
            <a:spLocks noGrp="1"/>
          </p:cNvSpPr>
          <p:nvPr>
            <p:ph type="sldNum" sz="quarter" idx="12"/>
          </p:nvPr>
        </p:nvSpPr>
        <p:spPr/>
        <p:txBody>
          <a:bodyPr/>
          <a:lstStyle/>
          <a:p>
            <a:fld id="{ED372FF7-86ED-4316-9EB3-C0941B07C9E1}" type="slidenum">
              <a:rPr lang="en-US" smtClean="0"/>
              <a:t>‹#›</a:t>
            </a:fld>
            <a:endParaRPr lang="en-US"/>
          </a:p>
        </p:txBody>
      </p:sp>
    </p:spTree>
    <p:extLst>
      <p:ext uri="{BB962C8B-B14F-4D97-AF65-F5344CB8AC3E}">
        <p14:creationId xmlns:p14="http://schemas.microsoft.com/office/powerpoint/2010/main" val="14663881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ACD95-1452-4FEB-B1AC-574BD68E9F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B51084-265D-4A66-88AF-787432BBC6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5639DE-34B3-4465-87CA-01FCE6EDEE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2DC7550-C86E-4885-A3A5-7097A1947242}"/>
              </a:ext>
            </a:extLst>
          </p:cNvPr>
          <p:cNvSpPr>
            <a:spLocks noGrp="1"/>
          </p:cNvSpPr>
          <p:nvPr>
            <p:ph type="dt" sz="half" idx="10"/>
          </p:nvPr>
        </p:nvSpPr>
        <p:spPr/>
        <p:txBody>
          <a:bodyPr/>
          <a:lstStyle/>
          <a:p>
            <a:fld id="{CBDC5EA3-734A-43B5-80BE-97AD5CCB8AA4}" type="datetimeFigureOut">
              <a:rPr lang="en-US" smtClean="0"/>
              <a:t>1/13/2022</a:t>
            </a:fld>
            <a:endParaRPr lang="en-US"/>
          </a:p>
        </p:txBody>
      </p:sp>
      <p:sp>
        <p:nvSpPr>
          <p:cNvPr id="6" name="Footer Placeholder 5">
            <a:extLst>
              <a:ext uri="{FF2B5EF4-FFF2-40B4-BE49-F238E27FC236}">
                <a16:creationId xmlns:a16="http://schemas.microsoft.com/office/drawing/2014/main" id="{5ECA4233-F806-4F25-A375-8CBEA4A532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3F912-591B-43D4-A343-69867001FEAA}"/>
              </a:ext>
            </a:extLst>
          </p:cNvPr>
          <p:cNvSpPr>
            <a:spLocks noGrp="1"/>
          </p:cNvSpPr>
          <p:nvPr>
            <p:ph type="sldNum" sz="quarter" idx="12"/>
          </p:nvPr>
        </p:nvSpPr>
        <p:spPr/>
        <p:txBody>
          <a:bodyPr/>
          <a:lstStyle/>
          <a:p>
            <a:fld id="{ED372FF7-86ED-4316-9EB3-C0941B07C9E1}" type="slidenum">
              <a:rPr lang="en-US" smtClean="0"/>
              <a:t>‹#›</a:t>
            </a:fld>
            <a:endParaRPr lang="en-US"/>
          </a:p>
        </p:txBody>
      </p:sp>
    </p:spTree>
    <p:extLst>
      <p:ext uri="{BB962C8B-B14F-4D97-AF65-F5344CB8AC3E}">
        <p14:creationId xmlns:p14="http://schemas.microsoft.com/office/powerpoint/2010/main" val="11166901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9EC38-22E8-47E2-8536-E07BB05763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BE4C99-0272-42CE-B0EF-E8AC933E4D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730A1E-B429-4551-9987-D45748765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CF0445D-FC67-4152-839B-424BE4DD7BFC}"/>
              </a:ext>
            </a:extLst>
          </p:cNvPr>
          <p:cNvSpPr>
            <a:spLocks noGrp="1"/>
          </p:cNvSpPr>
          <p:nvPr>
            <p:ph type="dt" sz="half" idx="10"/>
          </p:nvPr>
        </p:nvSpPr>
        <p:spPr/>
        <p:txBody>
          <a:bodyPr/>
          <a:lstStyle/>
          <a:p>
            <a:fld id="{CBDC5EA3-734A-43B5-80BE-97AD5CCB8AA4}" type="datetimeFigureOut">
              <a:rPr lang="en-US" smtClean="0"/>
              <a:t>1/13/2022</a:t>
            </a:fld>
            <a:endParaRPr lang="en-US"/>
          </a:p>
        </p:txBody>
      </p:sp>
      <p:sp>
        <p:nvSpPr>
          <p:cNvPr id="6" name="Footer Placeholder 5">
            <a:extLst>
              <a:ext uri="{FF2B5EF4-FFF2-40B4-BE49-F238E27FC236}">
                <a16:creationId xmlns:a16="http://schemas.microsoft.com/office/drawing/2014/main" id="{1F4917EF-9531-493B-ADE4-461C43FCA2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0F9AB6-95C8-4B24-ACA9-67BF06D20CD8}"/>
              </a:ext>
            </a:extLst>
          </p:cNvPr>
          <p:cNvSpPr>
            <a:spLocks noGrp="1"/>
          </p:cNvSpPr>
          <p:nvPr>
            <p:ph type="sldNum" sz="quarter" idx="12"/>
          </p:nvPr>
        </p:nvSpPr>
        <p:spPr/>
        <p:txBody>
          <a:bodyPr/>
          <a:lstStyle/>
          <a:p>
            <a:fld id="{ED372FF7-86ED-4316-9EB3-C0941B07C9E1}" type="slidenum">
              <a:rPr lang="en-US" smtClean="0"/>
              <a:t>‹#›</a:t>
            </a:fld>
            <a:endParaRPr lang="en-US"/>
          </a:p>
        </p:txBody>
      </p:sp>
    </p:spTree>
    <p:extLst>
      <p:ext uri="{BB962C8B-B14F-4D97-AF65-F5344CB8AC3E}">
        <p14:creationId xmlns:p14="http://schemas.microsoft.com/office/powerpoint/2010/main" val="4229094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9FC4A07-3C2F-4E97-AF3D-027542D1E458}" type="slidenum">
              <a:rPr lang="en-US" smtClean="0"/>
              <a:t>‹#›</a:t>
            </a:fld>
            <a:endParaRPr lang="en-US" dirty="0"/>
          </a:p>
        </p:txBody>
      </p:sp>
    </p:spTree>
    <p:extLst>
      <p:ext uri="{BB962C8B-B14F-4D97-AF65-F5344CB8AC3E}">
        <p14:creationId xmlns:p14="http://schemas.microsoft.com/office/powerpoint/2010/main" val="7614672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3238-FCA5-434D-B3D2-55DAA09878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454B62-4994-44C2-8A97-0D18BA21C00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DE42B-31EC-46CF-8D93-4AE25D4A1881}"/>
              </a:ext>
            </a:extLst>
          </p:cNvPr>
          <p:cNvSpPr>
            <a:spLocks noGrp="1"/>
          </p:cNvSpPr>
          <p:nvPr>
            <p:ph type="dt" sz="half" idx="10"/>
          </p:nvPr>
        </p:nvSpPr>
        <p:spPr/>
        <p:txBody>
          <a:bodyPr/>
          <a:lstStyle/>
          <a:p>
            <a:fld id="{CBDC5EA3-734A-43B5-80BE-97AD5CCB8AA4}" type="datetimeFigureOut">
              <a:rPr lang="en-US" smtClean="0"/>
              <a:t>1/13/2022</a:t>
            </a:fld>
            <a:endParaRPr lang="en-US"/>
          </a:p>
        </p:txBody>
      </p:sp>
      <p:sp>
        <p:nvSpPr>
          <p:cNvPr id="5" name="Footer Placeholder 4">
            <a:extLst>
              <a:ext uri="{FF2B5EF4-FFF2-40B4-BE49-F238E27FC236}">
                <a16:creationId xmlns:a16="http://schemas.microsoft.com/office/drawing/2014/main" id="{C8CBFE30-75F8-4B9C-83F6-B2EF2CCC3A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E3A37F-E6EF-4A40-94D7-2D1ACC0A88D7}"/>
              </a:ext>
            </a:extLst>
          </p:cNvPr>
          <p:cNvSpPr>
            <a:spLocks noGrp="1"/>
          </p:cNvSpPr>
          <p:nvPr>
            <p:ph type="sldNum" sz="quarter" idx="12"/>
          </p:nvPr>
        </p:nvSpPr>
        <p:spPr/>
        <p:txBody>
          <a:bodyPr/>
          <a:lstStyle/>
          <a:p>
            <a:fld id="{ED372FF7-86ED-4316-9EB3-C0941B07C9E1}" type="slidenum">
              <a:rPr lang="en-US" smtClean="0"/>
              <a:t>‹#›</a:t>
            </a:fld>
            <a:endParaRPr lang="en-US"/>
          </a:p>
        </p:txBody>
      </p:sp>
    </p:spTree>
    <p:extLst>
      <p:ext uri="{BB962C8B-B14F-4D97-AF65-F5344CB8AC3E}">
        <p14:creationId xmlns:p14="http://schemas.microsoft.com/office/powerpoint/2010/main" val="40680516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FED1F7-31DC-46B0-A4DE-4997931F9B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EEC7AC-D5D9-41ED-88F1-40D486A150C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D84B9C-A184-4EBB-90D7-723EF8CEDCEE}"/>
              </a:ext>
            </a:extLst>
          </p:cNvPr>
          <p:cNvSpPr>
            <a:spLocks noGrp="1"/>
          </p:cNvSpPr>
          <p:nvPr>
            <p:ph type="dt" sz="half" idx="10"/>
          </p:nvPr>
        </p:nvSpPr>
        <p:spPr/>
        <p:txBody>
          <a:bodyPr/>
          <a:lstStyle/>
          <a:p>
            <a:fld id="{CBDC5EA3-734A-43B5-80BE-97AD5CCB8AA4}" type="datetimeFigureOut">
              <a:rPr lang="en-US" smtClean="0"/>
              <a:t>1/13/2022</a:t>
            </a:fld>
            <a:endParaRPr lang="en-US"/>
          </a:p>
        </p:txBody>
      </p:sp>
      <p:sp>
        <p:nvSpPr>
          <p:cNvPr id="5" name="Footer Placeholder 4">
            <a:extLst>
              <a:ext uri="{FF2B5EF4-FFF2-40B4-BE49-F238E27FC236}">
                <a16:creationId xmlns:a16="http://schemas.microsoft.com/office/drawing/2014/main" id="{3127C815-95EF-4A50-A748-1CDA2CB8F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3877F-A85A-4733-AA3D-1B959614E5E5}"/>
              </a:ext>
            </a:extLst>
          </p:cNvPr>
          <p:cNvSpPr>
            <a:spLocks noGrp="1"/>
          </p:cNvSpPr>
          <p:nvPr>
            <p:ph type="sldNum" sz="quarter" idx="12"/>
          </p:nvPr>
        </p:nvSpPr>
        <p:spPr/>
        <p:txBody>
          <a:bodyPr/>
          <a:lstStyle/>
          <a:p>
            <a:fld id="{ED372FF7-86ED-4316-9EB3-C0941B07C9E1}" type="slidenum">
              <a:rPr lang="en-US" smtClean="0"/>
              <a:t>‹#›</a:t>
            </a:fld>
            <a:endParaRPr lang="en-US"/>
          </a:p>
        </p:txBody>
      </p:sp>
    </p:spTree>
    <p:extLst>
      <p:ext uri="{BB962C8B-B14F-4D97-AF65-F5344CB8AC3E}">
        <p14:creationId xmlns:p14="http://schemas.microsoft.com/office/powerpoint/2010/main" val="20631630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66954"/>
            <a:ext cx="12435840" cy="529209"/>
          </a:xfrm>
        </p:spPr>
        <p:txBody>
          <a:bodyPr/>
          <a:lstStyle/>
          <a:p>
            <a:r>
              <a:rPr lang="en-US"/>
              <a:t>Click to edit Master title style</a:t>
            </a:r>
          </a:p>
        </p:txBody>
      </p:sp>
      <p:sp>
        <p:nvSpPr>
          <p:cNvPr id="3" name="Subtitle 2"/>
          <p:cNvSpPr>
            <a:spLocks noGrp="1"/>
          </p:cNvSpPr>
          <p:nvPr>
            <p:ph type="subTitle" idx="1"/>
          </p:nvPr>
        </p:nvSpPr>
        <p:spPr>
          <a:xfrm>
            <a:off x="2194560" y="1399032"/>
            <a:ext cx="10241280" cy="630936"/>
          </a:xfrm>
        </p:spPr>
        <p:txBody>
          <a:bodyPr/>
          <a:lstStyle>
            <a:lvl1pPr marL="0" indent="0" algn="ctr">
              <a:buNone/>
              <a:defRPr>
                <a:solidFill>
                  <a:schemeClr val="tx1">
                    <a:tint val="75000"/>
                  </a:schemeClr>
                </a:solidFill>
              </a:defRPr>
            </a:lvl1pPr>
            <a:lvl2pPr marL="123444" indent="0" algn="ctr">
              <a:buNone/>
              <a:defRPr>
                <a:solidFill>
                  <a:schemeClr val="tx1">
                    <a:tint val="75000"/>
                  </a:schemeClr>
                </a:solidFill>
              </a:defRPr>
            </a:lvl2pPr>
            <a:lvl3pPr marL="246888" indent="0" algn="ctr">
              <a:buNone/>
              <a:defRPr>
                <a:solidFill>
                  <a:schemeClr val="tx1">
                    <a:tint val="75000"/>
                  </a:schemeClr>
                </a:solidFill>
              </a:defRPr>
            </a:lvl3pPr>
            <a:lvl4pPr marL="370332" indent="0" algn="ctr">
              <a:buNone/>
              <a:defRPr>
                <a:solidFill>
                  <a:schemeClr val="tx1">
                    <a:tint val="75000"/>
                  </a:schemeClr>
                </a:solidFill>
              </a:defRPr>
            </a:lvl4pPr>
            <a:lvl5pPr marL="493776" indent="0" algn="ctr">
              <a:buNone/>
              <a:defRPr>
                <a:solidFill>
                  <a:schemeClr val="tx1">
                    <a:tint val="75000"/>
                  </a:schemeClr>
                </a:solidFill>
              </a:defRPr>
            </a:lvl5pPr>
            <a:lvl6pPr marL="617220" indent="0" algn="ctr">
              <a:buNone/>
              <a:defRPr>
                <a:solidFill>
                  <a:schemeClr val="tx1">
                    <a:tint val="75000"/>
                  </a:schemeClr>
                </a:solidFill>
              </a:defRPr>
            </a:lvl6pPr>
            <a:lvl7pPr marL="740664" indent="0" algn="ctr">
              <a:buNone/>
              <a:defRPr>
                <a:solidFill>
                  <a:schemeClr val="tx1">
                    <a:tint val="75000"/>
                  </a:schemeClr>
                </a:solidFill>
              </a:defRPr>
            </a:lvl7pPr>
            <a:lvl8pPr marL="864108" indent="0" algn="ctr">
              <a:buNone/>
              <a:defRPr>
                <a:solidFill>
                  <a:schemeClr val="tx1">
                    <a:tint val="75000"/>
                  </a:schemeClr>
                </a:solidFill>
              </a:defRPr>
            </a:lvl8pPr>
            <a:lvl9pPr marL="9875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144480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9422199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1586486"/>
            <a:ext cx="12435840" cy="490347"/>
          </a:xfrm>
        </p:spPr>
        <p:txBody>
          <a:bodyPr anchor="t"/>
          <a:lstStyle>
            <a:lvl1pPr algn="l">
              <a:defRPr sz="1080" b="1" cap="all"/>
            </a:lvl1pPr>
          </a:lstStyle>
          <a:p>
            <a:r>
              <a:rPr lang="en-US"/>
              <a:t>Click to edit Master title style</a:t>
            </a:r>
          </a:p>
        </p:txBody>
      </p:sp>
      <p:sp>
        <p:nvSpPr>
          <p:cNvPr id="3" name="Text Placeholder 2"/>
          <p:cNvSpPr>
            <a:spLocks noGrp="1"/>
          </p:cNvSpPr>
          <p:nvPr>
            <p:ph type="body" idx="1"/>
          </p:nvPr>
        </p:nvSpPr>
        <p:spPr>
          <a:xfrm>
            <a:off x="1155701" y="1046419"/>
            <a:ext cx="12435840" cy="540067"/>
          </a:xfrm>
        </p:spPr>
        <p:txBody>
          <a:bodyPr anchor="b"/>
          <a:lstStyle>
            <a:lvl1pPr marL="0" indent="0">
              <a:buNone/>
              <a:defRPr sz="540">
                <a:solidFill>
                  <a:schemeClr val="tx1">
                    <a:tint val="75000"/>
                  </a:schemeClr>
                </a:solidFill>
              </a:defRPr>
            </a:lvl1pPr>
            <a:lvl2pPr marL="123444" indent="0">
              <a:buNone/>
              <a:defRPr sz="486">
                <a:solidFill>
                  <a:schemeClr val="tx1">
                    <a:tint val="75000"/>
                  </a:schemeClr>
                </a:solidFill>
              </a:defRPr>
            </a:lvl2pPr>
            <a:lvl3pPr marL="246888" indent="0">
              <a:buNone/>
              <a:defRPr sz="432">
                <a:solidFill>
                  <a:schemeClr val="tx1">
                    <a:tint val="75000"/>
                  </a:schemeClr>
                </a:solidFill>
              </a:defRPr>
            </a:lvl3pPr>
            <a:lvl4pPr marL="370332" indent="0">
              <a:buNone/>
              <a:defRPr sz="378">
                <a:solidFill>
                  <a:schemeClr val="tx1">
                    <a:tint val="75000"/>
                  </a:schemeClr>
                </a:solidFill>
              </a:defRPr>
            </a:lvl4pPr>
            <a:lvl5pPr marL="493776" indent="0">
              <a:buNone/>
              <a:defRPr sz="378">
                <a:solidFill>
                  <a:schemeClr val="tx1">
                    <a:tint val="75000"/>
                  </a:schemeClr>
                </a:solidFill>
              </a:defRPr>
            </a:lvl5pPr>
            <a:lvl6pPr marL="617220" indent="0">
              <a:buNone/>
              <a:defRPr sz="378">
                <a:solidFill>
                  <a:schemeClr val="tx1">
                    <a:tint val="75000"/>
                  </a:schemeClr>
                </a:solidFill>
              </a:defRPr>
            </a:lvl6pPr>
            <a:lvl7pPr marL="740664" indent="0">
              <a:buNone/>
              <a:defRPr sz="378">
                <a:solidFill>
                  <a:schemeClr val="tx1">
                    <a:tint val="75000"/>
                  </a:schemeClr>
                </a:solidFill>
              </a:defRPr>
            </a:lvl7pPr>
            <a:lvl8pPr marL="864108" indent="0">
              <a:buNone/>
              <a:defRPr sz="378">
                <a:solidFill>
                  <a:schemeClr val="tx1">
                    <a:tint val="75000"/>
                  </a:schemeClr>
                </a:solidFill>
              </a:defRPr>
            </a:lvl8pPr>
            <a:lvl9pPr marL="987552" indent="0">
              <a:buNone/>
              <a:defRPr sz="37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723380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576074"/>
            <a:ext cx="6461760" cy="1629347"/>
          </a:xfrm>
        </p:spPr>
        <p:txBody>
          <a:bodyPr/>
          <a:lstStyle>
            <a:lvl1pPr>
              <a:defRPr sz="756"/>
            </a:lvl1pPr>
            <a:lvl2pPr>
              <a:defRPr sz="648"/>
            </a:lvl2pPr>
            <a:lvl3pPr>
              <a:defRPr sz="540"/>
            </a:lvl3pPr>
            <a:lvl4pPr>
              <a:defRPr sz="486"/>
            </a:lvl4pPr>
            <a:lvl5pPr>
              <a:defRPr sz="486"/>
            </a:lvl5pPr>
            <a:lvl6pPr>
              <a:defRPr sz="486"/>
            </a:lvl6pPr>
            <a:lvl7pPr>
              <a:defRPr sz="486"/>
            </a:lvl7pPr>
            <a:lvl8pPr>
              <a:defRPr sz="486"/>
            </a:lvl8pPr>
            <a:lvl9pPr>
              <a:defRPr sz="48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576074"/>
            <a:ext cx="6461760" cy="1629347"/>
          </a:xfrm>
        </p:spPr>
        <p:txBody>
          <a:bodyPr/>
          <a:lstStyle>
            <a:lvl1pPr>
              <a:defRPr sz="756"/>
            </a:lvl1pPr>
            <a:lvl2pPr>
              <a:defRPr sz="648"/>
            </a:lvl2pPr>
            <a:lvl3pPr>
              <a:defRPr sz="540"/>
            </a:lvl3pPr>
            <a:lvl4pPr>
              <a:defRPr sz="486"/>
            </a:lvl4pPr>
            <a:lvl5pPr>
              <a:defRPr sz="486"/>
            </a:lvl5pPr>
            <a:lvl6pPr>
              <a:defRPr sz="486"/>
            </a:lvl6pPr>
            <a:lvl7pPr>
              <a:defRPr sz="486"/>
            </a:lvl7pPr>
            <a:lvl8pPr>
              <a:defRPr sz="486"/>
            </a:lvl8pPr>
            <a:lvl9pPr>
              <a:defRPr sz="48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4518736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552641"/>
            <a:ext cx="6464301" cy="230314"/>
          </a:xfrm>
        </p:spPr>
        <p:txBody>
          <a:bodyPr anchor="b"/>
          <a:lstStyle>
            <a:lvl1pPr marL="0" indent="0">
              <a:buNone/>
              <a:defRPr sz="648" b="1"/>
            </a:lvl1pPr>
            <a:lvl2pPr marL="123444" indent="0">
              <a:buNone/>
              <a:defRPr sz="540" b="1"/>
            </a:lvl2pPr>
            <a:lvl3pPr marL="246888" indent="0">
              <a:buNone/>
              <a:defRPr sz="486" b="1"/>
            </a:lvl3pPr>
            <a:lvl4pPr marL="370332" indent="0">
              <a:buNone/>
              <a:defRPr sz="432" b="1"/>
            </a:lvl4pPr>
            <a:lvl5pPr marL="493776" indent="0">
              <a:buNone/>
              <a:defRPr sz="432" b="1"/>
            </a:lvl5pPr>
            <a:lvl6pPr marL="617220" indent="0">
              <a:buNone/>
              <a:defRPr sz="432" b="1"/>
            </a:lvl6pPr>
            <a:lvl7pPr marL="740664" indent="0">
              <a:buNone/>
              <a:defRPr sz="432" b="1"/>
            </a:lvl7pPr>
            <a:lvl8pPr marL="864108" indent="0">
              <a:buNone/>
              <a:defRPr sz="432" b="1"/>
            </a:lvl8pPr>
            <a:lvl9pPr marL="987552" indent="0">
              <a:buNone/>
              <a:defRPr sz="432" b="1"/>
            </a:lvl9pPr>
          </a:lstStyle>
          <a:p>
            <a:pPr lvl="0"/>
            <a:r>
              <a:rPr lang="en-US"/>
              <a:t>Click to edit Master text styles</a:t>
            </a:r>
          </a:p>
        </p:txBody>
      </p:sp>
      <p:sp>
        <p:nvSpPr>
          <p:cNvPr id="4" name="Content Placeholder 3"/>
          <p:cNvSpPr>
            <a:spLocks noGrp="1"/>
          </p:cNvSpPr>
          <p:nvPr>
            <p:ph sz="half" idx="2"/>
          </p:nvPr>
        </p:nvSpPr>
        <p:spPr>
          <a:xfrm>
            <a:off x="731520" y="782955"/>
            <a:ext cx="6464301" cy="1422464"/>
          </a:xfrm>
        </p:spPr>
        <p:txBody>
          <a:bodyPr/>
          <a:lstStyle>
            <a:lvl1pPr>
              <a:defRPr sz="648"/>
            </a:lvl1pPr>
            <a:lvl2pPr>
              <a:defRPr sz="540"/>
            </a:lvl2pPr>
            <a:lvl3pPr>
              <a:defRPr sz="486"/>
            </a:lvl3pPr>
            <a:lvl4pPr>
              <a:defRPr sz="432"/>
            </a:lvl4pPr>
            <a:lvl5pPr>
              <a:defRPr sz="432"/>
            </a:lvl5pPr>
            <a:lvl6pPr>
              <a:defRPr sz="432"/>
            </a:lvl6pPr>
            <a:lvl7pPr>
              <a:defRPr sz="432"/>
            </a:lvl7pPr>
            <a:lvl8pPr>
              <a:defRPr sz="432"/>
            </a:lvl8pPr>
            <a:lvl9pPr>
              <a:defRPr sz="4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1" y="552641"/>
            <a:ext cx="6466840" cy="230314"/>
          </a:xfrm>
        </p:spPr>
        <p:txBody>
          <a:bodyPr anchor="b"/>
          <a:lstStyle>
            <a:lvl1pPr marL="0" indent="0">
              <a:buNone/>
              <a:defRPr sz="648" b="1"/>
            </a:lvl1pPr>
            <a:lvl2pPr marL="123444" indent="0">
              <a:buNone/>
              <a:defRPr sz="540" b="1"/>
            </a:lvl2pPr>
            <a:lvl3pPr marL="246888" indent="0">
              <a:buNone/>
              <a:defRPr sz="486" b="1"/>
            </a:lvl3pPr>
            <a:lvl4pPr marL="370332" indent="0">
              <a:buNone/>
              <a:defRPr sz="432" b="1"/>
            </a:lvl4pPr>
            <a:lvl5pPr marL="493776" indent="0">
              <a:buNone/>
              <a:defRPr sz="432" b="1"/>
            </a:lvl5pPr>
            <a:lvl6pPr marL="617220" indent="0">
              <a:buNone/>
              <a:defRPr sz="432" b="1"/>
            </a:lvl6pPr>
            <a:lvl7pPr marL="740664" indent="0">
              <a:buNone/>
              <a:defRPr sz="432" b="1"/>
            </a:lvl7pPr>
            <a:lvl8pPr marL="864108" indent="0">
              <a:buNone/>
              <a:defRPr sz="432" b="1"/>
            </a:lvl8pPr>
            <a:lvl9pPr marL="987552" indent="0">
              <a:buNone/>
              <a:defRPr sz="432" b="1"/>
            </a:lvl9pPr>
          </a:lstStyle>
          <a:p>
            <a:pPr lvl="0"/>
            <a:r>
              <a:rPr lang="en-US"/>
              <a:t>Click to edit Master text styles</a:t>
            </a:r>
          </a:p>
        </p:txBody>
      </p:sp>
      <p:sp>
        <p:nvSpPr>
          <p:cNvPr id="6" name="Content Placeholder 5"/>
          <p:cNvSpPr>
            <a:spLocks noGrp="1"/>
          </p:cNvSpPr>
          <p:nvPr>
            <p:ph sz="quarter" idx="4"/>
          </p:nvPr>
        </p:nvSpPr>
        <p:spPr>
          <a:xfrm>
            <a:off x="7432041" y="782955"/>
            <a:ext cx="6466840" cy="1422464"/>
          </a:xfrm>
        </p:spPr>
        <p:txBody>
          <a:bodyPr/>
          <a:lstStyle>
            <a:lvl1pPr>
              <a:defRPr sz="648"/>
            </a:lvl1pPr>
            <a:lvl2pPr>
              <a:defRPr sz="540"/>
            </a:lvl2pPr>
            <a:lvl3pPr>
              <a:defRPr sz="486"/>
            </a:lvl3pPr>
            <a:lvl4pPr>
              <a:defRPr sz="432"/>
            </a:lvl4pPr>
            <a:lvl5pPr>
              <a:defRPr sz="432"/>
            </a:lvl5pPr>
            <a:lvl6pPr>
              <a:defRPr sz="432"/>
            </a:lvl6pPr>
            <a:lvl7pPr>
              <a:defRPr sz="432"/>
            </a:lvl7pPr>
            <a:lvl8pPr>
              <a:defRPr sz="432"/>
            </a:lvl8pPr>
            <a:lvl9pPr>
              <a:defRPr sz="4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553403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0106995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522092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2" y="98298"/>
            <a:ext cx="4813301" cy="418338"/>
          </a:xfrm>
        </p:spPr>
        <p:txBody>
          <a:bodyPr anchor="b"/>
          <a:lstStyle>
            <a:lvl1pPr algn="l">
              <a:defRPr sz="540" b="1"/>
            </a:lvl1pPr>
          </a:lstStyle>
          <a:p>
            <a:r>
              <a:rPr lang="en-US"/>
              <a:t>Click to edit Master title style</a:t>
            </a:r>
          </a:p>
        </p:txBody>
      </p:sp>
      <p:sp>
        <p:nvSpPr>
          <p:cNvPr id="3" name="Content Placeholder 2"/>
          <p:cNvSpPr>
            <a:spLocks noGrp="1"/>
          </p:cNvSpPr>
          <p:nvPr>
            <p:ph idx="1"/>
          </p:nvPr>
        </p:nvSpPr>
        <p:spPr>
          <a:xfrm>
            <a:off x="5720080" y="98300"/>
            <a:ext cx="8178800" cy="2107121"/>
          </a:xfrm>
        </p:spPr>
        <p:txBody>
          <a:bodyPr/>
          <a:lstStyle>
            <a:lvl1pPr>
              <a:defRPr sz="864"/>
            </a:lvl1pPr>
            <a:lvl2pPr>
              <a:defRPr sz="756"/>
            </a:lvl2pPr>
            <a:lvl3pPr>
              <a:defRPr sz="648"/>
            </a:lvl3pPr>
            <a:lvl4pPr>
              <a:defRPr sz="540"/>
            </a:lvl4pPr>
            <a:lvl5pPr>
              <a:defRPr sz="540"/>
            </a:lvl5pPr>
            <a:lvl6pPr>
              <a:defRPr sz="540"/>
            </a:lvl6pPr>
            <a:lvl7pPr>
              <a:defRPr sz="540"/>
            </a:lvl7pPr>
            <a:lvl8pPr>
              <a:defRPr sz="540"/>
            </a:lvl8pPr>
            <a:lvl9pPr>
              <a:defRPr sz="5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2" y="516638"/>
            <a:ext cx="4813301" cy="1688783"/>
          </a:xfrm>
        </p:spPr>
        <p:txBody>
          <a:bodyPr/>
          <a:lstStyle>
            <a:lvl1pPr marL="0" indent="0">
              <a:buNone/>
              <a:defRPr sz="378"/>
            </a:lvl1pPr>
            <a:lvl2pPr marL="123444" indent="0">
              <a:buNone/>
              <a:defRPr sz="324"/>
            </a:lvl2pPr>
            <a:lvl3pPr marL="246888" indent="0">
              <a:buNone/>
              <a:defRPr sz="270"/>
            </a:lvl3pPr>
            <a:lvl4pPr marL="370332" indent="0">
              <a:buNone/>
              <a:defRPr sz="243"/>
            </a:lvl4pPr>
            <a:lvl5pPr marL="493776" indent="0">
              <a:buNone/>
              <a:defRPr sz="243"/>
            </a:lvl5pPr>
            <a:lvl6pPr marL="617220" indent="0">
              <a:buNone/>
              <a:defRPr sz="243"/>
            </a:lvl6pPr>
            <a:lvl7pPr marL="740664" indent="0">
              <a:buNone/>
              <a:defRPr sz="243"/>
            </a:lvl7pPr>
            <a:lvl8pPr marL="864108" indent="0">
              <a:buNone/>
              <a:defRPr sz="243"/>
            </a:lvl8pPr>
            <a:lvl9pPr marL="987552" indent="0">
              <a:buNone/>
              <a:defRPr sz="24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71216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9FC4A07-3C2F-4E97-AF3D-027542D1E458}" type="slidenum">
              <a:rPr lang="en-US" smtClean="0"/>
              <a:t>‹#›</a:t>
            </a:fld>
            <a:endParaRPr lang="en-US" dirty="0"/>
          </a:p>
        </p:txBody>
      </p:sp>
    </p:spTree>
    <p:custDataLst>
      <p:tags r:id="rId1"/>
    </p:custDataLst>
    <p:extLst>
      <p:ext uri="{BB962C8B-B14F-4D97-AF65-F5344CB8AC3E}">
        <p14:creationId xmlns:p14="http://schemas.microsoft.com/office/powerpoint/2010/main" val="3156940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1728216"/>
            <a:ext cx="8778240" cy="204026"/>
          </a:xfrm>
        </p:spPr>
        <p:txBody>
          <a:bodyPr anchor="b"/>
          <a:lstStyle>
            <a:lvl1pPr algn="l">
              <a:defRPr sz="540" b="1"/>
            </a:lvl1pPr>
          </a:lstStyle>
          <a:p>
            <a:r>
              <a:rPr lang="en-US"/>
              <a:t>Click to edit Master title style</a:t>
            </a:r>
          </a:p>
        </p:txBody>
      </p:sp>
      <p:sp>
        <p:nvSpPr>
          <p:cNvPr id="3" name="Picture Placeholder 2"/>
          <p:cNvSpPr>
            <a:spLocks noGrp="1"/>
          </p:cNvSpPr>
          <p:nvPr>
            <p:ph type="pic" idx="1"/>
          </p:nvPr>
        </p:nvSpPr>
        <p:spPr>
          <a:xfrm>
            <a:off x="2867661" y="220599"/>
            <a:ext cx="8778240" cy="1481328"/>
          </a:xfrm>
        </p:spPr>
        <p:txBody>
          <a:bodyPr/>
          <a:lstStyle>
            <a:lvl1pPr marL="0" indent="0">
              <a:buNone/>
              <a:defRPr sz="864"/>
            </a:lvl1pPr>
            <a:lvl2pPr marL="123444" indent="0">
              <a:buNone/>
              <a:defRPr sz="756"/>
            </a:lvl2pPr>
            <a:lvl3pPr marL="246888" indent="0">
              <a:buNone/>
              <a:defRPr sz="648"/>
            </a:lvl3pPr>
            <a:lvl4pPr marL="370332" indent="0">
              <a:buNone/>
              <a:defRPr sz="540"/>
            </a:lvl4pPr>
            <a:lvl5pPr marL="493776" indent="0">
              <a:buNone/>
              <a:defRPr sz="540"/>
            </a:lvl5pPr>
            <a:lvl6pPr marL="617220" indent="0">
              <a:buNone/>
              <a:defRPr sz="540"/>
            </a:lvl6pPr>
            <a:lvl7pPr marL="740664" indent="0">
              <a:buNone/>
              <a:defRPr sz="540"/>
            </a:lvl7pPr>
            <a:lvl8pPr marL="864108" indent="0">
              <a:buNone/>
              <a:defRPr sz="540"/>
            </a:lvl8pPr>
            <a:lvl9pPr marL="987552" indent="0">
              <a:buNone/>
              <a:defRPr sz="540"/>
            </a:lvl9pPr>
          </a:lstStyle>
          <a:p>
            <a:endParaRPr lang="en-US" dirty="0"/>
          </a:p>
        </p:txBody>
      </p:sp>
      <p:sp>
        <p:nvSpPr>
          <p:cNvPr id="4" name="Text Placeholder 3"/>
          <p:cNvSpPr>
            <a:spLocks noGrp="1"/>
          </p:cNvSpPr>
          <p:nvPr>
            <p:ph type="body" sz="half" idx="2"/>
          </p:nvPr>
        </p:nvSpPr>
        <p:spPr>
          <a:xfrm>
            <a:off x="2867661" y="1932242"/>
            <a:ext cx="8778240" cy="289750"/>
          </a:xfrm>
        </p:spPr>
        <p:txBody>
          <a:bodyPr/>
          <a:lstStyle>
            <a:lvl1pPr marL="0" indent="0">
              <a:buNone/>
              <a:defRPr sz="378"/>
            </a:lvl1pPr>
            <a:lvl2pPr marL="123444" indent="0">
              <a:buNone/>
              <a:defRPr sz="324"/>
            </a:lvl2pPr>
            <a:lvl3pPr marL="246888" indent="0">
              <a:buNone/>
              <a:defRPr sz="270"/>
            </a:lvl3pPr>
            <a:lvl4pPr marL="370332" indent="0">
              <a:buNone/>
              <a:defRPr sz="243"/>
            </a:lvl4pPr>
            <a:lvl5pPr marL="493776" indent="0">
              <a:buNone/>
              <a:defRPr sz="243"/>
            </a:lvl5pPr>
            <a:lvl6pPr marL="617220" indent="0">
              <a:buNone/>
              <a:defRPr sz="243"/>
            </a:lvl6pPr>
            <a:lvl7pPr marL="740664" indent="0">
              <a:buNone/>
              <a:defRPr sz="243"/>
            </a:lvl7pPr>
            <a:lvl8pPr marL="864108" indent="0">
              <a:buNone/>
              <a:defRPr sz="243"/>
            </a:lvl8pPr>
            <a:lvl9pPr marL="987552" indent="0">
              <a:buNone/>
              <a:defRPr sz="24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773309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1413205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98872"/>
            <a:ext cx="3291840" cy="210654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98872"/>
            <a:ext cx="9631680" cy="21065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168029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D04533-A853-4010-A65A-EF89C480232B}"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5BD03-703D-4BAD-80AB-4CCD32B07C79}" type="slidenum">
              <a:rPr lang="en-US" smtClean="0"/>
              <a:t>‹#›</a:t>
            </a:fld>
            <a:endParaRPr lang="en-US"/>
          </a:p>
        </p:txBody>
      </p:sp>
    </p:spTree>
    <p:extLst>
      <p:ext uri="{BB962C8B-B14F-4D97-AF65-F5344CB8AC3E}">
        <p14:creationId xmlns:p14="http://schemas.microsoft.com/office/powerpoint/2010/main" val="42836380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D04533-A853-4010-A65A-EF89C480232B}"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5BD03-703D-4BAD-80AB-4CCD32B07C79}" type="slidenum">
              <a:rPr lang="en-US" smtClean="0"/>
              <a:t>‹#›</a:t>
            </a:fld>
            <a:endParaRPr lang="en-US"/>
          </a:p>
        </p:txBody>
      </p:sp>
    </p:spTree>
    <p:extLst>
      <p:ext uri="{BB962C8B-B14F-4D97-AF65-F5344CB8AC3E}">
        <p14:creationId xmlns:p14="http://schemas.microsoft.com/office/powerpoint/2010/main" val="42709745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5D04533-A853-4010-A65A-EF89C480232B}"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5BD03-703D-4BAD-80AB-4CCD32B07C79}" type="slidenum">
              <a:rPr lang="en-US" smtClean="0"/>
              <a:t>‹#›</a:t>
            </a:fld>
            <a:endParaRPr lang="en-US"/>
          </a:p>
        </p:txBody>
      </p:sp>
    </p:spTree>
    <p:extLst>
      <p:ext uri="{BB962C8B-B14F-4D97-AF65-F5344CB8AC3E}">
        <p14:creationId xmlns:p14="http://schemas.microsoft.com/office/powerpoint/2010/main" val="41044170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D04533-A853-4010-A65A-EF89C480232B}"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5BD03-703D-4BAD-80AB-4CCD32B07C79}" type="slidenum">
              <a:rPr lang="en-US" smtClean="0"/>
              <a:t>‹#›</a:t>
            </a:fld>
            <a:endParaRPr lang="en-US"/>
          </a:p>
        </p:txBody>
      </p:sp>
    </p:spTree>
    <p:extLst>
      <p:ext uri="{BB962C8B-B14F-4D97-AF65-F5344CB8AC3E}">
        <p14:creationId xmlns:p14="http://schemas.microsoft.com/office/powerpoint/2010/main" val="42435042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D04533-A853-4010-A65A-EF89C480232B}" type="datetimeFigureOut">
              <a:rPr lang="en-US" smtClean="0"/>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F5BD03-703D-4BAD-80AB-4CCD32B07C79}" type="slidenum">
              <a:rPr lang="en-US" smtClean="0"/>
              <a:t>‹#›</a:t>
            </a:fld>
            <a:endParaRPr lang="en-US"/>
          </a:p>
        </p:txBody>
      </p:sp>
    </p:spTree>
    <p:extLst>
      <p:ext uri="{BB962C8B-B14F-4D97-AF65-F5344CB8AC3E}">
        <p14:creationId xmlns:p14="http://schemas.microsoft.com/office/powerpoint/2010/main" val="7757433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D04533-A853-4010-A65A-EF89C480232B}"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F5BD03-703D-4BAD-80AB-4CCD32B07C79}" type="slidenum">
              <a:rPr lang="en-US" smtClean="0"/>
              <a:t>‹#›</a:t>
            </a:fld>
            <a:endParaRPr lang="en-US"/>
          </a:p>
        </p:txBody>
      </p:sp>
    </p:spTree>
    <p:extLst>
      <p:ext uri="{BB962C8B-B14F-4D97-AF65-F5344CB8AC3E}">
        <p14:creationId xmlns:p14="http://schemas.microsoft.com/office/powerpoint/2010/main" val="28303018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D04533-A853-4010-A65A-EF89C480232B}" type="datetimeFigureOut">
              <a:rPr lang="en-US" smtClean="0"/>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F5BD03-703D-4BAD-80AB-4CCD32B07C79}" type="slidenum">
              <a:rPr lang="en-US" smtClean="0"/>
              <a:t>‹#›</a:t>
            </a:fld>
            <a:endParaRPr lang="en-US"/>
          </a:p>
        </p:txBody>
      </p:sp>
    </p:spTree>
    <p:extLst>
      <p:ext uri="{BB962C8B-B14F-4D97-AF65-F5344CB8AC3E}">
        <p14:creationId xmlns:p14="http://schemas.microsoft.com/office/powerpoint/2010/main" val="1901180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6612" y="1097280"/>
            <a:ext cx="3932237" cy="1455420"/>
          </a:xfrm>
        </p:spPr>
        <p:txBody>
          <a:bodyPr anchor="b">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5183188" y="1097280"/>
            <a:ext cx="6172200" cy="476377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552700"/>
            <a:ext cx="3932237"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29FC4A07-3C2F-4E97-AF3D-027542D1E458}" type="slidenum">
              <a:rPr lang="en-US" smtClean="0"/>
              <a:t>‹#›</a:t>
            </a:fld>
            <a:endParaRPr lang="en-US" dirty="0"/>
          </a:p>
        </p:txBody>
      </p:sp>
    </p:spTree>
    <p:extLst>
      <p:ext uri="{BB962C8B-B14F-4D97-AF65-F5344CB8AC3E}">
        <p14:creationId xmlns:p14="http://schemas.microsoft.com/office/powerpoint/2010/main" val="11455912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D04533-A853-4010-A65A-EF89C480232B}"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5BD03-703D-4BAD-80AB-4CCD32B07C79}" type="slidenum">
              <a:rPr lang="en-US" smtClean="0"/>
              <a:t>‹#›</a:t>
            </a:fld>
            <a:endParaRPr lang="en-US"/>
          </a:p>
        </p:txBody>
      </p:sp>
    </p:spTree>
    <p:extLst>
      <p:ext uri="{BB962C8B-B14F-4D97-AF65-F5344CB8AC3E}">
        <p14:creationId xmlns:p14="http://schemas.microsoft.com/office/powerpoint/2010/main" val="30544078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D04533-A853-4010-A65A-EF89C480232B}"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5BD03-703D-4BAD-80AB-4CCD32B07C79}" type="slidenum">
              <a:rPr lang="en-US" smtClean="0"/>
              <a:t>‹#›</a:t>
            </a:fld>
            <a:endParaRPr lang="en-US"/>
          </a:p>
        </p:txBody>
      </p:sp>
    </p:spTree>
    <p:extLst>
      <p:ext uri="{BB962C8B-B14F-4D97-AF65-F5344CB8AC3E}">
        <p14:creationId xmlns:p14="http://schemas.microsoft.com/office/powerpoint/2010/main" val="18543398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D04533-A853-4010-A65A-EF89C480232B}"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5BD03-703D-4BAD-80AB-4CCD32B07C79}" type="slidenum">
              <a:rPr lang="en-US" smtClean="0"/>
              <a:t>‹#›</a:t>
            </a:fld>
            <a:endParaRPr lang="en-US"/>
          </a:p>
        </p:txBody>
      </p:sp>
    </p:spTree>
    <p:extLst>
      <p:ext uri="{BB962C8B-B14F-4D97-AF65-F5344CB8AC3E}">
        <p14:creationId xmlns:p14="http://schemas.microsoft.com/office/powerpoint/2010/main" val="42525816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D04533-A853-4010-A65A-EF89C480232B}"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5BD03-703D-4BAD-80AB-4CCD32B07C79}" type="slidenum">
              <a:rPr lang="en-US" smtClean="0"/>
              <a:t>‹#›</a:t>
            </a:fld>
            <a:endParaRPr lang="en-US"/>
          </a:p>
        </p:txBody>
      </p:sp>
    </p:spTree>
    <p:extLst>
      <p:ext uri="{BB962C8B-B14F-4D97-AF65-F5344CB8AC3E}">
        <p14:creationId xmlns:p14="http://schemas.microsoft.com/office/powerpoint/2010/main" val="1693628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85088"/>
            <a:ext cx="3932237" cy="1467611"/>
          </a:xfrm>
        </p:spPr>
        <p:txBody>
          <a:bodyPr anchor="b">
            <a:normAutofit/>
          </a:bodyPr>
          <a:lstStyle>
            <a:lvl1pPr>
              <a:defRPr sz="3600"/>
            </a:lvl1pPr>
          </a:lstStyle>
          <a:p>
            <a:r>
              <a:rPr lang="en-US" dirty="0"/>
              <a:t>Click to edit Master title style</a:t>
            </a:r>
          </a:p>
        </p:txBody>
      </p:sp>
      <p:sp>
        <p:nvSpPr>
          <p:cNvPr id="3" name="Picture Placeholder 2"/>
          <p:cNvSpPr>
            <a:spLocks noGrp="1"/>
          </p:cNvSpPr>
          <p:nvPr>
            <p:ph type="pic" idx="1"/>
          </p:nvPr>
        </p:nvSpPr>
        <p:spPr>
          <a:xfrm>
            <a:off x="5183188" y="1085087"/>
            <a:ext cx="6172200" cy="47759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552700"/>
            <a:ext cx="3932237"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9FC4A07-3C2F-4E97-AF3D-027542D1E458}" type="slidenum">
              <a:rPr lang="en-US" smtClean="0"/>
              <a:t>‹#›</a:t>
            </a:fld>
            <a:endParaRPr lang="en-US" dirty="0"/>
          </a:p>
        </p:txBody>
      </p:sp>
    </p:spTree>
    <p:extLst>
      <p:ext uri="{BB962C8B-B14F-4D97-AF65-F5344CB8AC3E}">
        <p14:creationId xmlns:p14="http://schemas.microsoft.com/office/powerpoint/2010/main" val="2383977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053019"/>
            <a:ext cx="10515600" cy="112540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396066"/>
            <a:ext cx="10515600" cy="378089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353800" y="6307582"/>
            <a:ext cx="633984" cy="365125"/>
          </a:xfrm>
          <a:prstGeom prst="rect">
            <a:avLst/>
          </a:prstGeom>
        </p:spPr>
        <p:txBody>
          <a:bodyPr vert="horz" lIns="91440" tIns="45720" rIns="91440" bIns="45720" rtlCol="0" anchor="ctr"/>
          <a:lstStyle>
            <a:lvl1pPr algn="r">
              <a:defRPr sz="1100">
                <a:solidFill>
                  <a:schemeClr val="bg1"/>
                </a:solidFill>
                <a:latin typeface="Arial" panose="020B0604020202020204" pitchFamily="34" charset="0"/>
                <a:cs typeface="Arial" panose="020B0604020202020204" pitchFamily="34" charset="0"/>
              </a:defRPr>
            </a:lvl1pPr>
          </a:lstStyle>
          <a:p>
            <a:fld id="{29FC4A07-3C2F-4E97-AF3D-027542D1E458}" type="slidenum">
              <a:rPr lang="en-US" smtClean="0"/>
              <a:pPr/>
              <a:t>‹#›</a:t>
            </a:fld>
            <a:endParaRPr lang="en-US" dirty="0"/>
          </a:p>
        </p:txBody>
      </p:sp>
      <p:pic>
        <p:nvPicPr>
          <p:cNvPr id="7" name="Picture 6" descr="A picture containing food, drawing&#10;&#10;Description automatically generated">
            <a:extLst>
              <a:ext uri="{FF2B5EF4-FFF2-40B4-BE49-F238E27FC236}">
                <a16:creationId xmlns:a16="http://schemas.microsoft.com/office/drawing/2014/main" id="{A79DB682-1D8A-D840-A755-7DEDE265B026}"/>
              </a:ext>
            </a:extLst>
          </p:cNvPr>
          <p:cNvPicPr>
            <a:picLocks noChangeAspect="1"/>
          </p:cNvPicPr>
          <p:nvPr userDrawn="1"/>
        </p:nvPicPr>
        <p:blipFill rotWithShape="1">
          <a:blip r:embed="rId12"/>
          <a:srcRect l="14400" t="21635" r="46529" b="21497"/>
          <a:stretch/>
        </p:blipFill>
        <p:spPr>
          <a:xfrm>
            <a:off x="134472" y="99949"/>
            <a:ext cx="1443476" cy="849749"/>
          </a:xfrm>
          <a:prstGeom prst="rect">
            <a:avLst/>
          </a:prstGeom>
        </p:spPr>
      </p:pic>
      <p:grpSp>
        <p:nvGrpSpPr>
          <p:cNvPr id="5" name="Group 4"/>
          <p:cNvGrpSpPr/>
          <p:nvPr userDrawn="1"/>
        </p:nvGrpSpPr>
        <p:grpSpPr>
          <a:xfrm>
            <a:off x="0" y="6737849"/>
            <a:ext cx="12195538" cy="137160"/>
            <a:chOff x="0" y="6737849"/>
            <a:chExt cx="12195538" cy="137160"/>
          </a:xfrm>
        </p:grpSpPr>
        <p:sp>
          <p:nvSpPr>
            <p:cNvPr id="4" name="Rectangle 3"/>
            <p:cNvSpPr/>
            <p:nvPr userDrawn="1"/>
          </p:nvSpPr>
          <p:spPr>
            <a:xfrm>
              <a:off x="0" y="6737849"/>
              <a:ext cx="4114800" cy="13716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Rectangle 7"/>
            <p:cNvSpPr/>
            <p:nvPr userDrawn="1"/>
          </p:nvSpPr>
          <p:spPr>
            <a:xfrm>
              <a:off x="4051002" y="6737849"/>
              <a:ext cx="4114800" cy="13716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angle 8"/>
            <p:cNvSpPr/>
            <p:nvPr userDrawn="1"/>
          </p:nvSpPr>
          <p:spPr>
            <a:xfrm>
              <a:off x="8080738" y="6737849"/>
              <a:ext cx="4114800" cy="137160"/>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Tree>
    <p:custDataLst>
      <p:tags r:id="rId11"/>
    </p:custDataLst>
    <p:extLst>
      <p:ext uri="{BB962C8B-B14F-4D97-AF65-F5344CB8AC3E}">
        <p14:creationId xmlns:p14="http://schemas.microsoft.com/office/powerpoint/2010/main" val="862182755"/>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Lst>
  <p:txStyles>
    <p:title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2"/>
        </a:buClr>
        <a:buSzPct val="90000"/>
        <a:buFont typeface="Wingdings"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SzPct val="90000"/>
        <a:buFont typeface="Wingdings" pitchFamily="2" charset="2"/>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SzPct val="90000"/>
        <a:buFont typeface="Wingdings" pitchFamily="2" charset="2"/>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SzPct val="90000"/>
        <a:buFont typeface="Wingdings" pitchFamily="2" charset="2"/>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SzPct val="90000"/>
        <a:buFont typeface="Wingdings" pitchFamily="2" charset="2"/>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053019"/>
            <a:ext cx="10515600" cy="112540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396066"/>
            <a:ext cx="10515600" cy="378089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353800" y="6307582"/>
            <a:ext cx="633984" cy="365125"/>
          </a:xfrm>
          <a:prstGeom prst="rect">
            <a:avLst/>
          </a:prstGeom>
        </p:spPr>
        <p:txBody>
          <a:bodyPr vert="horz" lIns="91440" tIns="45720" rIns="91440" bIns="45720" rtlCol="0" anchor="ctr"/>
          <a:lstStyle>
            <a:lvl1pPr algn="r">
              <a:defRPr sz="1100">
                <a:solidFill>
                  <a:schemeClr val="bg1"/>
                </a:solidFill>
                <a:latin typeface="Arial" panose="020B0604020202020204" pitchFamily="34" charset="0"/>
                <a:cs typeface="Arial" panose="020B0604020202020204" pitchFamily="34" charset="0"/>
              </a:defRPr>
            </a:lvl1pPr>
          </a:lstStyle>
          <a:p>
            <a:fld id="{29FC4A07-3C2F-4E97-AF3D-027542D1E458}" type="slidenum">
              <a:rPr lang="en-US" smtClean="0"/>
              <a:pPr/>
              <a:t>‹#›</a:t>
            </a:fld>
            <a:endParaRPr lang="en-US" dirty="0"/>
          </a:p>
        </p:txBody>
      </p:sp>
    </p:spTree>
    <p:extLst>
      <p:ext uri="{BB962C8B-B14F-4D97-AF65-F5344CB8AC3E}">
        <p14:creationId xmlns:p14="http://schemas.microsoft.com/office/powerpoint/2010/main" val="3009724569"/>
      </p:ext>
    </p:extLst>
  </p:cSld>
  <p:clrMap bg1="dk1" tx1="lt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Lst>
  <p:txStyles>
    <p:title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2"/>
        </a:buClr>
        <a:buSzPct val="90000"/>
        <a:buFont typeface="Wingdings"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SzPct val="90000"/>
        <a:buFont typeface="Wingdings" pitchFamily="2" charset="2"/>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SzPct val="90000"/>
        <a:buFont typeface="Wingdings" pitchFamily="2" charset="2"/>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SzPct val="90000"/>
        <a:buFont typeface="Wingdings" pitchFamily="2" charset="2"/>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SzPct val="90000"/>
        <a:buFont typeface="Wingdings" pitchFamily="2" charset="2"/>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16387C"/>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053019"/>
            <a:ext cx="10515600" cy="112540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396066"/>
            <a:ext cx="10515600" cy="378089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353800" y="6307582"/>
            <a:ext cx="633984" cy="365125"/>
          </a:xfrm>
          <a:prstGeom prst="rect">
            <a:avLst/>
          </a:prstGeom>
        </p:spPr>
        <p:txBody>
          <a:bodyPr vert="horz" lIns="91440" tIns="45720" rIns="91440" bIns="45720" rtlCol="0" anchor="ctr"/>
          <a:lstStyle>
            <a:lvl1pPr algn="r">
              <a:defRPr sz="1100">
                <a:solidFill>
                  <a:schemeClr val="tx2"/>
                </a:solidFill>
                <a:latin typeface="Arial" panose="020B0604020202020204" pitchFamily="34" charset="0"/>
                <a:cs typeface="Arial" panose="020B0604020202020204" pitchFamily="34" charset="0"/>
              </a:defRPr>
            </a:lvl1pPr>
          </a:lstStyle>
          <a:p>
            <a:fld id="{29FC4A07-3C2F-4E97-AF3D-027542D1E458}" type="slidenum">
              <a:rPr lang="en-US" smtClean="0"/>
              <a:pPr/>
              <a:t>‹#›</a:t>
            </a:fld>
            <a:endParaRPr lang="en-US" dirty="0"/>
          </a:p>
        </p:txBody>
      </p:sp>
    </p:spTree>
    <p:extLst>
      <p:ext uri="{BB962C8B-B14F-4D97-AF65-F5344CB8AC3E}">
        <p14:creationId xmlns:p14="http://schemas.microsoft.com/office/powerpoint/2010/main" val="2251813176"/>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Lst>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2"/>
        </a:buClr>
        <a:buSzPct val="90000"/>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SzPct val="90000"/>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SzPct val="90000"/>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SzPct val="90000"/>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SzPct val="90000"/>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017030"/>
            <a:ext cx="10972800" cy="1143000"/>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2503301"/>
            <a:ext cx="10972800" cy="3515665"/>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098639"/>
            <a:ext cx="2844800" cy="365125"/>
          </a:xfrm>
          <a:prstGeom prst="rect">
            <a:avLst/>
          </a:prstGeom>
        </p:spPr>
        <p:txBody>
          <a:bodyPr vert="horz" lIns="0" tIns="45720" rIns="91440" bIns="45720" rtlCol="0" anchor="ctr"/>
          <a:lstStyle>
            <a:lvl1pPr algn="l">
              <a:defRPr sz="1000">
                <a:solidFill>
                  <a:schemeClr val="tx1">
                    <a:tint val="75000"/>
                  </a:schemeClr>
                </a:solidFill>
                <a:latin typeface="Arial"/>
              </a:defRPr>
            </a:lvl1pPr>
          </a:lstStyle>
          <a:p>
            <a:fld id="{491A186A-C1D2-47F8-9369-0D457FB2849A}" type="datetime1">
              <a:rPr lang="en-US" smtClean="0"/>
              <a:t>1/13/2022</a:t>
            </a:fld>
            <a:endParaRPr lang="en-US" dirty="0"/>
          </a:p>
        </p:txBody>
      </p:sp>
      <p:sp>
        <p:nvSpPr>
          <p:cNvPr id="5" name="Footer Placeholder 4"/>
          <p:cNvSpPr>
            <a:spLocks noGrp="1"/>
          </p:cNvSpPr>
          <p:nvPr>
            <p:ph type="ftr" sz="quarter" idx="3"/>
          </p:nvPr>
        </p:nvSpPr>
        <p:spPr>
          <a:xfrm>
            <a:off x="4165600" y="6098639"/>
            <a:ext cx="3860800" cy="365125"/>
          </a:xfrm>
          <a:prstGeom prst="rect">
            <a:avLst/>
          </a:prstGeom>
        </p:spPr>
        <p:txBody>
          <a:bodyPr vert="horz" lIns="91440" tIns="45720" rIns="91440" bIns="45720" rtlCol="0" anchor="ctr"/>
          <a:lstStyle>
            <a:lvl1pPr algn="ctr">
              <a:defRPr sz="1000">
                <a:solidFill>
                  <a:schemeClr val="tx1">
                    <a:tint val="75000"/>
                  </a:schemeClr>
                </a:solidFill>
                <a:latin typeface="Arial"/>
              </a:defRPr>
            </a:lvl1pPr>
          </a:lstStyle>
          <a:p>
            <a:endParaRPr lang="en-US" dirty="0"/>
          </a:p>
        </p:txBody>
      </p:sp>
      <p:sp>
        <p:nvSpPr>
          <p:cNvPr id="6" name="Slide Number Placeholder 5"/>
          <p:cNvSpPr>
            <a:spLocks noGrp="1"/>
          </p:cNvSpPr>
          <p:nvPr>
            <p:ph type="sldNum" sz="quarter" idx="4"/>
          </p:nvPr>
        </p:nvSpPr>
        <p:spPr>
          <a:xfrm>
            <a:off x="8737600" y="6098639"/>
            <a:ext cx="2844800" cy="365125"/>
          </a:xfrm>
          <a:prstGeom prst="rect">
            <a:avLst/>
          </a:prstGeom>
        </p:spPr>
        <p:txBody>
          <a:bodyPr vert="horz" lIns="91440" tIns="45720" rIns="0" bIns="45720" rtlCol="0" anchor="ctr"/>
          <a:lstStyle>
            <a:lvl1pPr algn="r">
              <a:defRPr sz="1000">
                <a:solidFill>
                  <a:schemeClr val="tx1">
                    <a:tint val="75000"/>
                  </a:schemeClr>
                </a:solidFill>
                <a:latin typeface="Arial"/>
              </a:defRPr>
            </a:lvl1pPr>
          </a:lstStyle>
          <a:p>
            <a:fld id="{CA801905-C5F5-7943-85B0-6126D52C8FFD}" type="slidenum">
              <a:rPr lang="en-US" smtClean="0"/>
              <a:pPr/>
              <a:t>‹#›</a:t>
            </a:fld>
            <a:endParaRPr lang="en-US" dirty="0"/>
          </a:p>
        </p:txBody>
      </p:sp>
      <p:sp>
        <p:nvSpPr>
          <p:cNvPr id="8" name="Rectangle 7"/>
          <p:cNvSpPr/>
          <p:nvPr/>
        </p:nvSpPr>
        <p:spPr>
          <a:xfrm>
            <a:off x="510746" y="107092"/>
            <a:ext cx="2405449" cy="815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14">
            <a:extLst>
              <a:ext uri="{28A0092B-C50C-407E-A947-70E740481C1C}">
                <a14:useLocalDpi xmlns:a14="http://schemas.microsoft.com/office/drawing/2010/main" val="0"/>
              </a:ext>
            </a:extLst>
          </a:blip>
          <a:srcRect l="11803" t="11712" r="11657" b="27748"/>
          <a:stretch/>
        </p:blipFill>
        <p:spPr>
          <a:xfrm>
            <a:off x="584887" y="238900"/>
            <a:ext cx="1178010" cy="582349"/>
          </a:xfrm>
          <a:prstGeom prst="rect">
            <a:avLst/>
          </a:prstGeom>
        </p:spPr>
      </p:pic>
    </p:spTree>
    <p:extLst>
      <p:ext uri="{BB962C8B-B14F-4D97-AF65-F5344CB8AC3E}">
        <p14:creationId xmlns:p14="http://schemas.microsoft.com/office/powerpoint/2010/main" val="14890026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457200" rtl="0" eaLnBrk="1" latinLnBrk="0" hangingPunct="1">
        <a:spcBef>
          <a:spcPct val="0"/>
        </a:spcBef>
        <a:buNone/>
        <a:defRPr sz="3500" b="1" i="0" kern="1200">
          <a:solidFill>
            <a:schemeClr val="accent3"/>
          </a:solidFill>
          <a:latin typeface="Arial"/>
          <a:ea typeface="+mj-ea"/>
          <a:cs typeface="+mj-cs"/>
        </a:defRPr>
      </a:lvl1pPr>
    </p:titleStyle>
    <p:bodyStyle>
      <a:lvl1pPr marL="342900" indent="-342900" algn="l" defTabSz="457200" rtl="0" eaLnBrk="1" latinLnBrk="0" hangingPunct="1">
        <a:spcBef>
          <a:spcPct val="20000"/>
        </a:spcBef>
        <a:buClr>
          <a:schemeClr val="accent2"/>
        </a:buClr>
        <a:buSzPct val="125000"/>
        <a:buFont typeface="Wingdings" charset="2"/>
        <a:buChar char="§"/>
        <a:defRPr sz="3200" kern="1200">
          <a:solidFill>
            <a:schemeClr val="accent1"/>
          </a:solidFill>
          <a:latin typeface="Arial"/>
          <a:ea typeface="+mn-ea"/>
          <a:cs typeface="+mn-cs"/>
        </a:defRPr>
      </a:lvl1pPr>
      <a:lvl2pPr marL="742950" indent="-285750" algn="l" defTabSz="457200" rtl="0" eaLnBrk="1" latinLnBrk="0" hangingPunct="1">
        <a:spcBef>
          <a:spcPct val="20000"/>
        </a:spcBef>
        <a:buClr>
          <a:schemeClr val="accent2"/>
        </a:buClr>
        <a:buSzPct val="125000"/>
        <a:buFont typeface="Wingdings" charset="2"/>
        <a:buChar char="§"/>
        <a:defRPr sz="2800" kern="1200">
          <a:solidFill>
            <a:schemeClr val="accent1"/>
          </a:solidFill>
          <a:latin typeface="Arial"/>
          <a:ea typeface="+mn-ea"/>
          <a:cs typeface="+mn-cs"/>
        </a:defRPr>
      </a:lvl2pPr>
      <a:lvl3pPr marL="1143000" indent="-228600" algn="l" defTabSz="457200" rtl="0" eaLnBrk="1" latinLnBrk="0" hangingPunct="1">
        <a:spcBef>
          <a:spcPct val="20000"/>
        </a:spcBef>
        <a:buClr>
          <a:schemeClr val="accent2"/>
        </a:buClr>
        <a:buSzPct val="125000"/>
        <a:buFont typeface="Wingdings" charset="2"/>
        <a:buChar char="§"/>
        <a:defRPr sz="2400" kern="1200">
          <a:solidFill>
            <a:schemeClr val="accent1"/>
          </a:solidFill>
          <a:latin typeface="Arial"/>
          <a:ea typeface="+mn-ea"/>
          <a:cs typeface="+mn-cs"/>
        </a:defRPr>
      </a:lvl3pPr>
      <a:lvl4pPr marL="1600200" indent="-228600" algn="l" defTabSz="457200" rtl="0" eaLnBrk="1" latinLnBrk="0" hangingPunct="1">
        <a:spcBef>
          <a:spcPct val="20000"/>
        </a:spcBef>
        <a:buClr>
          <a:schemeClr val="accent2"/>
        </a:buClr>
        <a:buSzPct val="125000"/>
        <a:buFont typeface="Wingdings" charset="2"/>
        <a:buChar char="§"/>
        <a:defRPr sz="2000" kern="1200">
          <a:solidFill>
            <a:schemeClr val="accent1"/>
          </a:solidFill>
          <a:latin typeface="Arial"/>
          <a:ea typeface="+mn-ea"/>
          <a:cs typeface="+mn-cs"/>
        </a:defRPr>
      </a:lvl4pPr>
      <a:lvl5pPr marL="2057400" indent="-228600" algn="l" defTabSz="457200" rtl="0" eaLnBrk="1" latinLnBrk="0" hangingPunct="1">
        <a:spcBef>
          <a:spcPct val="20000"/>
        </a:spcBef>
        <a:buClr>
          <a:schemeClr val="accent2"/>
        </a:buClr>
        <a:buSzPct val="125000"/>
        <a:buFont typeface="Wingdings" charset="2"/>
        <a:buChar char="§"/>
        <a:defRPr sz="2000" kern="1200">
          <a:solidFill>
            <a:schemeClr val="accent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839606"/>
      </p:ext>
    </p:extLst>
  </p:cSld>
  <p:clrMap bg1="lt1" tx1="dk1" bg2="lt2" tx2="dk2" accent1="accent1" accent2="accent2" accent3="accent3" accent4="accent4" accent5="accent5" accent6="accent6" hlink="hlink" folHlink="folHlink"/>
  <p:sldLayoutIdLst>
    <p:sldLayoutId id="2147483758" r:id="rId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57473"/>
            <a:ext cx="1028700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1500188"/>
            <a:ext cx="1028700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5959078"/>
            <a:ext cx="266700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1D8BD707-D9CF-40AE-B4C6-C98DA3205C09}" type="datetimeFigureOut">
              <a:rPr lang="en-US" smtClean="0"/>
              <a:pPr/>
              <a:t>1/13/2022</a:t>
            </a:fld>
            <a:endParaRPr lang="en-US" dirty="0"/>
          </a:p>
        </p:txBody>
      </p:sp>
      <p:sp>
        <p:nvSpPr>
          <p:cNvPr id="5" name="Footer Placeholder 4"/>
          <p:cNvSpPr>
            <a:spLocks noGrp="1"/>
          </p:cNvSpPr>
          <p:nvPr>
            <p:ph type="ftr" sz="quarter" idx="3"/>
          </p:nvPr>
        </p:nvSpPr>
        <p:spPr>
          <a:xfrm>
            <a:off x="3905250" y="5959078"/>
            <a:ext cx="3619500"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191500" y="5959078"/>
            <a:ext cx="266700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3381576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80A9A2-895E-41E2-B5D6-FD99B76A1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E4E743-00AD-4544-AA05-C0A7249120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F7FBF-4D3A-4D6A-A680-65CC90DF94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DC5EA3-734A-43B5-80BE-97AD5CCB8AA4}" type="datetimeFigureOut">
              <a:rPr lang="en-US" smtClean="0"/>
              <a:t>1/13/2022</a:t>
            </a:fld>
            <a:endParaRPr lang="en-US"/>
          </a:p>
        </p:txBody>
      </p:sp>
      <p:sp>
        <p:nvSpPr>
          <p:cNvPr id="5" name="Footer Placeholder 4">
            <a:extLst>
              <a:ext uri="{FF2B5EF4-FFF2-40B4-BE49-F238E27FC236}">
                <a16:creationId xmlns:a16="http://schemas.microsoft.com/office/drawing/2014/main" id="{9701CBA7-9A9A-48C1-B909-7472B77DC3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0C18CF-4F57-4D94-9E9D-4DF493B9CD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372FF7-86ED-4316-9EB3-C0941B07C9E1}" type="slidenum">
              <a:rPr lang="en-US" smtClean="0"/>
              <a:t>‹#›</a:t>
            </a:fld>
            <a:endParaRPr lang="en-US"/>
          </a:p>
        </p:txBody>
      </p:sp>
    </p:spTree>
    <p:extLst>
      <p:ext uri="{BB962C8B-B14F-4D97-AF65-F5344CB8AC3E}">
        <p14:creationId xmlns:p14="http://schemas.microsoft.com/office/powerpoint/2010/main" val="363834608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98870"/>
            <a:ext cx="13167360" cy="4114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1520" y="576074"/>
            <a:ext cx="13167360" cy="16293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2288289"/>
            <a:ext cx="3413760" cy="131445"/>
          </a:xfrm>
          <a:prstGeom prst="rect">
            <a:avLst/>
          </a:prstGeom>
        </p:spPr>
        <p:txBody>
          <a:bodyPr vert="horz" lIns="91440" tIns="45720" rIns="91440" bIns="45720" rtlCol="0" anchor="ctr"/>
          <a:lstStyle>
            <a:lvl1pPr algn="l">
              <a:defRPr sz="324">
                <a:solidFill>
                  <a:schemeClr val="tx1">
                    <a:tint val="75000"/>
                  </a:schemeClr>
                </a:solidFill>
              </a:defRPr>
            </a:lvl1pPr>
          </a:lstStyle>
          <a:p>
            <a:fld id="{1D8BD707-D9CF-40AE-B4C6-C98DA3205C09}" type="datetimeFigureOut">
              <a:rPr lang="en-US" smtClean="0"/>
              <a:pPr/>
              <a:t>1/13/2022</a:t>
            </a:fld>
            <a:endParaRPr lang="en-US" dirty="0"/>
          </a:p>
        </p:txBody>
      </p:sp>
      <p:sp>
        <p:nvSpPr>
          <p:cNvPr id="5" name="Footer Placeholder 4"/>
          <p:cNvSpPr>
            <a:spLocks noGrp="1"/>
          </p:cNvSpPr>
          <p:nvPr>
            <p:ph type="ftr" sz="quarter" idx="3"/>
          </p:nvPr>
        </p:nvSpPr>
        <p:spPr>
          <a:xfrm>
            <a:off x="4998720" y="2288289"/>
            <a:ext cx="4632960" cy="131445"/>
          </a:xfrm>
          <a:prstGeom prst="rect">
            <a:avLst/>
          </a:prstGeom>
        </p:spPr>
        <p:txBody>
          <a:bodyPr vert="horz" lIns="91440" tIns="45720" rIns="91440" bIns="45720" rtlCol="0" anchor="ctr"/>
          <a:lstStyle>
            <a:lvl1pPr algn="ctr">
              <a:defRPr sz="324">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85120" y="2288289"/>
            <a:ext cx="3413760" cy="131445"/>
          </a:xfrm>
          <a:prstGeom prst="rect">
            <a:avLst/>
          </a:prstGeom>
        </p:spPr>
        <p:txBody>
          <a:bodyPr vert="horz" lIns="91440" tIns="45720" rIns="91440" bIns="45720" rtlCol="0" anchor="ctr"/>
          <a:lstStyle>
            <a:lvl1pPr algn="r">
              <a:defRPr sz="324">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52837659"/>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246888" rtl="0" eaLnBrk="1" latinLnBrk="0" hangingPunct="1">
        <a:spcBef>
          <a:spcPct val="0"/>
        </a:spcBef>
        <a:buNone/>
        <a:defRPr sz="1188" kern="1200">
          <a:solidFill>
            <a:schemeClr val="tx1"/>
          </a:solidFill>
          <a:latin typeface="+mj-lt"/>
          <a:ea typeface="+mj-ea"/>
          <a:cs typeface="+mj-cs"/>
        </a:defRPr>
      </a:lvl1pPr>
    </p:titleStyle>
    <p:bodyStyle>
      <a:lvl1pPr marL="92583" indent="-92583" algn="l" defTabSz="246888" rtl="0" eaLnBrk="1" latinLnBrk="0" hangingPunct="1">
        <a:spcBef>
          <a:spcPct val="20000"/>
        </a:spcBef>
        <a:buFont typeface="Arial" pitchFamily="34" charset="0"/>
        <a:buChar char="•"/>
        <a:defRPr sz="864" kern="1200">
          <a:solidFill>
            <a:schemeClr val="tx1"/>
          </a:solidFill>
          <a:latin typeface="+mn-lt"/>
          <a:ea typeface="+mn-ea"/>
          <a:cs typeface="+mn-cs"/>
        </a:defRPr>
      </a:lvl1pPr>
      <a:lvl2pPr marL="200597" indent="-77153" algn="l" defTabSz="246888" rtl="0" eaLnBrk="1" latinLnBrk="0" hangingPunct="1">
        <a:spcBef>
          <a:spcPct val="20000"/>
        </a:spcBef>
        <a:buFont typeface="Arial" pitchFamily="34" charset="0"/>
        <a:buChar char="–"/>
        <a:defRPr sz="756" kern="1200">
          <a:solidFill>
            <a:schemeClr val="tx1"/>
          </a:solidFill>
          <a:latin typeface="+mn-lt"/>
          <a:ea typeface="+mn-ea"/>
          <a:cs typeface="+mn-cs"/>
        </a:defRPr>
      </a:lvl2pPr>
      <a:lvl3pPr marL="308610" indent="-61722" algn="l" defTabSz="246888" rtl="0" eaLnBrk="1" latinLnBrk="0" hangingPunct="1">
        <a:spcBef>
          <a:spcPct val="20000"/>
        </a:spcBef>
        <a:buFont typeface="Arial" pitchFamily="34" charset="0"/>
        <a:buChar char="•"/>
        <a:defRPr sz="648" kern="1200">
          <a:solidFill>
            <a:schemeClr val="tx1"/>
          </a:solidFill>
          <a:latin typeface="+mn-lt"/>
          <a:ea typeface="+mn-ea"/>
          <a:cs typeface="+mn-cs"/>
        </a:defRPr>
      </a:lvl3pPr>
      <a:lvl4pPr marL="432054" indent="-61722" algn="l" defTabSz="246888" rtl="0" eaLnBrk="1" latinLnBrk="0" hangingPunct="1">
        <a:spcBef>
          <a:spcPct val="20000"/>
        </a:spcBef>
        <a:buFont typeface="Arial" pitchFamily="34" charset="0"/>
        <a:buChar char="–"/>
        <a:defRPr sz="540" kern="1200">
          <a:solidFill>
            <a:schemeClr val="tx1"/>
          </a:solidFill>
          <a:latin typeface="+mn-lt"/>
          <a:ea typeface="+mn-ea"/>
          <a:cs typeface="+mn-cs"/>
        </a:defRPr>
      </a:lvl4pPr>
      <a:lvl5pPr marL="555498" indent="-61722" algn="l" defTabSz="246888" rtl="0" eaLnBrk="1" latinLnBrk="0" hangingPunct="1">
        <a:spcBef>
          <a:spcPct val="20000"/>
        </a:spcBef>
        <a:buFont typeface="Arial" pitchFamily="34" charset="0"/>
        <a:buChar char="»"/>
        <a:defRPr sz="540" kern="1200">
          <a:solidFill>
            <a:schemeClr val="tx1"/>
          </a:solidFill>
          <a:latin typeface="+mn-lt"/>
          <a:ea typeface="+mn-ea"/>
          <a:cs typeface="+mn-cs"/>
        </a:defRPr>
      </a:lvl5pPr>
      <a:lvl6pPr marL="678942" indent="-61722" algn="l" defTabSz="246888" rtl="0" eaLnBrk="1" latinLnBrk="0" hangingPunct="1">
        <a:spcBef>
          <a:spcPct val="20000"/>
        </a:spcBef>
        <a:buFont typeface="Arial" pitchFamily="34" charset="0"/>
        <a:buChar char="•"/>
        <a:defRPr sz="540" kern="1200">
          <a:solidFill>
            <a:schemeClr val="tx1"/>
          </a:solidFill>
          <a:latin typeface="+mn-lt"/>
          <a:ea typeface="+mn-ea"/>
          <a:cs typeface="+mn-cs"/>
        </a:defRPr>
      </a:lvl6pPr>
      <a:lvl7pPr marL="802386" indent="-61722" algn="l" defTabSz="246888" rtl="0" eaLnBrk="1" latinLnBrk="0" hangingPunct="1">
        <a:spcBef>
          <a:spcPct val="20000"/>
        </a:spcBef>
        <a:buFont typeface="Arial" pitchFamily="34" charset="0"/>
        <a:buChar char="•"/>
        <a:defRPr sz="540" kern="1200">
          <a:solidFill>
            <a:schemeClr val="tx1"/>
          </a:solidFill>
          <a:latin typeface="+mn-lt"/>
          <a:ea typeface="+mn-ea"/>
          <a:cs typeface="+mn-cs"/>
        </a:defRPr>
      </a:lvl7pPr>
      <a:lvl8pPr marL="925830" indent="-61722" algn="l" defTabSz="246888" rtl="0" eaLnBrk="1" latinLnBrk="0" hangingPunct="1">
        <a:spcBef>
          <a:spcPct val="20000"/>
        </a:spcBef>
        <a:buFont typeface="Arial" pitchFamily="34" charset="0"/>
        <a:buChar char="•"/>
        <a:defRPr sz="540" kern="1200">
          <a:solidFill>
            <a:schemeClr val="tx1"/>
          </a:solidFill>
          <a:latin typeface="+mn-lt"/>
          <a:ea typeface="+mn-ea"/>
          <a:cs typeface="+mn-cs"/>
        </a:defRPr>
      </a:lvl8pPr>
      <a:lvl9pPr marL="1049274" indent="-61722" algn="l" defTabSz="246888" rtl="0" eaLnBrk="1" latinLnBrk="0" hangingPunct="1">
        <a:spcBef>
          <a:spcPct val="20000"/>
        </a:spcBef>
        <a:buFont typeface="Arial" pitchFamily="34" charset="0"/>
        <a:buChar char="•"/>
        <a:defRPr sz="540" kern="1200">
          <a:solidFill>
            <a:schemeClr val="tx1"/>
          </a:solidFill>
          <a:latin typeface="+mn-lt"/>
          <a:ea typeface="+mn-ea"/>
          <a:cs typeface="+mn-cs"/>
        </a:defRPr>
      </a:lvl9pPr>
    </p:bodyStyle>
    <p:otherStyle>
      <a:defPPr>
        <a:defRPr lang="en-US"/>
      </a:defPPr>
      <a:lvl1pPr marL="0" algn="l" defTabSz="246888" rtl="0" eaLnBrk="1" latinLnBrk="0" hangingPunct="1">
        <a:defRPr sz="486" kern="1200">
          <a:solidFill>
            <a:schemeClr val="tx1"/>
          </a:solidFill>
          <a:latin typeface="+mn-lt"/>
          <a:ea typeface="+mn-ea"/>
          <a:cs typeface="+mn-cs"/>
        </a:defRPr>
      </a:lvl1pPr>
      <a:lvl2pPr marL="123444" algn="l" defTabSz="246888" rtl="0" eaLnBrk="1" latinLnBrk="0" hangingPunct="1">
        <a:defRPr sz="486" kern="1200">
          <a:solidFill>
            <a:schemeClr val="tx1"/>
          </a:solidFill>
          <a:latin typeface="+mn-lt"/>
          <a:ea typeface="+mn-ea"/>
          <a:cs typeface="+mn-cs"/>
        </a:defRPr>
      </a:lvl2pPr>
      <a:lvl3pPr marL="246888" algn="l" defTabSz="246888" rtl="0" eaLnBrk="1" latinLnBrk="0" hangingPunct="1">
        <a:defRPr sz="486" kern="1200">
          <a:solidFill>
            <a:schemeClr val="tx1"/>
          </a:solidFill>
          <a:latin typeface="+mn-lt"/>
          <a:ea typeface="+mn-ea"/>
          <a:cs typeface="+mn-cs"/>
        </a:defRPr>
      </a:lvl3pPr>
      <a:lvl4pPr marL="370332" algn="l" defTabSz="246888" rtl="0" eaLnBrk="1" latinLnBrk="0" hangingPunct="1">
        <a:defRPr sz="486" kern="1200">
          <a:solidFill>
            <a:schemeClr val="tx1"/>
          </a:solidFill>
          <a:latin typeface="+mn-lt"/>
          <a:ea typeface="+mn-ea"/>
          <a:cs typeface="+mn-cs"/>
        </a:defRPr>
      </a:lvl4pPr>
      <a:lvl5pPr marL="493776" algn="l" defTabSz="246888" rtl="0" eaLnBrk="1" latinLnBrk="0" hangingPunct="1">
        <a:defRPr sz="486" kern="1200">
          <a:solidFill>
            <a:schemeClr val="tx1"/>
          </a:solidFill>
          <a:latin typeface="+mn-lt"/>
          <a:ea typeface="+mn-ea"/>
          <a:cs typeface="+mn-cs"/>
        </a:defRPr>
      </a:lvl5pPr>
      <a:lvl6pPr marL="617220" algn="l" defTabSz="246888" rtl="0" eaLnBrk="1" latinLnBrk="0" hangingPunct="1">
        <a:defRPr sz="486" kern="1200">
          <a:solidFill>
            <a:schemeClr val="tx1"/>
          </a:solidFill>
          <a:latin typeface="+mn-lt"/>
          <a:ea typeface="+mn-ea"/>
          <a:cs typeface="+mn-cs"/>
        </a:defRPr>
      </a:lvl6pPr>
      <a:lvl7pPr marL="740664" algn="l" defTabSz="246888" rtl="0" eaLnBrk="1" latinLnBrk="0" hangingPunct="1">
        <a:defRPr sz="486" kern="1200">
          <a:solidFill>
            <a:schemeClr val="tx1"/>
          </a:solidFill>
          <a:latin typeface="+mn-lt"/>
          <a:ea typeface="+mn-ea"/>
          <a:cs typeface="+mn-cs"/>
        </a:defRPr>
      </a:lvl7pPr>
      <a:lvl8pPr marL="864108" algn="l" defTabSz="246888" rtl="0" eaLnBrk="1" latinLnBrk="0" hangingPunct="1">
        <a:defRPr sz="486" kern="1200">
          <a:solidFill>
            <a:schemeClr val="tx1"/>
          </a:solidFill>
          <a:latin typeface="+mn-lt"/>
          <a:ea typeface="+mn-ea"/>
          <a:cs typeface="+mn-cs"/>
        </a:defRPr>
      </a:lvl8pPr>
      <a:lvl9pPr marL="987552" algn="l" defTabSz="246888" rtl="0" eaLnBrk="1" latinLnBrk="0" hangingPunct="1">
        <a:defRPr sz="486"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D04533-A853-4010-A65A-EF89C480232B}" type="datetimeFigureOut">
              <a:rPr lang="en-US" smtClean="0"/>
              <a:t>1/13/2022</a:t>
            </a:fld>
            <a:endParaRPr lang="en-US"/>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F5BD03-703D-4BAD-80AB-4CCD32B07C79}" type="slidenum">
              <a:rPr lang="en-US" smtClean="0"/>
              <a:t>‹#›</a:t>
            </a:fld>
            <a:endParaRPr lang="en-US"/>
          </a:p>
        </p:txBody>
      </p:sp>
    </p:spTree>
    <p:extLst>
      <p:ext uri="{BB962C8B-B14F-4D97-AF65-F5344CB8AC3E}">
        <p14:creationId xmlns:p14="http://schemas.microsoft.com/office/powerpoint/2010/main" val="104667298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customXml" Target="../ink/ink9.xml"/><Relationship Id="rId7" Type="http://schemas.openxmlformats.org/officeDocument/2006/relationships/image" Target="NUL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customXml" Target="../ink/ink10.xml"/><Relationship Id="rId7" Type="http://schemas.openxmlformats.org/officeDocument/2006/relationships/image" Target="NULL"/><Relationship Id="rId2" Type="http://schemas.openxmlformats.org/officeDocument/2006/relationships/notesSlide" Target="../notesSlides/notesSlide11.xml"/><Relationship Id="rId1" Type="http://schemas.openxmlformats.org/officeDocument/2006/relationships/slideLayout" Target="../slideLayouts/slideLayout7.xml"/><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customXml" Target="../ink/ink11.xml"/><Relationship Id="rId7" Type="http://schemas.openxmlformats.org/officeDocument/2006/relationships/image" Target="NULL"/><Relationship Id="rId2" Type="http://schemas.openxmlformats.org/officeDocument/2006/relationships/notesSlide" Target="../notesSlides/notesSlide12.xml"/><Relationship Id="rId1" Type="http://schemas.openxmlformats.org/officeDocument/2006/relationships/slideLayout" Target="../slideLayouts/slideLayout7.xml"/><Relationship Id="rId10" Type="http://schemas.openxmlformats.org/officeDocument/2006/relationships/image" Target="../media/image24.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customXml" Target="../ink/ink12.xml"/><Relationship Id="rId7" Type="http://schemas.openxmlformats.org/officeDocument/2006/relationships/image" Target="NULL"/><Relationship Id="rId2" Type="http://schemas.openxmlformats.org/officeDocument/2006/relationships/notesSlide" Target="../notesSlides/notesSlide13.xml"/><Relationship Id="rId1" Type="http://schemas.openxmlformats.org/officeDocument/2006/relationships/slideLayout" Target="../slideLayouts/slideLayout7.xml"/><Relationship Id="rId10" Type="http://schemas.openxmlformats.org/officeDocument/2006/relationships/image" Target="../media/image27.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customXml" Target="../ink/ink13.xml"/><Relationship Id="rId7" Type="http://schemas.openxmlformats.org/officeDocument/2006/relationships/image" Target="NULL"/><Relationship Id="rId2" Type="http://schemas.openxmlformats.org/officeDocument/2006/relationships/notesSlide" Target="../notesSlides/notesSlide14.xml"/><Relationship Id="rId1" Type="http://schemas.openxmlformats.org/officeDocument/2006/relationships/slideLayout" Target="../slideLayouts/slideLayout7.xml"/><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customXml" Target="../ink/ink14.xml"/><Relationship Id="rId7"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7.xml"/><Relationship Id="rId10" Type="http://schemas.openxmlformats.org/officeDocument/2006/relationships/image" Target="../media/image32.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customXml" Target="../ink/ink15.xml"/><Relationship Id="rId7" Type="http://schemas.openxmlformats.org/officeDocument/2006/relationships/image" Target="NUL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customXml" Target="../ink/ink16.xml"/><Relationship Id="rId7"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7.xml"/><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NULL"/></Relationships>
</file>

<file path=ppt/slides/_rels/slide19.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NUL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NUL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customXml" Target="../ink/ink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customXml" Target="../ink/ink19.xml"/><Relationship Id="rId7" Type="http://schemas.openxmlformats.org/officeDocument/2006/relationships/image" Target="NUL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NUL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customXml" Target="../ink/ink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50.emf"/></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46.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NUL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customXml" Target="../ink/ink3.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4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46.xm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46.xml"/><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46.xml"/><Relationship Id="rId5" Type="http://schemas.openxmlformats.org/officeDocument/2006/relationships/image" Target="../media/image62.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9.xml"/><Relationship Id="rId5" Type="http://schemas.microsoft.com/office/2007/relationships/hdphoto" Target="../media/hdphoto2.wdp"/><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10.xml"/><Relationship Id="rId5" Type="http://schemas.microsoft.com/office/2007/relationships/hdphoto" Target="../media/hdphoto3.wdp"/><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8" Type="http://schemas.openxmlformats.org/officeDocument/2006/relationships/hyperlink" Target="http://hhcinsider.nychhc.org/sites/odi/Pages/Index.aspx" TargetMode="External"/><Relationship Id="rId13" Type="http://schemas.openxmlformats.org/officeDocument/2006/relationships/hyperlink" Target="https://hhcinsider.nychhc.org/sites/COVID-19/Pages/Battle-Buddy-Support-Program.aspx" TargetMode="External"/><Relationship Id="rId18" Type="http://schemas.openxmlformats.org/officeDocument/2006/relationships/image" Target="../media/image69.png"/><Relationship Id="rId3" Type="http://schemas.openxmlformats.org/officeDocument/2006/relationships/hyperlink" Target="https://www1.nyc.gov/site/olr/wellness/wellness-mentalhealth.page" TargetMode="External"/><Relationship Id="rId21" Type="http://schemas.openxmlformats.org/officeDocument/2006/relationships/image" Target="../media/image72.png"/><Relationship Id="rId7" Type="http://schemas.openxmlformats.org/officeDocument/2006/relationships/hyperlink" Target="http://hhcinsider.nychhc.org/sites/icare/Pages/Home.aspx" TargetMode="External"/><Relationship Id="rId12" Type="http://schemas.openxmlformats.org/officeDocument/2006/relationships/hyperlink" Target="https://www1.nyc.gov/site/olr/eap/eap-healthier-living.page" TargetMode="External"/><Relationship Id="rId17" Type="http://schemas.openxmlformats.org/officeDocument/2006/relationships/image" Target="../media/image68.png"/><Relationship Id="rId2" Type="http://schemas.openxmlformats.org/officeDocument/2006/relationships/hyperlink" Target="http://hhcinsider.nychhc.org/sites/helping_healers_heal/Pages/index.aspx" TargetMode="Externa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68.xml"/><Relationship Id="rId6" Type="http://schemas.openxmlformats.org/officeDocument/2006/relationships/hyperlink" Target="http://hhcinsider.nychhc.org/NewsStory2021/May/05-03-2021_Insider_stopStigma.pdf" TargetMode="External"/><Relationship Id="rId11" Type="http://schemas.openxmlformats.org/officeDocument/2006/relationships/hyperlink" Target="https://www1.nyc.gov/site/olr/wellness/wellness-physicalactivity.page" TargetMode="External"/><Relationship Id="rId5" Type="http://schemas.openxmlformats.org/officeDocument/2006/relationships/hyperlink" Target="https://hhcinsider.nychhc.org/sites/COVID-19/Pages/Employee-Wellness-Support-Resources.aspx" TargetMode="External"/><Relationship Id="rId15" Type="http://schemas.openxmlformats.org/officeDocument/2006/relationships/image" Target="../media/image66.png"/><Relationship Id="rId23" Type="http://schemas.microsoft.com/office/2007/relationships/hdphoto" Target="../media/hdphoto4.wdp"/><Relationship Id="rId10" Type="http://schemas.openxmlformats.org/officeDocument/2006/relationships/hyperlink" Target="http://hhcinsider.nychhc.org/sites/COVID-19/Pages/EPSR.aspx" TargetMode="External"/><Relationship Id="rId19" Type="http://schemas.openxmlformats.org/officeDocument/2006/relationships/image" Target="../media/image70.png"/><Relationship Id="rId4" Type="http://schemas.openxmlformats.org/officeDocument/2006/relationships/hyperlink" Target="http://hhcinsider.nychhc.org/sites/COVID-19/SiteDocuments/Behavioral%20Health%20Hotline/Behavioral%20Health%20Anonymous%20Hotline.pdf" TargetMode="External"/><Relationship Id="rId9" Type="http://schemas.openxmlformats.org/officeDocument/2006/relationships/hyperlink" Target="http://hhcinsider.nychhc.org/corpoffices/erc/Pages/SavingsRetirement.aspx" TargetMode="External"/><Relationship Id="rId14" Type="http://schemas.openxmlformats.org/officeDocument/2006/relationships/image" Target="../media/image65.png"/><Relationship Id="rId22" Type="http://schemas.openxmlformats.org/officeDocument/2006/relationships/image" Target="../media/image73.png"/></Relationships>
</file>

<file path=ppt/slides/_rels/slide47.xml.rels><?xml version="1.0" encoding="UTF-8" standalone="yes"?>
<Relationships xmlns="http://schemas.openxmlformats.org/package/2006/relationships"><Relationship Id="rId8" Type="http://schemas.openxmlformats.org/officeDocument/2006/relationships/hyperlink" Target="mailto:BENTLEYS@nychhc.org" TargetMode="External"/><Relationship Id="rId13" Type="http://schemas.openxmlformats.org/officeDocument/2006/relationships/hyperlink" Target="mailto:Mary.Caram@nychhc.org" TargetMode="External"/><Relationship Id="rId18" Type="http://schemas.openxmlformats.org/officeDocument/2006/relationships/hyperlink" Target="mailto:Usha.Venugopal@nychhc.org" TargetMode="External"/><Relationship Id="rId26" Type="http://schemas.openxmlformats.org/officeDocument/2006/relationships/hyperlink" Target="mailto:HIRSCHG@nychhc.org" TargetMode="External"/><Relationship Id="rId39" Type="http://schemas.openxmlformats.org/officeDocument/2006/relationships/hyperlink" Target="mailto:Ishmael.Carter@nychhc.org" TargetMode="External"/><Relationship Id="rId3" Type="http://schemas.openxmlformats.org/officeDocument/2006/relationships/image" Target="../media/image51.png"/><Relationship Id="rId21" Type="http://schemas.openxmlformats.org/officeDocument/2006/relationships/hyperlink" Target="mailto:Leonard.Davidman@nychhc.org" TargetMode="External"/><Relationship Id="rId34" Type="http://schemas.openxmlformats.org/officeDocument/2006/relationships/hyperlink" Target="mailto:Emalyn.Bravo@nychhc.org" TargetMode="External"/><Relationship Id="rId42" Type="http://schemas.openxmlformats.org/officeDocument/2006/relationships/image" Target="../media/image74.png"/><Relationship Id="rId7" Type="http://schemas.openxmlformats.org/officeDocument/2006/relationships/hyperlink" Target="mailto:Laura.Grossman@nychhc.org" TargetMode="External"/><Relationship Id="rId12" Type="http://schemas.openxmlformats.org/officeDocument/2006/relationships/hyperlink" Target="mailto:Devida.Allen@nychhc.org" TargetMode="External"/><Relationship Id="rId17" Type="http://schemas.openxmlformats.org/officeDocument/2006/relationships/hyperlink" Target="mailto:Latoya.Jackson@nychhc.org" TargetMode="External"/><Relationship Id="rId25" Type="http://schemas.openxmlformats.org/officeDocument/2006/relationships/hyperlink" Target="mailto:tsherink@nychhc.org" TargetMode="External"/><Relationship Id="rId33" Type="http://schemas.openxmlformats.org/officeDocument/2006/relationships/hyperlink" Target="mailto:Monserrate.Nieves-Martinez@nychhc.org" TargetMode="External"/><Relationship Id="rId38" Type="http://schemas.openxmlformats.org/officeDocument/2006/relationships/hyperlink" Target="mailto:monegroe@nychhc.org" TargetMode="External"/><Relationship Id="rId2" Type="http://schemas.openxmlformats.org/officeDocument/2006/relationships/notesSlide" Target="../notesSlides/notesSlide36.xml"/><Relationship Id="rId16" Type="http://schemas.openxmlformats.org/officeDocument/2006/relationships/hyperlink" Target="mailto:Donna.Leno-Gordon@nychhc.org" TargetMode="External"/><Relationship Id="rId20" Type="http://schemas.openxmlformats.org/officeDocument/2006/relationships/hyperlink" Target="mailto:jacksonr28@nychhc.org" TargetMode="External"/><Relationship Id="rId29" Type="http://schemas.openxmlformats.org/officeDocument/2006/relationships/hyperlink" Target="mailto:Marlene.Dacken@nychhc.org" TargetMode="External"/><Relationship Id="rId41" Type="http://schemas.openxmlformats.org/officeDocument/2006/relationships/hyperlink" Target="mailto:Justin.List@nychhc.org" TargetMode="External"/><Relationship Id="rId1" Type="http://schemas.openxmlformats.org/officeDocument/2006/relationships/slideLayout" Target="../slideLayouts/slideLayout57.xml"/><Relationship Id="rId6" Type="http://schemas.openxmlformats.org/officeDocument/2006/relationships/hyperlink" Target="mailto:Lynn.Hussey@nychhc.org" TargetMode="External"/><Relationship Id="rId11" Type="http://schemas.openxmlformats.org/officeDocument/2006/relationships/hyperlink" Target="mailto:wisdomk@nychhc.org" TargetMode="External"/><Relationship Id="rId24" Type="http://schemas.openxmlformats.org/officeDocument/2006/relationships/hyperlink" Target="mailto:Yvonne.Torres@nychhc.org" TargetMode="External"/><Relationship Id="rId32" Type="http://schemas.openxmlformats.org/officeDocument/2006/relationships/hyperlink" Target="mailto:duryc@nychhc.org" TargetMode="External"/><Relationship Id="rId37" Type="http://schemas.openxmlformats.org/officeDocument/2006/relationships/hyperlink" Target="mailto:Karen.Maiara@nychhc.org" TargetMode="External"/><Relationship Id="rId40" Type="http://schemas.openxmlformats.org/officeDocument/2006/relationships/hyperlink" Target="mailto:delacb3@nychhc.org" TargetMode="External"/><Relationship Id="rId5" Type="http://schemas.openxmlformats.org/officeDocument/2006/relationships/hyperlink" Target="mailto:Anne.Rugova@nychhc.org" TargetMode="External"/><Relationship Id="rId15" Type="http://schemas.openxmlformats.org/officeDocument/2006/relationships/hyperlink" Target="mailto:Marni.Confino@nychhc.org" TargetMode="External"/><Relationship Id="rId23" Type="http://schemas.openxmlformats.org/officeDocument/2006/relationships/hyperlink" Target="mailto:Samrina.Kahlon@nychhc.org" TargetMode="External"/><Relationship Id="rId28" Type="http://schemas.openxmlformats.org/officeDocument/2006/relationships/hyperlink" Target="mailto:rojanb@nychhc.org" TargetMode="External"/><Relationship Id="rId36" Type="http://schemas.openxmlformats.org/officeDocument/2006/relationships/hyperlink" Target="mailto:forbesd6@nychhc.org" TargetMode="External"/><Relationship Id="rId10" Type="http://schemas.openxmlformats.org/officeDocument/2006/relationships/hyperlink" Target="mailto:MCINDOEM@nychhc.org" TargetMode="External"/><Relationship Id="rId19" Type="http://schemas.openxmlformats.org/officeDocument/2006/relationships/hyperlink" Target="mailto:carterd17@nychhc.org" TargetMode="External"/><Relationship Id="rId31" Type="http://schemas.openxmlformats.org/officeDocument/2006/relationships/hyperlink" Target="mailto:Nelson.Cabrera@nychhc.org" TargetMode="External"/><Relationship Id="rId4" Type="http://schemas.openxmlformats.org/officeDocument/2006/relationships/hyperlink" Target="mailto:Natalie.Kramer@nychhc.org" TargetMode="External"/><Relationship Id="rId9" Type="http://schemas.openxmlformats.org/officeDocument/2006/relationships/hyperlink" Target="mailto:warners1@nychhc.org" TargetMode="External"/><Relationship Id="rId14" Type="http://schemas.openxmlformats.org/officeDocument/2006/relationships/hyperlink" Target="mailto:Donna.Geiss@nychhc.org" TargetMode="External"/><Relationship Id="rId22" Type="http://schemas.openxmlformats.org/officeDocument/2006/relationships/hyperlink" Target="mailto:Margie.RiveraDelon@nychhc.org" TargetMode="External"/><Relationship Id="rId27" Type="http://schemas.openxmlformats.org/officeDocument/2006/relationships/hyperlink" Target="mailto:FLEISCHJ@nychhc.org" TargetMode="External"/><Relationship Id="rId30" Type="http://schemas.openxmlformats.org/officeDocument/2006/relationships/hyperlink" Target="mailto:Jeannette.Rosario@nychhc.org" TargetMode="External"/><Relationship Id="rId35" Type="http://schemas.openxmlformats.org/officeDocument/2006/relationships/hyperlink" Target="mailto:Angela.Cooper@nychhc.org"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65.png"/><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hyperlink" Target="http://hhcinsider.nychhc.org/sites/helping_healers_heal/Pages/index.aspx"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NUL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ustomXml" Target="../ink/ink4.xml"/><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image" Target="../media/image80.png"/><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hyperlink" Target="http://hhcinsider.nychhc.org/sites/helping_healers_heal/Pages/index.aspx" TargetMode="External"/><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hyperlink" Target="https://hhcinsider.nychhc.org/sites/COVID-19/Pages/EPSR.aspx" TargetMode="External"/><Relationship Id="rId5" Type="http://schemas.openxmlformats.org/officeDocument/2006/relationships/image" Target="../media/image82.png"/><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hyperlink" Target="http://hhcinsider.nychhc.org/sites/helping_healers_heal/Pages/index.aspx" TargetMode="Externa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83.png"/><Relationship Id="rId5" Type="http://schemas.openxmlformats.org/officeDocument/2006/relationships/hyperlink" Target="https://h3portal.nychhc.org/" TargetMode="External"/><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xml"/><Relationship Id="rId6" Type="http://schemas.openxmlformats.org/officeDocument/2006/relationships/image" Target="../media/image86.png"/><Relationship Id="rId5" Type="http://schemas.openxmlformats.org/officeDocument/2006/relationships/hyperlink" Target="http://hhcinsider.nychhc.org/corpoffices/erc/hssw/Pages/default.aspx" TargetMode="External"/><Relationship Id="rId4" Type="http://schemas.openxmlformats.org/officeDocument/2006/relationships/hyperlink" Target="http://ess.nychhc.org/staff-wellness.html"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hdphoto" Target="../media/hdphoto4.wdp"/><Relationship Id="rId7" Type="http://schemas.openxmlformats.org/officeDocument/2006/relationships/image" Target="../media/image90.png"/><Relationship Id="rId2" Type="http://schemas.openxmlformats.org/officeDocument/2006/relationships/image" Target="../media/image73.png"/><Relationship Id="rId1" Type="http://schemas.openxmlformats.org/officeDocument/2006/relationships/slideLayout" Target="../slideLayouts/slideLayout7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17.xml"/><Relationship Id="rId5" Type="http://schemas.openxmlformats.org/officeDocument/2006/relationships/image" Target="../media/image93.png"/><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18.xml"/><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tags" Target="../tags/tag19.xml"/><Relationship Id="rId5" Type="http://schemas.openxmlformats.org/officeDocument/2006/relationships/hyperlink" Target="https://us06web.zoom.us/j/81435413042?pwd=U2hrNGdyU0p6aHQzZ3l6MlRFLzVXQT09" TargetMode="External"/><Relationship Id="rId4" Type="http://schemas.openxmlformats.org/officeDocument/2006/relationships/image" Target="../media/image95.png"/></Relationships>
</file>

<file path=ppt/slides/_rels/slide59.xml.rels><?xml version="1.0" encoding="UTF-8" standalone="yes"?>
<Relationships xmlns="http://schemas.openxmlformats.org/package/2006/relationships"><Relationship Id="rId8" Type="http://schemas.openxmlformats.org/officeDocument/2006/relationships/hyperlink" Target="http://secure-web.cisco.com/1YPSA4cfRxmtcjYOEjqFnqVkDr3kAFmQdxr5sbRZHfM2oBR16fBcz8ykPuVtrsHuUGpTN_TZwUsnhJZVe5Pa7Xjzau2S2q_l8lB3ZX6uYjdhVEPfxWG2Mr7sukW5EOPycUJFs0MuvQraw3obWyaDHEbJch-kJk6aGQzMXgbbPceDSuyaVCUJVaxwZpr3q1AIJhzZ-pJWbGGljR2evNypMB7GAuoPec-CbKV5GuGTO6MhCqONBhXt1_fu3AvODSqRv/http%3A%2F%2Fwww.NYCTRN.org" TargetMode="External"/><Relationship Id="rId3" Type="http://schemas.openxmlformats.org/officeDocument/2006/relationships/notesSlide" Target="../notesSlides/notesSlide43.xml"/><Relationship Id="rId7" Type="http://schemas.openxmlformats.org/officeDocument/2006/relationships/hyperlink" Target="https://www.emdria.org/page/what_is_emdr_therapy" TargetMode="External"/><Relationship Id="rId2" Type="http://schemas.openxmlformats.org/officeDocument/2006/relationships/slideLayout" Target="../slideLayouts/slideLayout6.xml"/><Relationship Id="rId1" Type="http://schemas.openxmlformats.org/officeDocument/2006/relationships/tags" Target="../tags/tag20.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customXml" Target="../ink/ink5.xml"/><Relationship Id="rId7" Type="http://schemas.openxmlformats.org/officeDocument/2006/relationships/image" Target="NULL"/><Relationship Id="rId2" Type="http://schemas.openxmlformats.org/officeDocument/2006/relationships/notesSlide" Target="../notesSlides/notesSlide6.xml"/><Relationship Id="rId1" Type="http://schemas.openxmlformats.org/officeDocument/2006/relationships/slideLayout" Target="../slideLayouts/slideLayout7.xml"/><Relationship Id="rId9"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22.xml"/><Relationship Id="rId6" Type="http://schemas.microsoft.com/office/2007/relationships/hdphoto" Target="../media/hdphoto5.wdp"/><Relationship Id="rId5" Type="http://schemas.openxmlformats.org/officeDocument/2006/relationships/image" Target="../media/image100.png"/><Relationship Id="rId4" Type="http://schemas.openxmlformats.org/officeDocument/2006/relationships/image" Target="../media/image99.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23.xml"/><Relationship Id="rId4" Type="http://schemas.openxmlformats.org/officeDocument/2006/relationships/image" Target="../media/image101.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hyperlink" Target="elm.nychhc.org" TargetMode="External"/><Relationship Id="rId2" Type="http://schemas.openxmlformats.org/officeDocument/2006/relationships/slideLayout" Target="../slideLayouts/slideLayout6.xml"/><Relationship Id="rId1" Type="http://schemas.openxmlformats.org/officeDocument/2006/relationships/tags" Target="../tags/tag24.xml"/><Relationship Id="rId6" Type="http://schemas.openxmlformats.org/officeDocument/2006/relationships/hyperlink" Target="mailto:CentralCareExperience@nychhc.org" TargetMode="External"/><Relationship Id="rId5" Type="http://schemas.openxmlformats.org/officeDocument/2006/relationships/hyperlink" Target="mailto:ICARECorp@nychhc.org" TargetMode="External"/><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8" Type="http://schemas.openxmlformats.org/officeDocument/2006/relationships/hyperlink" Target="http://hhcinsider.nychhc.org/sites/odi/Shared%20Documents/Diversity%20and%20Inclusion%20e-Learning%20Trainings%20Jan-Feb%20(003).pdf" TargetMode="External"/><Relationship Id="rId3" Type="http://schemas.openxmlformats.org/officeDocument/2006/relationships/notesSlide" Target="../notesSlides/notesSlide47.xml"/><Relationship Id="rId7" Type="http://schemas.openxmlformats.org/officeDocument/2006/relationships/hyperlink" Target="http://hhcinsider.nychhc.org/sites/odi/Shared%20Documents/Diversity%20and%20Inclusion%20Workshops%20Jan_Feb_2022%20(002).pdf" TargetMode="External"/><Relationship Id="rId2" Type="http://schemas.openxmlformats.org/officeDocument/2006/relationships/slideLayout" Target="../slideLayouts/slideLayout6.xml"/><Relationship Id="rId1" Type="http://schemas.openxmlformats.org/officeDocument/2006/relationships/tags" Target="../tags/tag25.xml"/><Relationship Id="rId6" Type="http://schemas.openxmlformats.org/officeDocument/2006/relationships/hyperlink" Target="https://oditraining.nychhc.org/" TargetMode="External"/><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hyperlink" Target="mailto:diversity@nychhc.or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6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6.xml"/><Relationship Id="rId1" Type="http://schemas.openxmlformats.org/officeDocument/2006/relationships/tags" Target="../tags/tag27.xml"/><Relationship Id="rId5" Type="http://schemas.openxmlformats.org/officeDocument/2006/relationships/image" Target="../media/image106.png"/><Relationship Id="rId4" Type="http://schemas.openxmlformats.org/officeDocument/2006/relationships/hyperlink" Target="https://battlebuddy.nychhc.or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hyperlink" Target="https://covid19.nychealthandhospitals.org/ChildCareEnroll/Files/ChildCareFAQ1.5.22.pdf" TargetMode="External"/><Relationship Id="rId4" Type="http://schemas.openxmlformats.org/officeDocument/2006/relationships/hyperlink" Target="mailto:childcareservices@nychhc.org"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xml"/><Relationship Id="rId1" Type="http://schemas.openxmlformats.org/officeDocument/2006/relationships/tags" Target="../tags/tag29.xml"/><Relationship Id="rId6" Type="http://schemas.openxmlformats.org/officeDocument/2006/relationships/image" Target="../media/image109.png"/><Relationship Id="rId5" Type="http://schemas.openxmlformats.org/officeDocument/2006/relationships/hyperlink" Target="https://www1.nyc.gov/assets/olr/downloads/pdf/wellness/workwell-fitnesscalendar.pdf" TargetMode="External"/><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customXml" Target="../ink/ink6.xml"/><Relationship Id="rId7" Type="http://schemas.openxmlformats.org/officeDocument/2006/relationships/image" Target="NULL"/><Relationship Id="rId2" Type="http://schemas.openxmlformats.org/officeDocument/2006/relationships/notesSlide" Target="../notesSlides/notesSlide7.xml"/><Relationship Id="rId1" Type="http://schemas.openxmlformats.org/officeDocument/2006/relationships/slideLayout" Target="../slideLayouts/slideLayout7.xml"/><Relationship Id="rId9"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7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hyperlink" Target="mailto:MyLearning@nychhc.org" TargetMode="External"/><Relationship Id="rId2" Type="http://schemas.openxmlformats.org/officeDocument/2006/relationships/slideLayout" Target="../slideLayouts/slideLayout6.xml"/><Relationship Id="rId1" Type="http://schemas.openxmlformats.org/officeDocument/2006/relationships/tags" Target="../tags/tag31.xml"/><Relationship Id="rId6" Type="http://schemas.openxmlformats.org/officeDocument/2006/relationships/hyperlink" Target="http://hhcinsider.nychhc.org/corpoffices/WD/Pages/HHC-Learning-Portal.aspx" TargetMode="External"/><Relationship Id="rId5" Type="http://schemas.openxmlformats.org/officeDocument/2006/relationships/image" Target="../media/image115.png"/><Relationship Id="rId4" Type="http://schemas.openxmlformats.org/officeDocument/2006/relationships/hyperlink" Target="https://hhlearning.nychhc.org/"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3.xml"/><Relationship Id="rId1" Type="http://schemas.openxmlformats.org/officeDocument/2006/relationships/tags" Target="../tags/tag32.xml"/><Relationship Id="rId4" Type="http://schemas.openxmlformats.org/officeDocument/2006/relationships/image" Target="../media/image70.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119.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hyperlink" Target="http://hhcinsider.nychhc.org/sites/helping_healers_heal/Pages/just-in-time-training.aspx"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7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71.png"/><Relationship Id="rId4" Type="http://schemas.microsoft.com/office/2007/relationships/hdphoto" Target="../media/hdphoto6.wdp"/></Relationships>
</file>

<file path=ppt/slides/_rels/slide7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6.xml"/><Relationship Id="rId1" Type="http://schemas.openxmlformats.org/officeDocument/2006/relationships/tags" Target="../tags/tag35.xml"/></Relationships>
</file>

<file path=ppt/slides/_rels/slide7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customXml" Target="../ink/ink7.xml"/><Relationship Id="rId7" Type="http://schemas.openxmlformats.org/officeDocument/2006/relationships/image" Target="NULL"/><Relationship Id="rId2" Type="http://schemas.openxmlformats.org/officeDocument/2006/relationships/notesSlide" Target="../notesSlides/notesSlide8.xml"/><Relationship Id="rId1" Type="http://schemas.openxmlformats.org/officeDocument/2006/relationships/slideLayout" Target="../slideLayouts/slideLayout7.xml"/><Relationship Id="rId9"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71.png"/><Relationship Id="rId4" Type="http://schemas.microsoft.com/office/2007/relationships/hdphoto" Target="../media/hdphoto6.wdp"/></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46.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134.png"/></Relationships>
</file>

<file path=ppt/slides/_rels/slide8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6.xml"/><Relationship Id="rId1" Type="http://schemas.openxmlformats.org/officeDocument/2006/relationships/tags" Target="../tags/tag4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ustomXml" Target="../ink/ink8.xml"/><Relationship Id="rId7" Type="http://schemas.openxmlformats.org/officeDocument/2006/relationships/image" Target="NUL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99973A-61BE-4693-953A-809F0A1EFD6F}"/>
              </a:ext>
            </a:extLst>
          </p:cNvPr>
          <p:cNvSpPr>
            <a:spLocks noGrp="1"/>
          </p:cNvSpPr>
          <p:nvPr>
            <p:ph type="sldNum" sz="quarter" idx="12"/>
          </p:nvPr>
        </p:nvSpPr>
        <p:spPr/>
        <p:txBody>
          <a:bodyPr/>
          <a:lstStyle/>
          <a:p>
            <a:fld id="{CA801905-C5F5-7943-85B0-6126D52C8FFD}" type="slidenum">
              <a:rPr lang="en-US" smtClean="0"/>
              <a:t>1</a:t>
            </a:fld>
            <a:endParaRPr lang="en-US" dirty="0"/>
          </a:p>
        </p:txBody>
      </p:sp>
      <p:sp>
        <p:nvSpPr>
          <p:cNvPr id="26" name="TextBox 25">
            <a:extLst>
              <a:ext uri="{FF2B5EF4-FFF2-40B4-BE49-F238E27FC236}">
                <a16:creationId xmlns:a16="http://schemas.microsoft.com/office/drawing/2014/main" id="{4AA16F94-68B4-C740-817B-CC1E2AAD4CCB}"/>
              </a:ext>
            </a:extLst>
          </p:cNvPr>
          <p:cNvSpPr txBox="1"/>
          <p:nvPr/>
        </p:nvSpPr>
        <p:spPr>
          <a:xfrm>
            <a:off x="1721348" y="2461095"/>
            <a:ext cx="8821712" cy="553998"/>
          </a:xfrm>
          <a:prstGeom prst="rect">
            <a:avLst/>
          </a:prstGeom>
          <a:noFill/>
        </p:spPr>
        <p:txBody>
          <a:bodyPr wrap="square" rtlCol="0">
            <a:spAutoFit/>
          </a:bodyPr>
          <a:lstStyle/>
          <a:p>
            <a:pPr algn="ctr"/>
            <a:r>
              <a:rPr lang="en-US" sz="3000" b="1" dirty="0">
                <a:solidFill>
                  <a:srgbClr val="21418B"/>
                </a:solidFill>
                <a:latin typeface="Arial" panose="020B0604020202020204" pitchFamily="34" charset="0"/>
                <a:cs typeface="Arial" panose="020B0604020202020204" pitchFamily="34" charset="0"/>
              </a:rPr>
              <a:t>Review of NYC Data </a:t>
            </a:r>
            <a:endParaRPr lang="en-US" sz="3000" dirty="0">
              <a:solidFill>
                <a:srgbClr val="21418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7760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44A1B2B6-F266-4683-A6F1-7CA25B4F12C0}"/>
              </a:ext>
            </a:extLst>
          </p:cNvPr>
          <p:cNvSpPr txBox="1"/>
          <p:nvPr/>
        </p:nvSpPr>
        <p:spPr>
          <a:xfrm>
            <a:off x="3058964" y="286305"/>
            <a:ext cx="8821712" cy="646331"/>
          </a:xfrm>
          <a:prstGeom prst="rect">
            <a:avLst/>
          </a:prstGeom>
          <a:noFill/>
        </p:spPr>
        <p:txBody>
          <a:bodyPr wrap="square" rtlCol="0">
            <a:spAutoFit/>
          </a:bodyPr>
          <a:lstStyle/>
          <a:p>
            <a:pPr algn="r"/>
            <a:r>
              <a:rPr lang="en-US" sz="3600" b="1" dirty="0">
                <a:solidFill>
                  <a:srgbClr val="21418B"/>
                </a:solidFill>
                <a:latin typeface="Arial" panose="020B0604020202020204" pitchFamily="34" charset="0"/>
                <a:cs typeface="Arial" panose="020B0604020202020204" pitchFamily="34" charset="0"/>
              </a:rPr>
              <a:t>Health + Hospitals Data </a:t>
            </a:r>
            <a:endParaRPr lang="en-US" sz="3600" dirty="0">
              <a:solidFill>
                <a:srgbClr val="21418B"/>
              </a:solidFill>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A3CE7A5-E335-4A37-AA89-2992C67405A3}"/>
                  </a:ext>
                </a:extLst>
              </p14:cNvPr>
              <p14:cNvContentPartPr/>
              <p14:nvPr/>
            </p14:nvContentPartPr>
            <p14:xfrm>
              <a:off x="787253" y="1696322"/>
              <a:ext cx="360" cy="360"/>
            </p14:xfrm>
          </p:contentPart>
        </mc:Choice>
        <mc:Fallback xmlns="">
          <p:pic>
            <p:nvPicPr>
              <p:cNvPr id="2" name="Ink 1">
                <a:extLst>
                  <a:ext uri="{FF2B5EF4-FFF2-40B4-BE49-F238E27FC236}">
                    <a16:creationId xmlns:a16="http://schemas.microsoft.com/office/drawing/2014/main" id="{0A3CE7A5-E335-4A37-AA89-2992C67405A3}"/>
                  </a:ext>
                </a:extLst>
              </p:cNvPr>
              <p:cNvPicPr/>
              <p:nvPr/>
            </p:nvPicPr>
            <p:blipFill>
              <a:blip r:embed="rId7"/>
              <a:stretch>
                <a:fillRect/>
              </a:stretch>
            </p:blipFill>
            <p:spPr>
              <a:xfrm>
                <a:off x="778253" y="1687682"/>
                <a:ext cx="18000" cy="18000"/>
              </a:xfrm>
              <a:prstGeom prst="rect">
                <a:avLst/>
              </a:prstGeom>
            </p:spPr>
          </p:pic>
        </mc:Fallback>
      </mc:AlternateContent>
      <p:sp>
        <p:nvSpPr>
          <p:cNvPr id="3" name="TextBox 2">
            <a:extLst>
              <a:ext uri="{FF2B5EF4-FFF2-40B4-BE49-F238E27FC236}">
                <a16:creationId xmlns:a16="http://schemas.microsoft.com/office/drawing/2014/main" id="{675E9FEA-6127-4240-B848-218DADB9B2E2}"/>
              </a:ext>
            </a:extLst>
          </p:cNvPr>
          <p:cNvSpPr txBox="1"/>
          <p:nvPr/>
        </p:nvSpPr>
        <p:spPr>
          <a:xfrm>
            <a:off x="370147" y="1373155"/>
            <a:ext cx="9502901" cy="369332"/>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Initial decline in </a:t>
            </a:r>
            <a:r>
              <a:rPr lang="en-US" b="1" dirty="0">
                <a:solidFill>
                  <a:schemeClr val="accent2"/>
                </a:solidFill>
                <a:latin typeface="Arial" panose="020B0604020202020204" pitchFamily="34" charset="0"/>
                <a:cs typeface="Arial" panose="020B0604020202020204" pitchFamily="34" charset="0"/>
              </a:rPr>
              <a:t>COVID-19 positivity</a:t>
            </a:r>
            <a:r>
              <a:rPr lang="en-US" b="1" dirty="0">
                <a:solidFill>
                  <a:schemeClr val="accent1"/>
                </a:solidFill>
                <a:latin typeface="Arial" panose="020B0604020202020204" pitchFamily="34" charset="0"/>
                <a:cs typeface="Arial" panose="020B0604020202020204" pitchFamily="34" charset="0"/>
              </a:rPr>
              <a:t> among community testing</a:t>
            </a:r>
          </a:p>
        </p:txBody>
      </p:sp>
      <p:pic>
        <p:nvPicPr>
          <p:cNvPr id="4" name="Picture 3">
            <a:extLst>
              <a:ext uri="{FF2B5EF4-FFF2-40B4-BE49-F238E27FC236}">
                <a16:creationId xmlns:a16="http://schemas.microsoft.com/office/drawing/2014/main" id="{2B28B081-787C-45CB-A3D1-89F1363A34FD}"/>
              </a:ext>
            </a:extLst>
          </p:cNvPr>
          <p:cNvPicPr>
            <a:picLocks noChangeAspect="1"/>
          </p:cNvPicPr>
          <p:nvPr/>
        </p:nvPicPr>
        <p:blipFill>
          <a:blip r:embed="rId8"/>
          <a:stretch>
            <a:fillRect/>
          </a:stretch>
        </p:blipFill>
        <p:spPr>
          <a:xfrm>
            <a:off x="285750" y="1905178"/>
            <a:ext cx="11458575" cy="3978672"/>
          </a:xfrm>
          <a:prstGeom prst="rect">
            <a:avLst/>
          </a:prstGeom>
        </p:spPr>
      </p:pic>
    </p:spTree>
    <p:extLst>
      <p:ext uri="{BB962C8B-B14F-4D97-AF65-F5344CB8AC3E}">
        <p14:creationId xmlns:p14="http://schemas.microsoft.com/office/powerpoint/2010/main" val="1144156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44A1B2B6-F266-4683-A6F1-7CA25B4F12C0}"/>
              </a:ext>
            </a:extLst>
          </p:cNvPr>
          <p:cNvSpPr txBox="1"/>
          <p:nvPr/>
        </p:nvSpPr>
        <p:spPr>
          <a:xfrm>
            <a:off x="3058964" y="286305"/>
            <a:ext cx="8821712" cy="646331"/>
          </a:xfrm>
          <a:prstGeom prst="rect">
            <a:avLst/>
          </a:prstGeom>
          <a:noFill/>
        </p:spPr>
        <p:txBody>
          <a:bodyPr wrap="square" rtlCol="0">
            <a:spAutoFit/>
          </a:bodyPr>
          <a:lstStyle/>
          <a:p>
            <a:pPr algn="r"/>
            <a:r>
              <a:rPr lang="en-US" sz="3600" b="1" dirty="0">
                <a:solidFill>
                  <a:srgbClr val="21418B"/>
                </a:solidFill>
                <a:latin typeface="Arial" panose="020B0604020202020204" pitchFamily="34" charset="0"/>
                <a:cs typeface="Arial" panose="020B0604020202020204" pitchFamily="34" charset="0"/>
              </a:rPr>
              <a:t>Health + Hospitals Data </a:t>
            </a:r>
            <a:endParaRPr lang="en-US" sz="3600" dirty="0">
              <a:solidFill>
                <a:srgbClr val="21418B"/>
              </a:solidFill>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A3CE7A5-E335-4A37-AA89-2992C67405A3}"/>
                  </a:ext>
                </a:extLst>
              </p14:cNvPr>
              <p14:cNvContentPartPr/>
              <p14:nvPr/>
            </p14:nvContentPartPr>
            <p14:xfrm>
              <a:off x="787253" y="1696322"/>
              <a:ext cx="360" cy="360"/>
            </p14:xfrm>
          </p:contentPart>
        </mc:Choice>
        <mc:Fallback xmlns="">
          <p:pic>
            <p:nvPicPr>
              <p:cNvPr id="2" name="Ink 1">
                <a:extLst>
                  <a:ext uri="{FF2B5EF4-FFF2-40B4-BE49-F238E27FC236}">
                    <a16:creationId xmlns:a16="http://schemas.microsoft.com/office/drawing/2014/main" id="{0A3CE7A5-E335-4A37-AA89-2992C67405A3}"/>
                  </a:ext>
                </a:extLst>
              </p:cNvPr>
              <p:cNvPicPr/>
              <p:nvPr/>
            </p:nvPicPr>
            <p:blipFill>
              <a:blip r:embed="rId7"/>
              <a:stretch>
                <a:fillRect/>
              </a:stretch>
            </p:blipFill>
            <p:spPr>
              <a:xfrm>
                <a:off x="778253" y="1687682"/>
                <a:ext cx="18000" cy="18000"/>
              </a:xfrm>
              <a:prstGeom prst="rect">
                <a:avLst/>
              </a:prstGeom>
            </p:spPr>
          </p:pic>
        </mc:Fallback>
      </mc:AlternateContent>
      <p:sp>
        <p:nvSpPr>
          <p:cNvPr id="3" name="TextBox 2">
            <a:extLst>
              <a:ext uri="{FF2B5EF4-FFF2-40B4-BE49-F238E27FC236}">
                <a16:creationId xmlns:a16="http://schemas.microsoft.com/office/drawing/2014/main" id="{675E9FEA-6127-4240-B848-218DADB9B2E2}"/>
              </a:ext>
            </a:extLst>
          </p:cNvPr>
          <p:cNvSpPr txBox="1"/>
          <p:nvPr/>
        </p:nvSpPr>
        <p:spPr>
          <a:xfrm>
            <a:off x="370147" y="1373155"/>
            <a:ext cx="9502901" cy="80021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Plateauing in </a:t>
            </a:r>
            <a:r>
              <a:rPr lang="en-US" b="1" dirty="0">
                <a:solidFill>
                  <a:schemeClr val="accent2"/>
                </a:solidFill>
                <a:latin typeface="Arial" panose="020B0604020202020204" pitchFamily="34" charset="0"/>
                <a:cs typeface="Arial" panose="020B0604020202020204" pitchFamily="34" charset="0"/>
              </a:rPr>
              <a:t>COVID-19 hospitalizations</a:t>
            </a:r>
            <a:endParaRPr lang="en-US" b="1" dirty="0">
              <a:solidFill>
                <a:schemeClr val="accent1"/>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1 in 3 is vaccinated: slow increase from early December</a:t>
            </a:r>
          </a:p>
        </p:txBody>
      </p:sp>
      <p:sp>
        <p:nvSpPr>
          <p:cNvPr id="8" name="TextBox 7">
            <a:extLst>
              <a:ext uri="{FF2B5EF4-FFF2-40B4-BE49-F238E27FC236}">
                <a16:creationId xmlns:a16="http://schemas.microsoft.com/office/drawing/2014/main" id="{A19A658C-70BC-1A48-9E4F-B286A31B262C}"/>
              </a:ext>
            </a:extLst>
          </p:cNvPr>
          <p:cNvSpPr txBox="1"/>
          <p:nvPr/>
        </p:nvSpPr>
        <p:spPr>
          <a:xfrm>
            <a:off x="2310713" y="5416200"/>
            <a:ext cx="1390124"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As of last week</a:t>
            </a:r>
          </a:p>
        </p:txBody>
      </p:sp>
      <p:sp>
        <p:nvSpPr>
          <p:cNvPr id="12" name="TextBox 11">
            <a:extLst>
              <a:ext uri="{FF2B5EF4-FFF2-40B4-BE49-F238E27FC236}">
                <a16:creationId xmlns:a16="http://schemas.microsoft.com/office/drawing/2014/main" id="{E25E7CEE-82CD-1B4F-9278-FA3CC10205A9}"/>
              </a:ext>
            </a:extLst>
          </p:cNvPr>
          <p:cNvSpPr txBox="1"/>
          <p:nvPr/>
        </p:nvSpPr>
        <p:spPr>
          <a:xfrm>
            <a:off x="8583727" y="5416200"/>
            <a:ext cx="1080745"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As of today</a:t>
            </a:r>
          </a:p>
        </p:txBody>
      </p:sp>
      <p:pic>
        <p:nvPicPr>
          <p:cNvPr id="6" name="Picture 5">
            <a:extLst>
              <a:ext uri="{FF2B5EF4-FFF2-40B4-BE49-F238E27FC236}">
                <a16:creationId xmlns:a16="http://schemas.microsoft.com/office/drawing/2014/main" id="{D9DF9BC8-AE7E-5741-B9BF-2958CFC83F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0147" y="2690343"/>
            <a:ext cx="5618735" cy="2702890"/>
          </a:xfrm>
          <a:prstGeom prst="rect">
            <a:avLst/>
          </a:prstGeom>
        </p:spPr>
      </p:pic>
      <p:pic>
        <p:nvPicPr>
          <p:cNvPr id="4" name="Picture 3">
            <a:extLst>
              <a:ext uri="{FF2B5EF4-FFF2-40B4-BE49-F238E27FC236}">
                <a16:creationId xmlns:a16="http://schemas.microsoft.com/office/drawing/2014/main" id="{217A4C76-1EF0-4071-BE25-607C99213CA9}"/>
              </a:ext>
            </a:extLst>
          </p:cNvPr>
          <p:cNvPicPr>
            <a:picLocks noChangeAspect="1"/>
          </p:cNvPicPr>
          <p:nvPr/>
        </p:nvPicPr>
        <p:blipFill>
          <a:blip r:embed="rId9"/>
          <a:stretch>
            <a:fillRect/>
          </a:stretch>
        </p:blipFill>
        <p:spPr>
          <a:xfrm>
            <a:off x="6203120" y="2714795"/>
            <a:ext cx="5618733" cy="2718172"/>
          </a:xfrm>
          <a:prstGeom prst="rect">
            <a:avLst/>
          </a:prstGeom>
        </p:spPr>
      </p:pic>
    </p:spTree>
    <p:extLst>
      <p:ext uri="{BB962C8B-B14F-4D97-AF65-F5344CB8AC3E}">
        <p14:creationId xmlns:p14="http://schemas.microsoft.com/office/powerpoint/2010/main" val="4250316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44A1B2B6-F266-4683-A6F1-7CA25B4F12C0}"/>
              </a:ext>
            </a:extLst>
          </p:cNvPr>
          <p:cNvSpPr txBox="1"/>
          <p:nvPr/>
        </p:nvSpPr>
        <p:spPr>
          <a:xfrm>
            <a:off x="3058964" y="286305"/>
            <a:ext cx="8821712" cy="646331"/>
          </a:xfrm>
          <a:prstGeom prst="rect">
            <a:avLst/>
          </a:prstGeom>
          <a:noFill/>
        </p:spPr>
        <p:txBody>
          <a:bodyPr wrap="square" rtlCol="0">
            <a:spAutoFit/>
          </a:bodyPr>
          <a:lstStyle/>
          <a:p>
            <a:pPr algn="r"/>
            <a:r>
              <a:rPr lang="en-US" sz="3600" b="1" dirty="0">
                <a:solidFill>
                  <a:srgbClr val="21418B"/>
                </a:solidFill>
                <a:latin typeface="Arial" panose="020B0604020202020204" pitchFamily="34" charset="0"/>
                <a:cs typeface="Arial" panose="020B0604020202020204" pitchFamily="34" charset="0"/>
              </a:rPr>
              <a:t>Health + Hospitals Data </a:t>
            </a:r>
            <a:endParaRPr lang="en-US" sz="3600" dirty="0">
              <a:solidFill>
                <a:srgbClr val="21418B"/>
              </a:solidFill>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A3CE7A5-E335-4A37-AA89-2992C67405A3}"/>
                  </a:ext>
                </a:extLst>
              </p14:cNvPr>
              <p14:cNvContentPartPr/>
              <p14:nvPr/>
            </p14:nvContentPartPr>
            <p14:xfrm>
              <a:off x="787253" y="1696322"/>
              <a:ext cx="360" cy="360"/>
            </p14:xfrm>
          </p:contentPart>
        </mc:Choice>
        <mc:Fallback xmlns="">
          <p:pic>
            <p:nvPicPr>
              <p:cNvPr id="2" name="Ink 1">
                <a:extLst>
                  <a:ext uri="{FF2B5EF4-FFF2-40B4-BE49-F238E27FC236}">
                    <a16:creationId xmlns:a16="http://schemas.microsoft.com/office/drawing/2014/main" id="{0A3CE7A5-E335-4A37-AA89-2992C67405A3}"/>
                  </a:ext>
                </a:extLst>
              </p:cNvPr>
              <p:cNvPicPr/>
              <p:nvPr/>
            </p:nvPicPr>
            <p:blipFill>
              <a:blip r:embed="rId7"/>
              <a:stretch>
                <a:fillRect/>
              </a:stretch>
            </p:blipFill>
            <p:spPr>
              <a:xfrm>
                <a:off x="778253" y="1687682"/>
                <a:ext cx="18000" cy="18000"/>
              </a:xfrm>
              <a:prstGeom prst="rect">
                <a:avLst/>
              </a:prstGeom>
            </p:spPr>
          </p:pic>
        </mc:Fallback>
      </mc:AlternateContent>
      <p:sp>
        <p:nvSpPr>
          <p:cNvPr id="3" name="TextBox 2">
            <a:extLst>
              <a:ext uri="{FF2B5EF4-FFF2-40B4-BE49-F238E27FC236}">
                <a16:creationId xmlns:a16="http://schemas.microsoft.com/office/drawing/2014/main" id="{675E9FEA-6127-4240-B848-218DADB9B2E2}"/>
              </a:ext>
            </a:extLst>
          </p:cNvPr>
          <p:cNvSpPr txBox="1"/>
          <p:nvPr/>
        </p:nvSpPr>
        <p:spPr>
          <a:xfrm>
            <a:off x="370147" y="1373155"/>
            <a:ext cx="9502901" cy="80021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Plateauing in </a:t>
            </a:r>
            <a:r>
              <a:rPr lang="en-US" b="1" dirty="0">
                <a:solidFill>
                  <a:schemeClr val="accent2"/>
                </a:solidFill>
                <a:latin typeface="Arial" panose="020B0604020202020204" pitchFamily="34" charset="0"/>
                <a:cs typeface="Arial" panose="020B0604020202020204" pitchFamily="34" charset="0"/>
              </a:rPr>
              <a:t>COVID-19 hospitalizations</a:t>
            </a:r>
            <a:endParaRPr lang="en-US" b="1" dirty="0">
              <a:solidFill>
                <a:schemeClr val="accent1"/>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By facility:</a:t>
            </a:r>
          </a:p>
        </p:txBody>
      </p:sp>
      <p:sp>
        <p:nvSpPr>
          <p:cNvPr id="12" name="TextBox 11">
            <a:extLst>
              <a:ext uri="{FF2B5EF4-FFF2-40B4-BE49-F238E27FC236}">
                <a16:creationId xmlns:a16="http://schemas.microsoft.com/office/drawing/2014/main" id="{E25E7CEE-82CD-1B4F-9278-FA3CC10205A9}"/>
              </a:ext>
            </a:extLst>
          </p:cNvPr>
          <p:cNvSpPr txBox="1"/>
          <p:nvPr/>
        </p:nvSpPr>
        <p:spPr>
          <a:xfrm>
            <a:off x="5574097" y="4353267"/>
            <a:ext cx="702436"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Jacobi</a:t>
            </a:r>
          </a:p>
        </p:txBody>
      </p:sp>
      <p:pic>
        <p:nvPicPr>
          <p:cNvPr id="9" name="Picture 8">
            <a:extLst>
              <a:ext uri="{FF2B5EF4-FFF2-40B4-BE49-F238E27FC236}">
                <a16:creationId xmlns:a16="http://schemas.microsoft.com/office/drawing/2014/main" id="{DC46E47F-4800-41AB-9D97-2FCCD20571D0}"/>
              </a:ext>
            </a:extLst>
          </p:cNvPr>
          <p:cNvPicPr>
            <a:picLocks noChangeAspect="1"/>
          </p:cNvPicPr>
          <p:nvPr/>
        </p:nvPicPr>
        <p:blipFill>
          <a:blip r:embed="rId8"/>
          <a:stretch>
            <a:fillRect/>
          </a:stretch>
        </p:blipFill>
        <p:spPr>
          <a:xfrm>
            <a:off x="4035835" y="2634728"/>
            <a:ext cx="3915232" cy="1684934"/>
          </a:xfrm>
          <a:prstGeom prst="rect">
            <a:avLst/>
          </a:prstGeom>
        </p:spPr>
      </p:pic>
      <p:pic>
        <p:nvPicPr>
          <p:cNvPr id="10" name="Picture 9">
            <a:extLst>
              <a:ext uri="{FF2B5EF4-FFF2-40B4-BE49-F238E27FC236}">
                <a16:creationId xmlns:a16="http://schemas.microsoft.com/office/drawing/2014/main" id="{50B540EA-D7E4-45C5-91B9-E83D62DC7C36}"/>
              </a:ext>
            </a:extLst>
          </p:cNvPr>
          <p:cNvPicPr>
            <a:picLocks noChangeAspect="1"/>
          </p:cNvPicPr>
          <p:nvPr/>
        </p:nvPicPr>
        <p:blipFill>
          <a:blip r:embed="rId9"/>
          <a:stretch>
            <a:fillRect/>
          </a:stretch>
        </p:blipFill>
        <p:spPr>
          <a:xfrm>
            <a:off x="255175" y="2701973"/>
            <a:ext cx="3780660" cy="1626563"/>
          </a:xfrm>
          <a:prstGeom prst="rect">
            <a:avLst/>
          </a:prstGeom>
        </p:spPr>
      </p:pic>
      <p:sp>
        <p:nvSpPr>
          <p:cNvPr id="13" name="TextBox 12">
            <a:extLst>
              <a:ext uri="{FF2B5EF4-FFF2-40B4-BE49-F238E27FC236}">
                <a16:creationId xmlns:a16="http://schemas.microsoft.com/office/drawing/2014/main" id="{AAE8E059-C171-4A44-BC43-182B4AA8AE68}"/>
              </a:ext>
            </a:extLst>
          </p:cNvPr>
          <p:cNvSpPr txBox="1"/>
          <p:nvPr/>
        </p:nvSpPr>
        <p:spPr>
          <a:xfrm>
            <a:off x="1786264" y="4347586"/>
            <a:ext cx="752129"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Lincoln</a:t>
            </a:r>
          </a:p>
        </p:txBody>
      </p:sp>
      <p:pic>
        <p:nvPicPr>
          <p:cNvPr id="11" name="Picture 10">
            <a:extLst>
              <a:ext uri="{FF2B5EF4-FFF2-40B4-BE49-F238E27FC236}">
                <a16:creationId xmlns:a16="http://schemas.microsoft.com/office/drawing/2014/main" id="{9D84451C-AA62-4CE5-9BBB-DD47A7A5D720}"/>
              </a:ext>
            </a:extLst>
          </p:cNvPr>
          <p:cNvPicPr>
            <a:picLocks noChangeAspect="1"/>
          </p:cNvPicPr>
          <p:nvPr/>
        </p:nvPicPr>
        <p:blipFill>
          <a:blip r:embed="rId10"/>
          <a:stretch>
            <a:fillRect/>
          </a:stretch>
        </p:blipFill>
        <p:spPr>
          <a:xfrm>
            <a:off x="7951067" y="2634728"/>
            <a:ext cx="3981809" cy="1684934"/>
          </a:xfrm>
          <a:prstGeom prst="rect">
            <a:avLst/>
          </a:prstGeom>
        </p:spPr>
      </p:pic>
      <p:sp>
        <p:nvSpPr>
          <p:cNvPr id="15" name="TextBox 14">
            <a:extLst>
              <a:ext uri="{FF2B5EF4-FFF2-40B4-BE49-F238E27FC236}">
                <a16:creationId xmlns:a16="http://schemas.microsoft.com/office/drawing/2014/main" id="{79583283-2F21-4C18-8702-C20564AA5F53}"/>
              </a:ext>
            </a:extLst>
          </p:cNvPr>
          <p:cNvSpPr txBox="1"/>
          <p:nvPr/>
        </p:nvSpPr>
        <p:spPr>
          <a:xfrm>
            <a:off x="9698422" y="4382523"/>
            <a:ext cx="564578"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NCB</a:t>
            </a:r>
          </a:p>
        </p:txBody>
      </p:sp>
    </p:spTree>
    <p:extLst>
      <p:ext uri="{BB962C8B-B14F-4D97-AF65-F5344CB8AC3E}">
        <p14:creationId xmlns:p14="http://schemas.microsoft.com/office/powerpoint/2010/main" val="3857501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44A1B2B6-F266-4683-A6F1-7CA25B4F12C0}"/>
              </a:ext>
            </a:extLst>
          </p:cNvPr>
          <p:cNvSpPr txBox="1"/>
          <p:nvPr/>
        </p:nvSpPr>
        <p:spPr>
          <a:xfrm>
            <a:off x="3058964" y="286305"/>
            <a:ext cx="8821712" cy="646331"/>
          </a:xfrm>
          <a:prstGeom prst="rect">
            <a:avLst/>
          </a:prstGeom>
          <a:noFill/>
        </p:spPr>
        <p:txBody>
          <a:bodyPr wrap="square" rtlCol="0">
            <a:spAutoFit/>
          </a:bodyPr>
          <a:lstStyle/>
          <a:p>
            <a:pPr algn="r"/>
            <a:r>
              <a:rPr lang="en-US" sz="3600" b="1" dirty="0">
                <a:solidFill>
                  <a:srgbClr val="21418B"/>
                </a:solidFill>
                <a:latin typeface="Arial" panose="020B0604020202020204" pitchFamily="34" charset="0"/>
                <a:cs typeface="Arial" panose="020B0604020202020204" pitchFamily="34" charset="0"/>
              </a:rPr>
              <a:t>Health + Hospitals Data </a:t>
            </a:r>
            <a:endParaRPr lang="en-US" sz="3600" dirty="0">
              <a:solidFill>
                <a:srgbClr val="21418B"/>
              </a:solidFill>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A3CE7A5-E335-4A37-AA89-2992C67405A3}"/>
                  </a:ext>
                </a:extLst>
              </p14:cNvPr>
              <p14:cNvContentPartPr/>
              <p14:nvPr/>
            </p14:nvContentPartPr>
            <p14:xfrm>
              <a:off x="787253" y="1696322"/>
              <a:ext cx="360" cy="360"/>
            </p14:xfrm>
          </p:contentPart>
        </mc:Choice>
        <mc:Fallback xmlns="">
          <p:pic>
            <p:nvPicPr>
              <p:cNvPr id="2" name="Ink 1">
                <a:extLst>
                  <a:ext uri="{FF2B5EF4-FFF2-40B4-BE49-F238E27FC236}">
                    <a16:creationId xmlns:a16="http://schemas.microsoft.com/office/drawing/2014/main" id="{0A3CE7A5-E335-4A37-AA89-2992C67405A3}"/>
                  </a:ext>
                </a:extLst>
              </p:cNvPr>
              <p:cNvPicPr/>
              <p:nvPr/>
            </p:nvPicPr>
            <p:blipFill>
              <a:blip r:embed="rId7"/>
              <a:stretch>
                <a:fillRect/>
              </a:stretch>
            </p:blipFill>
            <p:spPr>
              <a:xfrm>
                <a:off x="778253" y="1687682"/>
                <a:ext cx="18000" cy="18000"/>
              </a:xfrm>
              <a:prstGeom prst="rect">
                <a:avLst/>
              </a:prstGeom>
            </p:spPr>
          </p:pic>
        </mc:Fallback>
      </mc:AlternateContent>
      <p:sp>
        <p:nvSpPr>
          <p:cNvPr id="3" name="TextBox 2">
            <a:extLst>
              <a:ext uri="{FF2B5EF4-FFF2-40B4-BE49-F238E27FC236}">
                <a16:creationId xmlns:a16="http://schemas.microsoft.com/office/drawing/2014/main" id="{675E9FEA-6127-4240-B848-218DADB9B2E2}"/>
              </a:ext>
            </a:extLst>
          </p:cNvPr>
          <p:cNvSpPr txBox="1"/>
          <p:nvPr/>
        </p:nvSpPr>
        <p:spPr>
          <a:xfrm>
            <a:off x="370147" y="1373155"/>
            <a:ext cx="9502901" cy="80021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Plateauing in </a:t>
            </a:r>
            <a:r>
              <a:rPr lang="en-US" b="1" dirty="0">
                <a:solidFill>
                  <a:schemeClr val="accent2"/>
                </a:solidFill>
                <a:latin typeface="Arial" panose="020B0604020202020204" pitchFamily="34" charset="0"/>
                <a:cs typeface="Arial" panose="020B0604020202020204" pitchFamily="34" charset="0"/>
              </a:rPr>
              <a:t>COVID-19 hospitalizations</a:t>
            </a:r>
            <a:endParaRPr lang="en-US" b="1" dirty="0">
              <a:solidFill>
                <a:schemeClr val="accent1"/>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By facility:</a:t>
            </a:r>
          </a:p>
        </p:txBody>
      </p:sp>
      <p:sp>
        <p:nvSpPr>
          <p:cNvPr id="12" name="TextBox 11">
            <a:extLst>
              <a:ext uri="{FF2B5EF4-FFF2-40B4-BE49-F238E27FC236}">
                <a16:creationId xmlns:a16="http://schemas.microsoft.com/office/drawing/2014/main" id="{E25E7CEE-82CD-1B4F-9278-FA3CC10205A9}"/>
              </a:ext>
            </a:extLst>
          </p:cNvPr>
          <p:cNvSpPr txBox="1"/>
          <p:nvPr/>
        </p:nvSpPr>
        <p:spPr>
          <a:xfrm>
            <a:off x="5574097" y="4353267"/>
            <a:ext cx="1168910"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Metropolitan</a:t>
            </a:r>
          </a:p>
        </p:txBody>
      </p:sp>
      <p:sp>
        <p:nvSpPr>
          <p:cNvPr id="13" name="TextBox 12">
            <a:extLst>
              <a:ext uri="{FF2B5EF4-FFF2-40B4-BE49-F238E27FC236}">
                <a16:creationId xmlns:a16="http://schemas.microsoft.com/office/drawing/2014/main" id="{AAE8E059-C171-4A44-BC43-182B4AA8AE68}"/>
              </a:ext>
            </a:extLst>
          </p:cNvPr>
          <p:cNvSpPr txBox="1"/>
          <p:nvPr/>
        </p:nvSpPr>
        <p:spPr>
          <a:xfrm>
            <a:off x="1786264" y="4347586"/>
            <a:ext cx="76174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Harlem</a:t>
            </a:r>
          </a:p>
        </p:txBody>
      </p:sp>
      <p:sp>
        <p:nvSpPr>
          <p:cNvPr id="15" name="TextBox 14">
            <a:extLst>
              <a:ext uri="{FF2B5EF4-FFF2-40B4-BE49-F238E27FC236}">
                <a16:creationId xmlns:a16="http://schemas.microsoft.com/office/drawing/2014/main" id="{79583283-2F21-4C18-8702-C20564AA5F53}"/>
              </a:ext>
            </a:extLst>
          </p:cNvPr>
          <p:cNvSpPr txBox="1"/>
          <p:nvPr/>
        </p:nvSpPr>
        <p:spPr>
          <a:xfrm>
            <a:off x="9698422" y="4382523"/>
            <a:ext cx="872355"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Bellevue</a:t>
            </a:r>
          </a:p>
        </p:txBody>
      </p:sp>
      <p:pic>
        <p:nvPicPr>
          <p:cNvPr id="4" name="Picture 3">
            <a:extLst>
              <a:ext uri="{FF2B5EF4-FFF2-40B4-BE49-F238E27FC236}">
                <a16:creationId xmlns:a16="http://schemas.microsoft.com/office/drawing/2014/main" id="{D39D38AA-82A9-4A5A-A85D-A2E7D8B35225}"/>
              </a:ext>
            </a:extLst>
          </p:cNvPr>
          <p:cNvPicPr>
            <a:picLocks noChangeAspect="1"/>
          </p:cNvPicPr>
          <p:nvPr/>
        </p:nvPicPr>
        <p:blipFill>
          <a:blip r:embed="rId8"/>
          <a:stretch>
            <a:fillRect/>
          </a:stretch>
        </p:blipFill>
        <p:spPr>
          <a:xfrm>
            <a:off x="192269" y="2634728"/>
            <a:ext cx="3771900" cy="1645702"/>
          </a:xfrm>
          <a:prstGeom prst="rect">
            <a:avLst/>
          </a:prstGeom>
        </p:spPr>
      </p:pic>
      <p:pic>
        <p:nvPicPr>
          <p:cNvPr id="5" name="Picture 4">
            <a:extLst>
              <a:ext uri="{FF2B5EF4-FFF2-40B4-BE49-F238E27FC236}">
                <a16:creationId xmlns:a16="http://schemas.microsoft.com/office/drawing/2014/main" id="{45C06C5D-4C8F-4A62-833D-77A72797A954}"/>
              </a:ext>
            </a:extLst>
          </p:cNvPr>
          <p:cNvPicPr>
            <a:picLocks noChangeAspect="1"/>
          </p:cNvPicPr>
          <p:nvPr/>
        </p:nvPicPr>
        <p:blipFill>
          <a:blip r:embed="rId9"/>
          <a:stretch>
            <a:fillRect/>
          </a:stretch>
        </p:blipFill>
        <p:spPr>
          <a:xfrm>
            <a:off x="4109768" y="2672407"/>
            <a:ext cx="3695700" cy="1608023"/>
          </a:xfrm>
          <a:prstGeom prst="rect">
            <a:avLst/>
          </a:prstGeom>
        </p:spPr>
      </p:pic>
      <p:pic>
        <p:nvPicPr>
          <p:cNvPr id="6" name="Picture 5">
            <a:extLst>
              <a:ext uri="{FF2B5EF4-FFF2-40B4-BE49-F238E27FC236}">
                <a16:creationId xmlns:a16="http://schemas.microsoft.com/office/drawing/2014/main" id="{19B89194-0BF3-4EDB-8996-E8519E5C1A5D}"/>
              </a:ext>
            </a:extLst>
          </p:cNvPr>
          <p:cNvPicPr>
            <a:picLocks noChangeAspect="1"/>
          </p:cNvPicPr>
          <p:nvPr/>
        </p:nvPicPr>
        <p:blipFill>
          <a:blip r:embed="rId10"/>
          <a:stretch>
            <a:fillRect/>
          </a:stretch>
        </p:blipFill>
        <p:spPr>
          <a:xfrm>
            <a:off x="8077038" y="2666949"/>
            <a:ext cx="3803638" cy="1631285"/>
          </a:xfrm>
          <a:prstGeom prst="rect">
            <a:avLst/>
          </a:prstGeom>
        </p:spPr>
      </p:pic>
    </p:spTree>
    <p:extLst>
      <p:ext uri="{BB962C8B-B14F-4D97-AF65-F5344CB8AC3E}">
        <p14:creationId xmlns:p14="http://schemas.microsoft.com/office/powerpoint/2010/main" val="4137844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44A1B2B6-F266-4683-A6F1-7CA25B4F12C0}"/>
              </a:ext>
            </a:extLst>
          </p:cNvPr>
          <p:cNvSpPr txBox="1"/>
          <p:nvPr/>
        </p:nvSpPr>
        <p:spPr>
          <a:xfrm>
            <a:off x="3058964" y="286305"/>
            <a:ext cx="8821712" cy="646331"/>
          </a:xfrm>
          <a:prstGeom prst="rect">
            <a:avLst/>
          </a:prstGeom>
          <a:noFill/>
        </p:spPr>
        <p:txBody>
          <a:bodyPr wrap="square" rtlCol="0">
            <a:spAutoFit/>
          </a:bodyPr>
          <a:lstStyle/>
          <a:p>
            <a:pPr algn="r"/>
            <a:r>
              <a:rPr lang="en-US" sz="3600" b="1" dirty="0">
                <a:solidFill>
                  <a:srgbClr val="21418B"/>
                </a:solidFill>
                <a:latin typeface="Arial" panose="020B0604020202020204" pitchFamily="34" charset="0"/>
                <a:cs typeface="Arial" panose="020B0604020202020204" pitchFamily="34" charset="0"/>
              </a:rPr>
              <a:t>Health + Hospitals Data </a:t>
            </a:r>
            <a:endParaRPr lang="en-US" sz="3600" dirty="0">
              <a:solidFill>
                <a:srgbClr val="21418B"/>
              </a:solidFill>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A3CE7A5-E335-4A37-AA89-2992C67405A3}"/>
                  </a:ext>
                </a:extLst>
              </p14:cNvPr>
              <p14:cNvContentPartPr/>
              <p14:nvPr/>
            </p14:nvContentPartPr>
            <p14:xfrm>
              <a:off x="787253" y="1696322"/>
              <a:ext cx="360" cy="360"/>
            </p14:xfrm>
          </p:contentPart>
        </mc:Choice>
        <mc:Fallback xmlns="">
          <p:pic>
            <p:nvPicPr>
              <p:cNvPr id="2" name="Ink 1">
                <a:extLst>
                  <a:ext uri="{FF2B5EF4-FFF2-40B4-BE49-F238E27FC236}">
                    <a16:creationId xmlns:a16="http://schemas.microsoft.com/office/drawing/2014/main" id="{0A3CE7A5-E335-4A37-AA89-2992C67405A3}"/>
                  </a:ext>
                </a:extLst>
              </p:cNvPr>
              <p:cNvPicPr/>
              <p:nvPr/>
            </p:nvPicPr>
            <p:blipFill>
              <a:blip r:embed="rId7"/>
              <a:stretch>
                <a:fillRect/>
              </a:stretch>
            </p:blipFill>
            <p:spPr>
              <a:xfrm>
                <a:off x="778253" y="1687682"/>
                <a:ext cx="18000" cy="18000"/>
              </a:xfrm>
              <a:prstGeom prst="rect">
                <a:avLst/>
              </a:prstGeom>
            </p:spPr>
          </p:pic>
        </mc:Fallback>
      </mc:AlternateContent>
      <p:sp>
        <p:nvSpPr>
          <p:cNvPr id="3" name="TextBox 2">
            <a:extLst>
              <a:ext uri="{FF2B5EF4-FFF2-40B4-BE49-F238E27FC236}">
                <a16:creationId xmlns:a16="http://schemas.microsoft.com/office/drawing/2014/main" id="{675E9FEA-6127-4240-B848-218DADB9B2E2}"/>
              </a:ext>
            </a:extLst>
          </p:cNvPr>
          <p:cNvSpPr txBox="1"/>
          <p:nvPr/>
        </p:nvSpPr>
        <p:spPr>
          <a:xfrm>
            <a:off x="370147" y="1373155"/>
            <a:ext cx="9502901" cy="80021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Plateauing in </a:t>
            </a:r>
            <a:r>
              <a:rPr lang="en-US" b="1" dirty="0">
                <a:solidFill>
                  <a:schemeClr val="accent2"/>
                </a:solidFill>
                <a:latin typeface="Arial" panose="020B0604020202020204" pitchFamily="34" charset="0"/>
                <a:cs typeface="Arial" panose="020B0604020202020204" pitchFamily="34" charset="0"/>
              </a:rPr>
              <a:t>COVID-19 hospitalizations</a:t>
            </a:r>
            <a:endParaRPr lang="en-US" b="1" dirty="0">
              <a:solidFill>
                <a:schemeClr val="accent1"/>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By facility:</a:t>
            </a:r>
          </a:p>
        </p:txBody>
      </p:sp>
      <p:sp>
        <p:nvSpPr>
          <p:cNvPr id="12" name="TextBox 11">
            <a:extLst>
              <a:ext uri="{FF2B5EF4-FFF2-40B4-BE49-F238E27FC236}">
                <a16:creationId xmlns:a16="http://schemas.microsoft.com/office/drawing/2014/main" id="{E25E7CEE-82CD-1B4F-9278-FA3CC10205A9}"/>
              </a:ext>
            </a:extLst>
          </p:cNvPr>
          <p:cNvSpPr txBox="1"/>
          <p:nvPr/>
        </p:nvSpPr>
        <p:spPr>
          <a:xfrm>
            <a:off x="7364797" y="4305848"/>
            <a:ext cx="811441"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Queens</a:t>
            </a:r>
          </a:p>
        </p:txBody>
      </p:sp>
      <p:sp>
        <p:nvSpPr>
          <p:cNvPr id="13" name="TextBox 12">
            <a:extLst>
              <a:ext uri="{FF2B5EF4-FFF2-40B4-BE49-F238E27FC236}">
                <a16:creationId xmlns:a16="http://schemas.microsoft.com/office/drawing/2014/main" id="{AAE8E059-C171-4A44-BC43-182B4AA8AE68}"/>
              </a:ext>
            </a:extLst>
          </p:cNvPr>
          <p:cNvSpPr txBox="1"/>
          <p:nvPr/>
        </p:nvSpPr>
        <p:spPr>
          <a:xfrm>
            <a:off x="3576964" y="4300167"/>
            <a:ext cx="891591"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Elmhurst</a:t>
            </a:r>
          </a:p>
        </p:txBody>
      </p:sp>
      <p:pic>
        <p:nvPicPr>
          <p:cNvPr id="7" name="Picture 6">
            <a:extLst>
              <a:ext uri="{FF2B5EF4-FFF2-40B4-BE49-F238E27FC236}">
                <a16:creationId xmlns:a16="http://schemas.microsoft.com/office/drawing/2014/main" id="{9FCE54D0-D71A-4C48-B065-8B6BCEFFF919}"/>
              </a:ext>
            </a:extLst>
          </p:cNvPr>
          <p:cNvPicPr>
            <a:picLocks noChangeAspect="1"/>
          </p:cNvPicPr>
          <p:nvPr/>
        </p:nvPicPr>
        <p:blipFill>
          <a:blip r:embed="rId8"/>
          <a:stretch>
            <a:fillRect/>
          </a:stretch>
        </p:blipFill>
        <p:spPr>
          <a:xfrm>
            <a:off x="2057400" y="2587973"/>
            <a:ext cx="3762375" cy="1645038"/>
          </a:xfrm>
          <a:prstGeom prst="rect">
            <a:avLst/>
          </a:prstGeom>
        </p:spPr>
      </p:pic>
      <p:pic>
        <p:nvPicPr>
          <p:cNvPr id="8" name="Picture 7">
            <a:extLst>
              <a:ext uri="{FF2B5EF4-FFF2-40B4-BE49-F238E27FC236}">
                <a16:creationId xmlns:a16="http://schemas.microsoft.com/office/drawing/2014/main" id="{C1A96937-63C2-410E-AFD1-0387ED365F0F}"/>
              </a:ext>
            </a:extLst>
          </p:cNvPr>
          <p:cNvPicPr>
            <a:picLocks noChangeAspect="1"/>
          </p:cNvPicPr>
          <p:nvPr/>
        </p:nvPicPr>
        <p:blipFill>
          <a:blip r:embed="rId9"/>
          <a:stretch>
            <a:fillRect/>
          </a:stretch>
        </p:blipFill>
        <p:spPr>
          <a:xfrm>
            <a:off x="6010772" y="2613894"/>
            <a:ext cx="3780621" cy="1619118"/>
          </a:xfrm>
          <a:prstGeom prst="rect">
            <a:avLst/>
          </a:prstGeom>
        </p:spPr>
      </p:pic>
    </p:spTree>
    <p:extLst>
      <p:ext uri="{BB962C8B-B14F-4D97-AF65-F5344CB8AC3E}">
        <p14:creationId xmlns:p14="http://schemas.microsoft.com/office/powerpoint/2010/main" val="3582471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44A1B2B6-F266-4683-A6F1-7CA25B4F12C0}"/>
              </a:ext>
            </a:extLst>
          </p:cNvPr>
          <p:cNvSpPr txBox="1"/>
          <p:nvPr/>
        </p:nvSpPr>
        <p:spPr>
          <a:xfrm>
            <a:off x="3058964" y="286305"/>
            <a:ext cx="8821712" cy="646331"/>
          </a:xfrm>
          <a:prstGeom prst="rect">
            <a:avLst/>
          </a:prstGeom>
          <a:noFill/>
        </p:spPr>
        <p:txBody>
          <a:bodyPr wrap="square" rtlCol="0">
            <a:spAutoFit/>
          </a:bodyPr>
          <a:lstStyle/>
          <a:p>
            <a:pPr algn="r"/>
            <a:r>
              <a:rPr lang="en-US" sz="3600" b="1" dirty="0">
                <a:solidFill>
                  <a:srgbClr val="21418B"/>
                </a:solidFill>
                <a:latin typeface="Arial" panose="020B0604020202020204" pitchFamily="34" charset="0"/>
                <a:cs typeface="Arial" panose="020B0604020202020204" pitchFamily="34" charset="0"/>
              </a:rPr>
              <a:t>Health + Hospitals Data </a:t>
            </a:r>
            <a:endParaRPr lang="en-US" sz="3600" dirty="0">
              <a:solidFill>
                <a:srgbClr val="21418B"/>
              </a:solidFill>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A3CE7A5-E335-4A37-AA89-2992C67405A3}"/>
                  </a:ext>
                </a:extLst>
              </p14:cNvPr>
              <p14:cNvContentPartPr/>
              <p14:nvPr/>
            </p14:nvContentPartPr>
            <p14:xfrm>
              <a:off x="787253" y="1696322"/>
              <a:ext cx="360" cy="360"/>
            </p14:xfrm>
          </p:contentPart>
        </mc:Choice>
        <mc:Fallback xmlns="">
          <p:pic>
            <p:nvPicPr>
              <p:cNvPr id="2" name="Ink 1">
                <a:extLst>
                  <a:ext uri="{FF2B5EF4-FFF2-40B4-BE49-F238E27FC236}">
                    <a16:creationId xmlns:a16="http://schemas.microsoft.com/office/drawing/2014/main" id="{0A3CE7A5-E335-4A37-AA89-2992C67405A3}"/>
                  </a:ext>
                </a:extLst>
              </p:cNvPr>
              <p:cNvPicPr/>
              <p:nvPr/>
            </p:nvPicPr>
            <p:blipFill>
              <a:blip r:embed="rId7"/>
              <a:stretch>
                <a:fillRect/>
              </a:stretch>
            </p:blipFill>
            <p:spPr>
              <a:xfrm>
                <a:off x="778253" y="1687682"/>
                <a:ext cx="18000" cy="18000"/>
              </a:xfrm>
              <a:prstGeom prst="rect">
                <a:avLst/>
              </a:prstGeom>
            </p:spPr>
          </p:pic>
        </mc:Fallback>
      </mc:AlternateContent>
      <p:sp>
        <p:nvSpPr>
          <p:cNvPr id="3" name="TextBox 2">
            <a:extLst>
              <a:ext uri="{FF2B5EF4-FFF2-40B4-BE49-F238E27FC236}">
                <a16:creationId xmlns:a16="http://schemas.microsoft.com/office/drawing/2014/main" id="{675E9FEA-6127-4240-B848-218DADB9B2E2}"/>
              </a:ext>
            </a:extLst>
          </p:cNvPr>
          <p:cNvSpPr txBox="1"/>
          <p:nvPr/>
        </p:nvSpPr>
        <p:spPr>
          <a:xfrm>
            <a:off x="370147" y="1373155"/>
            <a:ext cx="9502901" cy="80021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Plateauing in </a:t>
            </a:r>
            <a:r>
              <a:rPr lang="en-US" b="1" dirty="0">
                <a:solidFill>
                  <a:schemeClr val="accent2"/>
                </a:solidFill>
                <a:latin typeface="Arial" panose="020B0604020202020204" pitchFamily="34" charset="0"/>
                <a:cs typeface="Arial" panose="020B0604020202020204" pitchFamily="34" charset="0"/>
              </a:rPr>
              <a:t>COVID-19 hospitalizations</a:t>
            </a:r>
            <a:endParaRPr lang="en-US" b="1" dirty="0">
              <a:solidFill>
                <a:schemeClr val="accent1"/>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By facility:</a:t>
            </a:r>
          </a:p>
        </p:txBody>
      </p:sp>
      <p:sp>
        <p:nvSpPr>
          <p:cNvPr id="12" name="TextBox 11">
            <a:extLst>
              <a:ext uri="{FF2B5EF4-FFF2-40B4-BE49-F238E27FC236}">
                <a16:creationId xmlns:a16="http://schemas.microsoft.com/office/drawing/2014/main" id="{E25E7CEE-82CD-1B4F-9278-FA3CC10205A9}"/>
              </a:ext>
            </a:extLst>
          </p:cNvPr>
          <p:cNvSpPr txBox="1"/>
          <p:nvPr/>
        </p:nvSpPr>
        <p:spPr>
          <a:xfrm>
            <a:off x="5574097" y="4353267"/>
            <a:ext cx="125066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Kings County</a:t>
            </a:r>
          </a:p>
        </p:txBody>
      </p:sp>
      <p:sp>
        <p:nvSpPr>
          <p:cNvPr id="13" name="TextBox 12">
            <a:extLst>
              <a:ext uri="{FF2B5EF4-FFF2-40B4-BE49-F238E27FC236}">
                <a16:creationId xmlns:a16="http://schemas.microsoft.com/office/drawing/2014/main" id="{AAE8E059-C171-4A44-BC43-182B4AA8AE68}"/>
              </a:ext>
            </a:extLst>
          </p:cNvPr>
          <p:cNvSpPr txBox="1"/>
          <p:nvPr/>
        </p:nvSpPr>
        <p:spPr>
          <a:xfrm>
            <a:off x="1786264" y="4347586"/>
            <a:ext cx="928396"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Woodhull</a:t>
            </a:r>
          </a:p>
        </p:txBody>
      </p:sp>
      <p:sp>
        <p:nvSpPr>
          <p:cNvPr id="15" name="TextBox 14">
            <a:extLst>
              <a:ext uri="{FF2B5EF4-FFF2-40B4-BE49-F238E27FC236}">
                <a16:creationId xmlns:a16="http://schemas.microsoft.com/office/drawing/2014/main" id="{79583283-2F21-4C18-8702-C20564AA5F53}"/>
              </a:ext>
            </a:extLst>
          </p:cNvPr>
          <p:cNvSpPr txBox="1"/>
          <p:nvPr/>
        </p:nvSpPr>
        <p:spPr>
          <a:xfrm>
            <a:off x="9698422" y="4382523"/>
            <a:ext cx="1229824"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Coney Island</a:t>
            </a:r>
          </a:p>
        </p:txBody>
      </p:sp>
      <p:pic>
        <p:nvPicPr>
          <p:cNvPr id="7" name="Picture 6">
            <a:extLst>
              <a:ext uri="{FF2B5EF4-FFF2-40B4-BE49-F238E27FC236}">
                <a16:creationId xmlns:a16="http://schemas.microsoft.com/office/drawing/2014/main" id="{A4853021-6707-45D4-A6C8-CBBA52499391}"/>
              </a:ext>
            </a:extLst>
          </p:cNvPr>
          <p:cNvPicPr>
            <a:picLocks noChangeAspect="1"/>
          </p:cNvPicPr>
          <p:nvPr/>
        </p:nvPicPr>
        <p:blipFill>
          <a:blip r:embed="rId8"/>
          <a:stretch>
            <a:fillRect/>
          </a:stretch>
        </p:blipFill>
        <p:spPr>
          <a:xfrm>
            <a:off x="311324" y="2631244"/>
            <a:ext cx="3803638" cy="1649186"/>
          </a:xfrm>
          <a:prstGeom prst="rect">
            <a:avLst/>
          </a:prstGeom>
        </p:spPr>
      </p:pic>
      <p:pic>
        <p:nvPicPr>
          <p:cNvPr id="8" name="Picture 7">
            <a:extLst>
              <a:ext uri="{FF2B5EF4-FFF2-40B4-BE49-F238E27FC236}">
                <a16:creationId xmlns:a16="http://schemas.microsoft.com/office/drawing/2014/main" id="{8CBC984C-5AFE-4E47-AB2D-A8AA069DFF10}"/>
              </a:ext>
            </a:extLst>
          </p:cNvPr>
          <p:cNvPicPr>
            <a:picLocks noChangeAspect="1"/>
          </p:cNvPicPr>
          <p:nvPr/>
        </p:nvPicPr>
        <p:blipFill>
          <a:blip r:embed="rId9"/>
          <a:stretch>
            <a:fillRect/>
          </a:stretch>
        </p:blipFill>
        <p:spPr>
          <a:xfrm>
            <a:off x="4233863" y="2666949"/>
            <a:ext cx="3722504" cy="1613481"/>
          </a:xfrm>
          <a:prstGeom prst="rect">
            <a:avLst/>
          </a:prstGeom>
        </p:spPr>
      </p:pic>
      <p:pic>
        <p:nvPicPr>
          <p:cNvPr id="9" name="Picture 8">
            <a:extLst>
              <a:ext uri="{FF2B5EF4-FFF2-40B4-BE49-F238E27FC236}">
                <a16:creationId xmlns:a16="http://schemas.microsoft.com/office/drawing/2014/main" id="{332C453B-8319-4A1D-91DF-8AAE87852A9A}"/>
              </a:ext>
            </a:extLst>
          </p:cNvPr>
          <p:cNvPicPr>
            <a:picLocks noChangeAspect="1"/>
          </p:cNvPicPr>
          <p:nvPr/>
        </p:nvPicPr>
        <p:blipFill>
          <a:blip r:embed="rId10"/>
          <a:stretch>
            <a:fillRect/>
          </a:stretch>
        </p:blipFill>
        <p:spPr>
          <a:xfrm>
            <a:off x="8147809" y="2673610"/>
            <a:ext cx="3785083" cy="1649186"/>
          </a:xfrm>
          <a:prstGeom prst="rect">
            <a:avLst/>
          </a:prstGeom>
        </p:spPr>
      </p:pic>
    </p:spTree>
    <p:extLst>
      <p:ext uri="{BB962C8B-B14F-4D97-AF65-F5344CB8AC3E}">
        <p14:creationId xmlns:p14="http://schemas.microsoft.com/office/powerpoint/2010/main" val="256032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44A1B2B6-F266-4683-A6F1-7CA25B4F12C0}"/>
              </a:ext>
            </a:extLst>
          </p:cNvPr>
          <p:cNvSpPr txBox="1"/>
          <p:nvPr/>
        </p:nvSpPr>
        <p:spPr>
          <a:xfrm>
            <a:off x="3058964" y="286305"/>
            <a:ext cx="8821712" cy="646331"/>
          </a:xfrm>
          <a:prstGeom prst="rect">
            <a:avLst/>
          </a:prstGeom>
          <a:noFill/>
        </p:spPr>
        <p:txBody>
          <a:bodyPr wrap="square" rtlCol="0">
            <a:spAutoFit/>
          </a:bodyPr>
          <a:lstStyle/>
          <a:p>
            <a:pPr algn="r"/>
            <a:r>
              <a:rPr lang="en-US" sz="3600" b="1" dirty="0">
                <a:solidFill>
                  <a:srgbClr val="21418B"/>
                </a:solidFill>
                <a:latin typeface="Arial" panose="020B0604020202020204" pitchFamily="34" charset="0"/>
                <a:cs typeface="Arial" panose="020B0604020202020204" pitchFamily="34" charset="0"/>
              </a:rPr>
              <a:t>Health + Hospitals Data </a:t>
            </a:r>
            <a:endParaRPr lang="en-US" sz="3600" dirty="0">
              <a:solidFill>
                <a:srgbClr val="21418B"/>
              </a:solidFill>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A3CE7A5-E335-4A37-AA89-2992C67405A3}"/>
                  </a:ext>
                </a:extLst>
              </p14:cNvPr>
              <p14:cNvContentPartPr/>
              <p14:nvPr/>
            </p14:nvContentPartPr>
            <p14:xfrm>
              <a:off x="787253" y="1696322"/>
              <a:ext cx="360" cy="360"/>
            </p14:xfrm>
          </p:contentPart>
        </mc:Choice>
        <mc:Fallback xmlns="">
          <p:pic>
            <p:nvPicPr>
              <p:cNvPr id="2" name="Ink 1">
                <a:extLst>
                  <a:ext uri="{FF2B5EF4-FFF2-40B4-BE49-F238E27FC236}">
                    <a16:creationId xmlns:a16="http://schemas.microsoft.com/office/drawing/2014/main" id="{0A3CE7A5-E335-4A37-AA89-2992C67405A3}"/>
                  </a:ext>
                </a:extLst>
              </p:cNvPr>
              <p:cNvPicPr/>
              <p:nvPr/>
            </p:nvPicPr>
            <p:blipFill>
              <a:blip r:embed="rId7"/>
              <a:stretch>
                <a:fillRect/>
              </a:stretch>
            </p:blipFill>
            <p:spPr>
              <a:xfrm>
                <a:off x="778253" y="1687682"/>
                <a:ext cx="18000" cy="18000"/>
              </a:xfrm>
              <a:prstGeom prst="rect">
                <a:avLst/>
              </a:prstGeom>
            </p:spPr>
          </p:pic>
        </mc:Fallback>
      </mc:AlternateContent>
      <p:sp>
        <p:nvSpPr>
          <p:cNvPr id="3" name="TextBox 2">
            <a:extLst>
              <a:ext uri="{FF2B5EF4-FFF2-40B4-BE49-F238E27FC236}">
                <a16:creationId xmlns:a16="http://schemas.microsoft.com/office/drawing/2014/main" id="{675E9FEA-6127-4240-B848-218DADB9B2E2}"/>
              </a:ext>
            </a:extLst>
          </p:cNvPr>
          <p:cNvSpPr txBox="1"/>
          <p:nvPr/>
        </p:nvSpPr>
        <p:spPr>
          <a:xfrm>
            <a:off x="370148" y="1373155"/>
            <a:ext cx="11336077" cy="123110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solidFill>
                  <a:schemeClr val="accent1"/>
                </a:solidFill>
                <a:latin typeface="Arial" panose="020B0604020202020204" pitchFamily="34" charset="0"/>
                <a:cs typeface="Arial" panose="020B0604020202020204" pitchFamily="34" charset="0"/>
              </a:rPr>
              <a:t>ICU COVID-19 admits is plateauing but has not yet fully peaked. </a:t>
            </a:r>
          </a:p>
          <a:p>
            <a:pPr marL="285750" indent="-285750">
              <a:spcAft>
                <a:spcPts val="1200"/>
              </a:spcAft>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Only 1 in 10 COVID-19 admits is admitted to ICU</a:t>
            </a:r>
            <a:r>
              <a:rPr lang="en-US" dirty="0">
                <a:solidFill>
                  <a:schemeClr val="accent1"/>
                </a:solidFill>
                <a:latin typeface="Arial" panose="020B0604020202020204" pitchFamily="34" charset="0"/>
                <a:cs typeface="Arial" panose="020B0604020202020204" pitchFamily="34" charset="0"/>
              </a:rPr>
              <a:t>.</a:t>
            </a:r>
          </a:p>
          <a:p>
            <a:pPr marL="285750" indent="-285750">
              <a:spcAft>
                <a:spcPts val="1200"/>
              </a:spcAft>
              <a:buFont typeface="Arial" panose="020B0604020202020204" pitchFamily="34" charset="0"/>
              <a:buChar char="•"/>
            </a:pPr>
            <a:endParaRPr lang="en-US" b="1" dirty="0">
              <a:solidFill>
                <a:schemeClr val="accent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C00482E-8BD3-4415-978A-74D1702C4CBC}"/>
              </a:ext>
            </a:extLst>
          </p:cNvPr>
          <p:cNvPicPr>
            <a:picLocks noChangeAspect="1"/>
          </p:cNvPicPr>
          <p:nvPr/>
        </p:nvPicPr>
        <p:blipFill>
          <a:blip r:embed="rId8"/>
          <a:stretch>
            <a:fillRect/>
          </a:stretch>
        </p:blipFill>
        <p:spPr>
          <a:xfrm>
            <a:off x="2487463" y="2300920"/>
            <a:ext cx="7599511" cy="3656967"/>
          </a:xfrm>
          <a:prstGeom prst="rect">
            <a:avLst/>
          </a:prstGeom>
        </p:spPr>
      </p:pic>
    </p:spTree>
    <p:extLst>
      <p:ext uri="{BB962C8B-B14F-4D97-AF65-F5344CB8AC3E}">
        <p14:creationId xmlns:p14="http://schemas.microsoft.com/office/powerpoint/2010/main" val="2209543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44A1B2B6-F266-4683-A6F1-7CA25B4F12C0}"/>
              </a:ext>
            </a:extLst>
          </p:cNvPr>
          <p:cNvSpPr txBox="1"/>
          <p:nvPr/>
        </p:nvSpPr>
        <p:spPr>
          <a:xfrm>
            <a:off x="3058964" y="286305"/>
            <a:ext cx="8821712" cy="646331"/>
          </a:xfrm>
          <a:prstGeom prst="rect">
            <a:avLst/>
          </a:prstGeom>
          <a:noFill/>
        </p:spPr>
        <p:txBody>
          <a:bodyPr wrap="square" rtlCol="0">
            <a:spAutoFit/>
          </a:bodyPr>
          <a:lstStyle/>
          <a:p>
            <a:pPr algn="r"/>
            <a:r>
              <a:rPr lang="en-US" sz="3600" b="1" dirty="0">
                <a:solidFill>
                  <a:srgbClr val="21418B"/>
                </a:solidFill>
                <a:latin typeface="Arial" panose="020B0604020202020204" pitchFamily="34" charset="0"/>
                <a:cs typeface="Arial" panose="020B0604020202020204" pitchFamily="34" charset="0"/>
              </a:rPr>
              <a:t>Health + Hospitals Data </a:t>
            </a:r>
            <a:endParaRPr lang="en-US" sz="3600" dirty="0">
              <a:solidFill>
                <a:srgbClr val="21418B"/>
              </a:solidFill>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A3CE7A5-E335-4A37-AA89-2992C67405A3}"/>
                  </a:ext>
                </a:extLst>
              </p14:cNvPr>
              <p14:cNvContentPartPr/>
              <p14:nvPr/>
            </p14:nvContentPartPr>
            <p14:xfrm>
              <a:off x="787253" y="1696322"/>
              <a:ext cx="360" cy="360"/>
            </p14:xfrm>
          </p:contentPart>
        </mc:Choice>
        <mc:Fallback xmlns="">
          <p:pic>
            <p:nvPicPr>
              <p:cNvPr id="2" name="Ink 1">
                <a:extLst>
                  <a:ext uri="{FF2B5EF4-FFF2-40B4-BE49-F238E27FC236}">
                    <a16:creationId xmlns:a16="http://schemas.microsoft.com/office/drawing/2014/main" id="{0A3CE7A5-E335-4A37-AA89-2992C67405A3}"/>
                  </a:ext>
                </a:extLst>
              </p:cNvPr>
              <p:cNvPicPr/>
              <p:nvPr/>
            </p:nvPicPr>
            <p:blipFill>
              <a:blip r:embed="rId7"/>
              <a:stretch>
                <a:fillRect/>
              </a:stretch>
            </p:blipFill>
            <p:spPr>
              <a:xfrm>
                <a:off x="778253" y="1687682"/>
                <a:ext cx="18000" cy="18000"/>
              </a:xfrm>
              <a:prstGeom prst="rect">
                <a:avLst/>
              </a:prstGeom>
            </p:spPr>
          </p:pic>
        </mc:Fallback>
      </mc:AlternateContent>
      <p:sp>
        <p:nvSpPr>
          <p:cNvPr id="3" name="TextBox 2">
            <a:extLst>
              <a:ext uri="{FF2B5EF4-FFF2-40B4-BE49-F238E27FC236}">
                <a16:creationId xmlns:a16="http://schemas.microsoft.com/office/drawing/2014/main" id="{675E9FEA-6127-4240-B848-218DADB9B2E2}"/>
              </a:ext>
            </a:extLst>
          </p:cNvPr>
          <p:cNvSpPr txBox="1"/>
          <p:nvPr/>
        </p:nvSpPr>
        <p:spPr>
          <a:xfrm>
            <a:off x="370148" y="1373155"/>
            <a:ext cx="10404944" cy="116955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Pediatric COVID admissions </a:t>
            </a:r>
            <a:r>
              <a:rPr lang="en-US" dirty="0">
                <a:solidFill>
                  <a:schemeClr val="accent1"/>
                </a:solidFill>
                <a:latin typeface="Arial" panose="020B0604020202020204" pitchFamily="34" charset="0"/>
                <a:cs typeface="Arial" panose="020B0604020202020204" pitchFamily="34" charset="0"/>
              </a:rPr>
              <a:t>have risen in proportion to overall COVID admissions</a:t>
            </a:r>
          </a:p>
          <a:p>
            <a:pPr marL="742950" lvl="1" indent="-285750">
              <a:spcAft>
                <a:spcPts val="1200"/>
              </a:spcAft>
              <a:buFont typeface="Arial" panose="020B0604020202020204" pitchFamily="34" charset="0"/>
              <a:buChar char="•"/>
            </a:pPr>
            <a:r>
              <a:rPr lang="en-US" sz="1400" dirty="0">
                <a:solidFill>
                  <a:schemeClr val="accent1"/>
                </a:solidFill>
                <a:latin typeface="Arial" panose="020B0604020202020204" pitchFamily="34" charset="0"/>
                <a:cs typeface="Arial" panose="020B0604020202020204" pitchFamily="34" charset="0"/>
              </a:rPr>
              <a:t>Appear to be leveling, but will monitor for effect of return to school</a:t>
            </a:r>
          </a:p>
          <a:p>
            <a:pPr marL="285750" indent="-285750">
              <a:spcAft>
                <a:spcPts val="1200"/>
              </a:spcAft>
              <a:buFont typeface="Arial" panose="020B0604020202020204" pitchFamily="34" charset="0"/>
              <a:buChar char="•"/>
            </a:pPr>
            <a:endParaRPr lang="en-US" b="1" dirty="0">
              <a:solidFill>
                <a:schemeClr val="accent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1FFE72A-4B21-E145-95ED-E63BAA406A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780" y="3591893"/>
            <a:ext cx="3963726" cy="1892952"/>
          </a:xfrm>
          <a:prstGeom prst="rect">
            <a:avLst/>
          </a:prstGeom>
        </p:spPr>
      </p:pic>
      <p:pic>
        <p:nvPicPr>
          <p:cNvPr id="5" name="Picture 4">
            <a:extLst>
              <a:ext uri="{FF2B5EF4-FFF2-40B4-BE49-F238E27FC236}">
                <a16:creationId xmlns:a16="http://schemas.microsoft.com/office/drawing/2014/main" id="{216B9011-8E28-4C2C-9359-5925016838AF}"/>
              </a:ext>
            </a:extLst>
          </p:cNvPr>
          <p:cNvPicPr>
            <a:picLocks noChangeAspect="1"/>
          </p:cNvPicPr>
          <p:nvPr/>
        </p:nvPicPr>
        <p:blipFill>
          <a:blip r:embed="rId9"/>
          <a:stretch>
            <a:fillRect/>
          </a:stretch>
        </p:blipFill>
        <p:spPr>
          <a:xfrm>
            <a:off x="5327337" y="2624434"/>
            <a:ext cx="6202883" cy="2965186"/>
          </a:xfrm>
          <a:prstGeom prst="rect">
            <a:avLst/>
          </a:prstGeom>
        </p:spPr>
      </p:pic>
      <p:sp>
        <p:nvSpPr>
          <p:cNvPr id="8" name="Right Arrow 2">
            <a:extLst>
              <a:ext uri="{FF2B5EF4-FFF2-40B4-BE49-F238E27FC236}">
                <a16:creationId xmlns:a16="http://schemas.microsoft.com/office/drawing/2014/main" id="{0E2ABEA5-5315-4AF1-B395-B854AE6D6428}"/>
              </a:ext>
            </a:extLst>
          </p:cNvPr>
          <p:cNvSpPr/>
          <p:nvPr/>
        </p:nvSpPr>
        <p:spPr>
          <a:xfrm>
            <a:off x="4891587" y="4315295"/>
            <a:ext cx="356188" cy="241004"/>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877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44A1B2B6-F266-4683-A6F1-7CA25B4F12C0}"/>
              </a:ext>
            </a:extLst>
          </p:cNvPr>
          <p:cNvSpPr txBox="1"/>
          <p:nvPr/>
        </p:nvSpPr>
        <p:spPr>
          <a:xfrm>
            <a:off x="3058964" y="286305"/>
            <a:ext cx="8821712" cy="646331"/>
          </a:xfrm>
          <a:prstGeom prst="rect">
            <a:avLst/>
          </a:prstGeom>
          <a:noFill/>
        </p:spPr>
        <p:txBody>
          <a:bodyPr wrap="square" rtlCol="0">
            <a:spAutoFit/>
          </a:bodyPr>
          <a:lstStyle/>
          <a:p>
            <a:pPr algn="r"/>
            <a:r>
              <a:rPr lang="en-US" sz="3600" b="1" dirty="0">
                <a:solidFill>
                  <a:srgbClr val="21418B"/>
                </a:solidFill>
                <a:latin typeface="Arial" panose="020B0604020202020204" pitchFamily="34" charset="0"/>
                <a:cs typeface="Arial" panose="020B0604020202020204" pitchFamily="34" charset="0"/>
              </a:rPr>
              <a:t>Health + Hospitals Data </a:t>
            </a:r>
            <a:endParaRPr lang="en-US" sz="3600" dirty="0">
              <a:solidFill>
                <a:srgbClr val="21418B"/>
              </a:solidFill>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A3CE7A5-E335-4A37-AA89-2992C67405A3}"/>
                  </a:ext>
                </a:extLst>
              </p14:cNvPr>
              <p14:cNvContentPartPr/>
              <p14:nvPr/>
            </p14:nvContentPartPr>
            <p14:xfrm>
              <a:off x="604373" y="1247435"/>
              <a:ext cx="360" cy="360"/>
            </p14:xfrm>
          </p:contentPart>
        </mc:Choice>
        <mc:Fallback xmlns="">
          <p:pic>
            <p:nvPicPr>
              <p:cNvPr id="2" name="Ink 1">
                <a:extLst>
                  <a:ext uri="{FF2B5EF4-FFF2-40B4-BE49-F238E27FC236}">
                    <a16:creationId xmlns:a16="http://schemas.microsoft.com/office/drawing/2014/main" id="{0A3CE7A5-E335-4A37-AA89-2992C67405A3}"/>
                  </a:ext>
                </a:extLst>
              </p:cNvPr>
              <p:cNvPicPr/>
              <p:nvPr/>
            </p:nvPicPr>
            <p:blipFill>
              <a:blip r:embed="rId4"/>
              <a:stretch>
                <a:fillRect/>
              </a:stretch>
            </p:blipFill>
            <p:spPr>
              <a:xfrm>
                <a:off x="595373" y="1238435"/>
                <a:ext cx="18000" cy="18000"/>
              </a:xfrm>
              <a:prstGeom prst="rect">
                <a:avLst/>
              </a:prstGeom>
            </p:spPr>
          </p:pic>
        </mc:Fallback>
      </mc:AlternateContent>
      <p:sp>
        <p:nvSpPr>
          <p:cNvPr id="10" name="TextBox 9">
            <a:extLst>
              <a:ext uri="{FF2B5EF4-FFF2-40B4-BE49-F238E27FC236}">
                <a16:creationId xmlns:a16="http://schemas.microsoft.com/office/drawing/2014/main" id="{8B4334C7-16A1-814C-8996-FC0A8F50D59C}"/>
              </a:ext>
            </a:extLst>
          </p:cNvPr>
          <p:cNvSpPr txBox="1"/>
          <p:nvPr/>
        </p:nvSpPr>
        <p:spPr>
          <a:xfrm>
            <a:off x="370148" y="1373155"/>
            <a:ext cx="4700496" cy="437042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solidFill>
                  <a:schemeClr val="accent1"/>
                </a:solidFill>
                <a:latin typeface="Arial" panose="020B0604020202020204" pitchFamily="34" charset="0"/>
                <a:cs typeface="Arial" panose="020B0604020202020204" pitchFamily="34" charset="0"/>
              </a:rPr>
              <a:t>As COVID-19 admissions have risen, </a:t>
            </a:r>
            <a:r>
              <a:rPr lang="en-US" b="1" dirty="0">
                <a:solidFill>
                  <a:schemeClr val="accent1"/>
                </a:solidFill>
                <a:latin typeface="Arial" panose="020B0604020202020204" pitchFamily="34" charset="0"/>
                <a:cs typeface="Arial" panose="020B0604020202020204" pitchFamily="34" charset="0"/>
              </a:rPr>
              <a:t>non-COVID admissions have fallen:</a:t>
            </a:r>
          </a:p>
          <a:p>
            <a:pPr marL="742950" lvl="1" indent="-285750">
              <a:spcAft>
                <a:spcPts val="1200"/>
              </a:spcAft>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Hospital avoidance </a:t>
            </a:r>
            <a:r>
              <a:rPr lang="en-US" dirty="0">
                <a:solidFill>
                  <a:schemeClr val="accent1"/>
                </a:solidFill>
                <a:latin typeface="Arial" panose="020B0604020202020204" pitchFamily="34" charset="0"/>
                <a:cs typeface="Arial" panose="020B0604020202020204" pitchFamily="34" charset="0"/>
              </a:rPr>
              <a:t>(small effect)</a:t>
            </a:r>
          </a:p>
          <a:p>
            <a:pPr marL="742950" lvl="1" indent="-285750">
              <a:spcAft>
                <a:spcPts val="1200"/>
              </a:spcAft>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Chronic diseases flaring </a:t>
            </a:r>
            <a:r>
              <a:rPr lang="en-US" dirty="0">
                <a:solidFill>
                  <a:schemeClr val="accent1"/>
                </a:solidFill>
                <a:latin typeface="Arial" panose="020B0604020202020204" pitchFamily="34" charset="0"/>
                <a:cs typeface="Arial" panose="020B0604020202020204" pitchFamily="34" charset="0"/>
              </a:rPr>
              <a:t>now due to COVID and not other causes</a:t>
            </a:r>
          </a:p>
          <a:p>
            <a:pPr marL="1200150" lvl="2" indent="-285750">
              <a:spcAft>
                <a:spcPts val="1200"/>
              </a:spcAft>
              <a:buFont typeface="Arial" panose="020B0604020202020204" pitchFamily="34" charset="0"/>
              <a:buChar char="•"/>
            </a:pPr>
            <a:r>
              <a:rPr lang="en-US" sz="1400" dirty="0">
                <a:solidFill>
                  <a:schemeClr val="accent1"/>
                </a:solidFill>
                <a:latin typeface="Arial" panose="020B0604020202020204" pitchFamily="34" charset="0"/>
                <a:cs typeface="Arial" panose="020B0604020202020204" pitchFamily="34" charset="0"/>
              </a:rPr>
              <a:t>Example: Diabetes</a:t>
            </a:r>
          </a:p>
          <a:p>
            <a:pPr marL="742950" lvl="1" indent="-285750">
              <a:spcAft>
                <a:spcPts val="1200"/>
              </a:spcAft>
              <a:buFont typeface="Arial" panose="020B0604020202020204" pitchFamily="34" charset="0"/>
              <a:buChar char="•"/>
            </a:pPr>
            <a:r>
              <a:rPr lang="en-US" dirty="0">
                <a:solidFill>
                  <a:schemeClr val="accent1"/>
                </a:solidFill>
                <a:latin typeface="Arial" panose="020B0604020202020204" pitchFamily="34" charset="0"/>
                <a:cs typeface="Arial" panose="020B0604020202020204" pitchFamily="34" charset="0"/>
              </a:rPr>
              <a:t>COVID-19 detected in people </a:t>
            </a:r>
            <a:r>
              <a:rPr lang="en-US" b="1" dirty="0">
                <a:solidFill>
                  <a:schemeClr val="accent1"/>
                </a:solidFill>
                <a:latin typeface="Arial" panose="020B0604020202020204" pitchFamily="34" charset="0"/>
                <a:cs typeface="Arial" panose="020B0604020202020204" pitchFamily="34" charset="0"/>
              </a:rPr>
              <a:t>admitted for other reasons</a:t>
            </a:r>
          </a:p>
          <a:p>
            <a:pPr marL="1200150" lvl="2" indent="-285750">
              <a:spcAft>
                <a:spcPts val="1200"/>
              </a:spcAft>
              <a:buFont typeface="Arial" panose="020B0604020202020204" pitchFamily="34" charset="0"/>
              <a:buChar char="•"/>
            </a:pPr>
            <a:r>
              <a:rPr lang="en-US" sz="1400" dirty="0">
                <a:solidFill>
                  <a:schemeClr val="accent1"/>
                </a:solidFill>
                <a:latin typeface="Arial" panose="020B0604020202020204" pitchFamily="34" charset="0"/>
                <a:cs typeface="Arial" panose="020B0604020202020204" pitchFamily="34" charset="0"/>
              </a:rPr>
              <a:t>Example: Trauma</a:t>
            </a:r>
          </a:p>
          <a:p>
            <a:pPr marL="285750" indent="-285750">
              <a:spcAft>
                <a:spcPts val="1200"/>
              </a:spcAft>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However, in the last few days this has begun to reverse…</a:t>
            </a:r>
          </a:p>
          <a:p>
            <a:pPr marL="285750" indent="-285750">
              <a:spcAft>
                <a:spcPts val="1200"/>
              </a:spcAft>
              <a:buFont typeface="Arial" panose="020B0604020202020204" pitchFamily="34" charset="0"/>
              <a:buChar char="•"/>
            </a:pPr>
            <a:endParaRPr lang="en-US" b="1" dirty="0">
              <a:solidFill>
                <a:schemeClr val="accent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E6D1F14-CCF2-4776-89DE-4CC95AEC8C9E}"/>
              </a:ext>
            </a:extLst>
          </p:cNvPr>
          <p:cNvPicPr>
            <a:picLocks noChangeAspect="1"/>
          </p:cNvPicPr>
          <p:nvPr/>
        </p:nvPicPr>
        <p:blipFill>
          <a:blip r:embed="rId5"/>
          <a:stretch>
            <a:fillRect/>
          </a:stretch>
        </p:blipFill>
        <p:spPr>
          <a:xfrm>
            <a:off x="5391149" y="1367578"/>
            <a:ext cx="5684527" cy="4122844"/>
          </a:xfrm>
          <a:prstGeom prst="rect">
            <a:avLst/>
          </a:prstGeom>
        </p:spPr>
      </p:pic>
    </p:spTree>
    <p:extLst>
      <p:ext uri="{BB962C8B-B14F-4D97-AF65-F5344CB8AC3E}">
        <p14:creationId xmlns:p14="http://schemas.microsoft.com/office/powerpoint/2010/main" val="2003889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44A1B2B6-F266-4683-A6F1-7CA25B4F12C0}"/>
              </a:ext>
            </a:extLst>
          </p:cNvPr>
          <p:cNvSpPr txBox="1"/>
          <p:nvPr/>
        </p:nvSpPr>
        <p:spPr>
          <a:xfrm>
            <a:off x="3058964" y="286305"/>
            <a:ext cx="8821712" cy="646331"/>
          </a:xfrm>
          <a:prstGeom prst="rect">
            <a:avLst/>
          </a:prstGeom>
          <a:noFill/>
        </p:spPr>
        <p:txBody>
          <a:bodyPr wrap="square" rtlCol="0">
            <a:spAutoFit/>
          </a:bodyPr>
          <a:lstStyle/>
          <a:p>
            <a:pPr algn="r"/>
            <a:r>
              <a:rPr lang="en-US" sz="3600" b="1" dirty="0">
                <a:solidFill>
                  <a:srgbClr val="21418B"/>
                </a:solidFill>
                <a:latin typeface="Arial" panose="020B0604020202020204" pitchFamily="34" charset="0"/>
                <a:cs typeface="Arial" panose="020B0604020202020204" pitchFamily="34" charset="0"/>
              </a:rPr>
              <a:t>Health + Hospitals Data </a:t>
            </a:r>
            <a:endParaRPr lang="en-US" sz="3600" dirty="0">
              <a:solidFill>
                <a:srgbClr val="21418B"/>
              </a:solidFill>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A3CE7A5-E335-4A37-AA89-2992C67405A3}"/>
                  </a:ext>
                </a:extLst>
              </p14:cNvPr>
              <p14:cNvContentPartPr/>
              <p14:nvPr/>
            </p14:nvContentPartPr>
            <p14:xfrm>
              <a:off x="604373" y="1247435"/>
              <a:ext cx="360" cy="360"/>
            </p14:xfrm>
          </p:contentPart>
        </mc:Choice>
        <mc:Fallback xmlns="">
          <p:pic>
            <p:nvPicPr>
              <p:cNvPr id="2" name="Ink 1">
                <a:extLst>
                  <a:ext uri="{FF2B5EF4-FFF2-40B4-BE49-F238E27FC236}">
                    <a16:creationId xmlns:a16="http://schemas.microsoft.com/office/drawing/2014/main" id="{0A3CE7A5-E335-4A37-AA89-2992C67405A3}"/>
                  </a:ext>
                </a:extLst>
              </p:cNvPr>
              <p:cNvPicPr/>
              <p:nvPr/>
            </p:nvPicPr>
            <p:blipFill>
              <a:blip r:embed="rId4"/>
              <a:stretch>
                <a:fillRect/>
              </a:stretch>
            </p:blipFill>
            <p:spPr>
              <a:xfrm>
                <a:off x="595373" y="1238435"/>
                <a:ext cx="18000" cy="18000"/>
              </a:xfrm>
              <a:prstGeom prst="rect">
                <a:avLst/>
              </a:prstGeom>
            </p:spPr>
          </p:pic>
        </mc:Fallback>
      </mc:AlternateContent>
      <p:pic>
        <p:nvPicPr>
          <p:cNvPr id="3" name="Picture 2">
            <a:extLst>
              <a:ext uri="{FF2B5EF4-FFF2-40B4-BE49-F238E27FC236}">
                <a16:creationId xmlns:a16="http://schemas.microsoft.com/office/drawing/2014/main" id="{B25018FB-EC1E-47B5-9118-7D1167F9CECD}"/>
              </a:ext>
            </a:extLst>
          </p:cNvPr>
          <p:cNvPicPr>
            <a:picLocks noChangeAspect="1"/>
          </p:cNvPicPr>
          <p:nvPr/>
        </p:nvPicPr>
        <p:blipFill>
          <a:blip r:embed="rId5"/>
          <a:stretch>
            <a:fillRect/>
          </a:stretch>
        </p:blipFill>
        <p:spPr>
          <a:xfrm>
            <a:off x="5685091" y="1706529"/>
            <a:ext cx="5935409" cy="3817971"/>
          </a:xfrm>
          <a:prstGeom prst="rect">
            <a:avLst/>
          </a:prstGeom>
        </p:spPr>
      </p:pic>
      <p:sp>
        <p:nvSpPr>
          <p:cNvPr id="8" name="TextBox 7">
            <a:extLst>
              <a:ext uri="{FF2B5EF4-FFF2-40B4-BE49-F238E27FC236}">
                <a16:creationId xmlns:a16="http://schemas.microsoft.com/office/drawing/2014/main" id="{C61BC595-210B-4939-934E-71BA804E166E}"/>
              </a:ext>
            </a:extLst>
          </p:cNvPr>
          <p:cNvSpPr txBox="1"/>
          <p:nvPr/>
        </p:nvSpPr>
        <p:spPr>
          <a:xfrm>
            <a:off x="370148" y="1373155"/>
            <a:ext cx="4700496" cy="135421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solidFill>
                  <a:schemeClr val="accent1"/>
                </a:solidFill>
                <a:latin typeface="Arial" panose="020B0604020202020204" pitchFamily="34" charset="0"/>
                <a:cs typeface="Arial" panose="020B0604020202020204" pitchFamily="34" charset="0"/>
              </a:rPr>
              <a:t>Net effect is that overall </a:t>
            </a:r>
            <a:r>
              <a:rPr lang="en-US" b="1" dirty="0">
                <a:solidFill>
                  <a:schemeClr val="accent1"/>
                </a:solidFill>
                <a:latin typeface="Arial" panose="020B0604020202020204" pitchFamily="34" charset="0"/>
                <a:cs typeface="Arial" panose="020B0604020202020204" pitchFamily="34" charset="0"/>
              </a:rPr>
              <a:t>hospital census </a:t>
            </a:r>
            <a:r>
              <a:rPr lang="en-US" dirty="0">
                <a:solidFill>
                  <a:schemeClr val="accent1"/>
                </a:solidFill>
                <a:latin typeface="Arial" panose="020B0604020202020204" pitchFamily="34" charset="0"/>
                <a:cs typeface="Arial" panose="020B0604020202020204" pitchFamily="34" charset="0"/>
              </a:rPr>
              <a:t>remains high and </a:t>
            </a:r>
            <a:r>
              <a:rPr lang="en-US" b="1" dirty="0">
                <a:solidFill>
                  <a:schemeClr val="accent1"/>
                </a:solidFill>
                <a:latin typeface="Arial" panose="020B0604020202020204" pitchFamily="34" charset="0"/>
                <a:cs typeface="Arial" panose="020B0604020202020204" pitchFamily="34" charset="0"/>
              </a:rPr>
              <a:t>has not yet declined to pre-wave levels</a:t>
            </a:r>
          </a:p>
          <a:p>
            <a:pPr marL="285750" indent="-285750">
              <a:spcAft>
                <a:spcPts val="1200"/>
              </a:spcAft>
              <a:buFont typeface="Arial" panose="020B0604020202020204" pitchFamily="34" charset="0"/>
              <a:buChar char="•"/>
            </a:pPr>
            <a:endParaRPr lang="en-US"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0512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04446D-C8A3-4CA8-ACD6-58BABE8BF109}"/>
              </a:ext>
            </a:extLst>
          </p:cNvPr>
          <p:cNvPicPr>
            <a:picLocks noChangeAspect="1"/>
          </p:cNvPicPr>
          <p:nvPr/>
        </p:nvPicPr>
        <p:blipFill>
          <a:blip r:embed="rId3"/>
          <a:stretch>
            <a:fillRect/>
          </a:stretch>
        </p:blipFill>
        <p:spPr>
          <a:xfrm>
            <a:off x="4832143" y="1343025"/>
            <a:ext cx="6791325" cy="4191000"/>
          </a:xfrm>
          <a:prstGeom prst="rect">
            <a:avLst/>
          </a:prstGeom>
          <a:ln>
            <a:solidFill>
              <a:schemeClr val="accent1"/>
            </a:solidFill>
          </a:ln>
        </p:spPr>
      </p:pic>
      <p:sp>
        <p:nvSpPr>
          <p:cNvPr id="73" name="TextBox 72">
            <a:extLst>
              <a:ext uri="{FF2B5EF4-FFF2-40B4-BE49-F238E27FC236}">
                <a16:creationId xmlns:a16="http://schemas.microsoft.com/office/drawing/2014/main" id="{44A1B2B6-F266-4683-A6F1-7CA25B4F12C0}"/>
              </a:ext>
            </a:extLst>
          </p:cNvPr>
          <p:cNvSpPr txBox="1"/>
          <p:nvPr/>
        </p:nvSpPr>
        <p:spPr>
          <a:xfrm>
            <a:off x="3058964" y="286305"/>
            <a:ext cx="8821712" cy="646331"/>
          </a:xfrm>
          <a:prstGeom prst="rect">
            <a:avLst/>
          </a:prstGeom>
          <a:noFill/>
        </p:spPr>
        <p:txBody>
          <a:bodyPr wrap="square" rtlCol="0">
            <a:spAutoFit/>
          </a:bodyPr>
          <a:lstStyle/>
          <a:p>
            <a:pPr algn="r"/>
            <a:r>
              <a:rPr lang="en-US" sz="3600" b="1" dirty="0">
                <a:solidFill>
                  <a:srgbClr val="21418B"/>
                </a:solidFill>
                <a:latin typeface="Arial" panose="020B0604020202020204" pitchFamily="34" charset="0"/>
                <a:cs typeface="Arial" panose="020B0604020202020204" pitchFamily="34" charset="0"/>
              </a:rPr>
              <a:t>NYC Data </a:t>
            </a:r>
            <a:endParaRPr lang="en-US" sz="3600" dirty="0">
              <a:solidFill>
                <a:srgbClr val="21418B"/>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6FD0A19-258C-4D04-BCE8-A84FA1D181EE}"/>
              </a:ext>
            </a:extLst>
          </p:cNvPr>
          <p:cNvPicPr>
            <a:picLocks noChangeAspect="1"/>
          </p:cNvPicPr>
          <p:nvPr/>
        </p:nvPicPr>
        <p:blipFill>
          <a:blip r:embed="rId4"/>
          <a:stretch>
            <a:fillRect/>
          </a:stretch>
        </p:blipFill>
        <p:spPr>
          <a:xfrm>
            <a:off x="7587798" y="4316819"/>
            <a:ext cx="4581729" cy="482009"/>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0A3CE7A5-E335-4A37-AA89-2992C67405A3}"/>
                  </a:ext>
                </a:extLst>
              </p14:cNvPr>
              <p14:cNvContentPartPr/>
              <p14:nvPr/>
            </p14:nvContentPartPr>
            <p14:xfrm>
              <a:off x="787253" y="1696322"/>
              <a:ext cx="360" cy="360"/>
            </p14:xfrm>
          </p:contentPart>
        </mc:Choice>
        <mc:Fallback xmlns="">
          <p:pic>
            <p:nvPicPr>
              <p:cNvPr id="2" name="Ink 1">
                <a:extLst>
                  <a:ext uri="{FF2B5EF4-FFF2-40B4-BE49-F238E27FC236}">
                    <a16:creationId xmlns:a16="http://schemas.microsoft.com/office/drawing/2014/main" id="{0A3CE7A5-E335-4A37-AA89-2992C67405A3}"/>
                  </a:ext>
                </a:extLst>
              </p:cNvPr>
              <p:cNvPicPr/>
              <p:nvPr/>
            </p:nvPicPr>
            <p:blipFill>
              <a:blip r:embed="rId7"/>
              <a:stretch>
                <a:fillRect/>
              </a:stretch>
            </p:blipFill>
            <p:spPr>
              <a:xfrm>
                <a:off x="778253" y="1687682"/>
                <a:ext cx="18000" cy="18000"/>
              </a:xfrm>
              <a:prstGeom prst="rect">
                <a:avLst/>
              </a:prstGeom>
            </p:spPr>
          </p:pic>
        </mc:Fallback>
      </mc:AlternateContent>
      <p:sp>
        <p:nvSpPr>
          <p:cNvPr id="8" name="Rectangle 7">
            <a:extLst>
              <a:ext uri="{FF2B5EF4-FFF2-40B4-BE49-F238E27FC236}">
                <a16:creationId xmlns:a16="http://schemas.microsoft.com/office/drawing/2014/main" id="{D35C20AC-61A0-CC4A-880D-381575D343DF}"/>
              </a:ext>
            </a:extLst>
          </p:cNvPr>
          <p:cNvSpPr/>
          <p:nvPr/>
        </p:nvSpPr>
        <p:spPr>
          <a:xfrm>
            <a:off x="8159401" y="6112115"/>
            <a:ext cx="3804760" cy="276999"/>
          </a:xfrm>
          <a:prstGeom prst="rect">
            <a:avLst/>
          </a:prstGeom>
        </p:spPr>
        <p:txBody>
          <a:bodyPr wrap="none">
            <a:spAutoFit/>
          </a:bodyPr>
          <a:lstStyle/>
          <a:p>
            <a:r>
              <a:rPr lang="en-US" sz="1200" dirty="0"/>
              <a:t>https://www1.nyc.gov/site/</a:t>
            </a:r>
            <a:r>
              <a:rPr lang="en-US" sz="1200" dirty="0" err="1"/>
              <a:t>doh</a:t>
            </a:r>
            <a:r>
              <a:rPr lang="en-US" sz="1200" dirty="0"/>
              <a:t>/</a:t>
            </a:r>
            <a:r>
              <a:rPr lang="en-US" sz="1200" dirty="0" err="1"/>
              <a:t>covid</a:t>
            </a:r>
            <a:r>
              <a:rPr lang="en-US" sz="1200" dirty="0"/>
              <a:t>/covid-19-data.page</a:t>
            </a:r>
          </a:p>
        </p:txBody>
      </p:sp>
      <p:pic>
        <p:nvPicPr>
          <p:cNvPr id="11" name="Picture 10">
            <a:extLst>
              <a:ext uri="{FF2B5EF4-FFF2-40B4-BE49-F238E27FC236}">
                <a16:creationId xmlns:a16="http://schemas.microsoft.com/office/drawing/2014/main" id="{09788128-3880-7A40-9793-09346FEF95EF}"/>
              </a:ext>
            </a:extLst>
          </p:cNvPr>
          <p:cNvPicPr>
            <a:picLocks noChangeAspect="1"/>
          </p:cNvPicPr>
          <p:nvPr/>
        </p:nvPicPr>
        <p:blipFill>
          <a:blip r:embed="rId8"/>
          <a:stretch>
            <a:fillRect/>
          </a:stretch>
        </p:blipFill>
        <p:spPr>
          <a:xfrm>
            <a:off x="604972" y="3389419"/>
            <a:ext cx="3406847" cy="2095425"/>
          </a:xfrm>
          <a:prstGeom prst="rect">
            <a:avLst/>
          </a:prstGeom>
          <a:ln>
            <a:solidFill>
              <a:schemeClr val="accent1"/>
            </a:solidFill>
          </a:ln>
        </p:spPr>
      </p:pic>
      <p:sp>
        <p:nvSpPr>
          <p:cNvPr id="3" name="Right Arrow 2">
            <a:extLst>
              <a:ext uri="{FF2B5EF4-FFF2-40B4-BE49-F238E27FC236}">
                <a16:creationId xmlns:a16="http://schemas.microsoft.com/office/drawing/2014/main" id="{EA685489-1B88-E04F-9F1E-E69664492BF4}"/>
              </a:ext>
            </a:extLst>
          </p:cNvPr>
          <p:cNvSpPr/>
          <p:nvPr/>
        </p:nvSpPr>
        <p:spPr>
          <a:xfrm>
            <a:off x="4243887" y="4316819"/>
            <a:ext cx="356188" cy="241004"/>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E273E90B-2C97-B044-B407-2B4E22C78982}"/>
              </a:ext>
            </a:extLst>
          </p:cNvPr>
          <p:cNvSpPr/>
          <p:nvPr/>
        </p:nvSpPr>
        <p:spPr>
          <a:xfrm>
            <a:off x="8180182" y="1819892"/>
            <a:ext cx="1050320" cy="524887"/>
          </a:xfrm>
          <a:prstGeom prst="roundRect">
            <a:avLst/>
          </a:prstGeom>
          <a:no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2D648476-7399-D141-AAA9-A38235F8CBB3}"/>
              </a:ext>
            </a:extLst>
          </p:cNvPr>
          <p:cNvSpPr/>
          <p:nvPr/>
        </p:nvSpPr>
        <p:spPr>
          <a:xfrm>
            <a:off x="8180182" y="3658066"/>
            <a:ext cx="1050320" cy="524887"/>
          </a:xfrm>
          <a:prstGeom prst="roundRect">
            <a:avLst/>
          </a:prstGeom>
          <a:no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32D2E8BA-54E8-6041-A4BC-8831100925E3}"/>
              </a:ext>
            </a:extLst>
          </p:cNvPr>
          <p:cNvSpPr/>
          <p:nvPr/>
        </p:nvSpPr>
        <p:spPr>
          <a:xfrm>
            <a:off x="8180182" y="4734213"/>
            <a:ext cx="1050320" cy="524887"/>
          </a:xfrm>
          <a:prstGeom prst="roundRect">
            <a:avLst/>
          </a:prstGeom>
          <a:no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3823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A3CE7A5-E335-4A37-AA89-2992C67405A3}"/>
                  </a:ext>
                </a:extLst>
              </p14:cNvPr>
              <p14:cNvContentPartPr/>
              <p14:nvPr/>
            </p14:nvContentPartPr>
            <p14:xfrm>
              <a:off x="787253" y="1696322"/>
              <a:ext cx="360" cy="360"/>
            </p14:xfrm>
          </p:contentPart>
        </mc:Choice>
        <mc:Fallback xmlns="">
          <p:pic>
            <p:nvPicPr>
              <p:cNvPr id="2" name="Ink 1">
                <a:extLst>
                  <a:ext uri="{FF2B5EF4-FFF2-40B4-BE49-F238E27FC236}">
                    <a16:creationId xmlns:a16="http://schemas.microsoft.com/office/drawing/2014/main" id="{0A3CE7A5-E335-4A37-AA89-2992C67405A3}"/>
                  </a:ext>
                </a:extLst>
              </p:cNvPr>
              <p:cNvPicPr/>
              <p:nvPr/>
            </p:nvPicPr>
            <p:blipFill>
              <a:blip r:embed="rId7"/>
              <a:stretch>
                <a:fillRect/>
              </a:stretch>
            </p:blipFill>
            <p:spPr>
              <a:xfrm>
                <a:off x="778253" y="1687682"/>
                <a:ext cx="18000" cy="18000"/>
              </a:xfrm>
              <a:prstGeom prst="rect">
                <a:avLst/>
              </a:prstGeom>
            </p:spPr>
          </p:pic>
        </mc:Fallback>
      </mc:AlternateContent>
      <p:sp>
        <p:nvSpPr>
          <p:cNvPr id="7" name="TextBox 6">
            <a:extLst>
              <a:ext uri="{FF2B5EF4-FFF2-40B4-BE49-F238E27FC236}">
                <a16:creationId xmlns:a16="http://schemas.microsoft.com/office/drawing/2014/main" id="{F2182004-734C-5840-B0AC-B41D2D30B568}"/>
              </a:ext>
            </a:extLst>
          </p:cNvPr>
          <p:cNvSpPr txBox="1"/>
          <p:nvPr/>
        </p:nvSpPr>
        <p:spPr>
          <a:xfrm>
            <a:off x="1721348" y="2461095"/>
            <a:ext cx="8821712" cy="461665"/>
          </a:xfrm>
          <a:prstGeom prst="rect">
            <a:avLst/>
          </a:prstGeom>
          <a:noFill/>
        </p:spPr>
        <p:txBody>
          <a:bodyPr wrap="square" rtlCol="0">
            <a:spAutoFit/>
          </a:bodyPr>
          <a:lstStyle/>
          <a:p>
            <a:pPr algn="ctr"/>
            <a:r>
              <a:rPr lang="en-US" sz="2400" b="1" dirty="0">
                <a:solidFill>
                  <a:srgbClr val="21418B"/>
                </a:solidFill>
                <a:latin typeface="Arial" panose="020B0604020202020204" pitchFamily="34" charset="0"/>
                <a:cs typeface="Arial" panose="020B0604020202020204" pitchFamily="34" charset="0"/>
              </a:rPr>
              <a:t>Updates on Health + Hospitals Response</a:t>
            </a:r>
            <a:endParaRPr lang="en-US" sz="2400" dirty="0">
              <a:solidFill>
                <a:srgbClr val="21418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6152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99973A-61BE-4693-953A-809F0A1EFD6F}"/>
              </a:ext>
            </a:extLst>
          </p:cNvPr>
          <p:cNvSpPr>
            <a:spLocks noGrp="1"/>
          </p:cNvSpPr>
          <p:nvPr>
            <p:ph type="sldNum" sz="quarter" idx="12"/>
          </p:nvPr>
        </p:nvSpPr>
        <p:spPr/>
        <p:txBody>
          <a:bodyPr/>
          <a:lstStyle/>
          <a:p>
            <a:fld id="{CA801905-C5F5-7943-85B0-6126D52C8FFD}" type="slidenum">
              <a:rPr lang="en-US" smtClean="0"/>
              <a:t>21</a:t>
            </a:fld>
            <a:endParaRPr lang="en-US" dirty="0"/>
          </a:p>
        </p:txBody>
      </p:sp>
      <p:sp>
        <p:nvSpPr>
          <p:cNvPr id="7" name="TextBox 6">
            <a:extLst>
              <a:ext uri="{FF2B5EF4-FFF2-40B4-BE49-F238E27FC236}">
                <a16:creationId xmlns:a16="http://schemas.microsoft.com/office/drawing/2014/main" id="{A4F2F81F-F00C-4452-8961-819A71CCA207}"/>
              </a:ext>
            </a:extLst>
          </p:cNvPr>
          <p:cNvSpPr txBox="1"/>
          <p:nvPr/>
        </p:nvSpPr>
        <p:spPr>
          <a:xfrm>
            <a:off x="537266" y="1176544"/>
            <a:ext cx="10834546" cy="3231654"/>
          </a:xfrm>
          <a:prstGeom prst="rect">
            <a:avLst/>
          </a:prstGeom>
          <a:noFill/>
        </p:spPr>
        <p:txBody>
          <a:bodyPr wrap="square">
            <a:spAutoFit/>
          </a:bodyPr>
          <a:lstStyle/>
          <a:p>
            <a:pPr>
              <a:spcAft>
                <a:spcPts val="600"/>
              </a:spcAft>
            </a:pPr>
            <a:r>
              <a:rPr lang="en-US" sz="3000" b="1" dirty="0">
                <a:solidFill>
                  <a:srgbClr val="21418B"/>
                </a:solidFill>
              </a:rPr>
              <a:t>Updates on Health + Hospitals Response</a:t>
            </a:r>
          </a:p>
          <a:p>
            <a:pPr marL="914400" lvl="1" indent="-457200">
              <a:spcAft>
                <a:spcPts val="600"/>
              </a:spcAft>
              <a:buFont typeface="+mj-lt"/>
              <a:buAutoNum type="arabicPeriod"/>
            </a:pPr>
            <a:r>
              <a:rPr lang="en-US" sz="2400" dirty="0">
                <a:solidFill>
                  <a:schemeClr val="accent1"/>
                </a:solidFill>
              </a:rPr>
              <a:t>Several new large surge units have opened in the last week</a:t>
            </a:r>
          </a:p>
          <a:p>
            <a:pPr marL="914400" lvl="1" indent="-457200">
              <a:spcAft>
                <a:spcPts val="600"/>
              </a:spcAft>
              <a:buFont typeface="+mj-lt"/>
              <a:buAutoNum type="arabicPeriod"/>
            </a:pPr>
            <a:r>
              <a:rPr lang="en-US" sz="2400" dirty="0">
                <a:solidFill>
                  <a:schemeClr val="accent1"/>
                </a:solidFill>
              </a:rPr>
              <a:t>Hospitals have been receiving arrivals of external agency staff</a:t>
            </a:r>
          </a:p>
          <a:p>
            <a:pPr marL="914400" lvl="1" indent="-457200">
              <a:spcAft>
                <a:spcPts val="600"/>
              </a:spcAft>
              <a:buFont typeface="+mj-lt"/>
              <a:buAutoNum type="arabicPeriod"/>
            </a:pPr>
            <a:r>
              <a:rPr lang="en-US" sz="2400" dirty="0">
                <a:solidFill>
                  <a:schemeClr val="accent1"/>
                </a:solidFill>
              </a:rPr>
              <a:t>Preliminary approval of federal staffing support to select hospitals</a:t>
            </a:r>
          </a:p>
          <a:p>
            <a:pPr marL="914400" lvl="1" indent="-457200">
              <a:spcAft>
                <a:spcPts val="600"/>
              </a:spcAft>
              <a:buFont typeface="+mj-lt"/>
              <a:buAutoNum type="arabicPeriod"/>
            </a:pPr>
            <a:r>
              <a:rPr lang="en-US" sz="2400" dirty="0">
                <a:solidFill>
                  <a:schemeClr val="accent1"/>
                </a:solidFill>
              </a:rPr>
              <a:t>Discharges have kept pace with admissions</a:t>
            </a:r>
          </a:p>
          <a:p>
            <a:pPr marL="1371600" lvl="2" indent="-457200">
              <a:spcAft>
                <a:spcPts val="600"/>
              </a:spcAft>
              <a:buFont typeface="Arial" panose="020B0604020202020204" pitchFamily="34" charset="0"/>
              <a:buChar char="•"/>
            </a:pPr>
            <a:r>
              <a:rPr lang="en-US" sz="2000" dirty="0">
                <a:solidFill>
                  <a:schemeClr val="accent1"/>
                </a:solidFill>
              </a:rPr>
              <a:t>Continued opportunities to leverage LTACH and SNF beds, isolation hotels</a:t>
            </a:r>
          </a:p>
          <a:p>
            <a:pPr marL="914400" lvl="1" indent="-457200">
              <a:spcAft>
                <a:spcPts val="600"/>
              </a:spcAft>
              <a:buFont typeface="Arial" panose="020B0604020202020204" pitchFamily="34" charset="0"/>
              <a:buChar char="•"/>
            </a:pPr>
            <a:endParaRPr lang="en-US" sz="2400" dirty="0">
              <a:solidFill>
                <a:srgbClr val="21418B"/>
              </a:solidFill>
            </a:endParaRPr>
          </a:p>
        </p:txBody>
      </p:sp>
    </p:spTree>
    <p:extLst>
      <p:ext uri="{BB962C8B-B14F-4D97-AF65-F5344CB8AC3E}">
        <p14:creationId xmlns:p14="http://schemas.microsoft.com/office/powerpoint/2010/main" val="980554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99973A-61BE-4693-953A-809F0A1EFD6F}"/>
              </a:ext>
            </a:extLst>
          </p:cNvPr>
          <p:cNvSpPr>
            <a:spLocks noGrp="1"/>
          </p:cNvSpPr>
          <p:nvPr>
            <p:ph type="sldNum" sz="quarter" idx="12"/>
          </p:nvPr>
        </p:nvSpPr>
        <p:spPr/>
        <p:txBody>
          <a:bodyPr/>
          <a:lstStyle/>
          <a:p>
            <a:fld id="{CA801905-C5F5-7943-85B0-6126D52C8FFD}" type="slidenum">
              <a:rPr lang="en-US" smtClean="0"/>
              <a:t>22</a:t>
            </a:fld>
            <a:endParaRPr lang="en-US" dirty="0"/>
          </a:p>
        </p:txBody>
      </p:sp>
      <p:sp>
        <p:nvSpPr>
          <p:cNvPr id="7" name="TextBox 6">
            <a:extLst>
              <a:ext uri="{FF2B5EF4-FFF2-40B4-BE49-F238E27FC236}">
                <a16:creationId xmlns:a16="http://schemas.microsoft.com/office/drawing/2014/main" id="{A4F2F81F-F00C-4452-8961-819A71CCA207}"/>
              </a:ext>
            </a:extLst>
          </p:cNvPr>
          <p:cNvSpPr txBox="1"/>
          <p:nvPr/>
        </p:nvSpPr>
        <p:spPr>
          <a:xfrm>
            <a:off x="537266" y="1176544"/>
            <a:ext cx="10834546" cy="3816429"/>
          </a:xfrm>
          <a:prstGeom prst="rect">
            <a:avLst/>
          </a:prstGeom>
          <a:noFill/>
        </p:spPr>
        <p:txBody>
          <a:bodyPr wrap="square">
            <a:spAutoFit/>
          </a:bodyPr>
          <a:lstStyle/>
          <a:p>
            <a:pPr>
              <a:spcAft>
                <a:spcPts val="600"/>
              </a:spcAft>
            </a:pPr>
            <a:r>
              <a:rPr lang="en-US" sz="3000" b="1" dirty="0">
                <a:solidFill>
                  <a:srgbClr val="21418B"/>
                </a:solidFill>
              </a:rPr>
              <a:t>Reminder: Reduce Risk of Staff Infection</a:t>
            </a:r>
          </a:p>
          <a:p>
            <a:pPr marL="914400" lvl="1" indent="-457200">
              <a:spcAft>
                <a:spcPts val="600"/>
              </a:spcAft>
              <a:buFont typeface="+mj-lt"/>
              <a:buAutoNum type="arabicPeriod"/>
            </a:pPr>
            <a:r>
              <a:rPr lang="en-US" sz="2400" dirty="0">
                <a:solidFill>
                  <a:schemeClr val="accent1"/>
                </a:solidFill>
              </a:rPr>
              <a:t>Staff safety is everyone’s responsibility:</a:t>
            </a:r>
          </a:p>
          <a:p>
            <a:pPr marL="1371600" lvl="2" indent="-457200">
              <a:spcAft>
                <a:spcPts val="600"/>
              </a:spcAft>
              <a:buFont typeface="Arial" panose="020B0604020202020204" pitchFamily="34" charset="0"/>
              <a:buChar char="•"/>
            </a:pPr>
            <a:r>
              <a:rPr lang="en-US" sz="2000" dirty="0">
                <a:solidFill>
                  <a:schemeClr val="accent1"/>
                </a:solidFill>
              </a:rPr>
              <a:t>N95/</a:t>
            </a:r>
            <a:r>
              <a:rPr lang="en-US" sz="2000" u="sng" dirty="0">
                <a:solidFill>
                  <a:schemeClr val="accent1"/>
                </a:solidFill>
              </a:rPr>
              <a:t>Tightly fitting</a:t>
            </a:r>
            <a:r>
              <a:rPr lang="en-US" sz="2000" dirty="0">
                <a:solidFill>
                  <a:schemeClr val="accent1"/>
                </a:solidFill>
              </a:rPr>
              <a:t> surgical mask + Eye protection</a:t>
            </a:r>
          </a:p>
          <a:p>
            <a:pPr marL="1371600" lvl="2" indent="-457200">
              <a:spcAft>
                <a:spcPts val="600"/>
              </a:spcAft>
              <a:buFont typeface="Arial" panose="020B0604020202020204" pitchFamily="34" charset="0"/>
              <a:buChar char="•"/>
            </a:pPr>
            <a:r>
              <a:rPr lang="en-US" sz="2000" dirty="0">
                <a:solidFill>
                  <a:schemeClr val="accent1"/>
                </a:solidFill>
              </a:rPr>
              <a:t>Hand-face hygiene</a:t>
            </a:r>
          </a:p>
          <a:p>
            <a:pPr marL="1371600" lvl="2" indent="-457200">
              <a:spcAft>
                <a:spcPts val="600"/>
              </a:spcAft>
              <a:buFont typeface="Arial" panose="020B0604020202020204" pitchFamily="34" charset="0"/>
              <a:buChar char="•"/>
            </a:pPr>
            <a:r>
              <a:rPr lang="en-US" sz="2000" dirty="0">
                <a:solidFill>
                  <a:schemeClr val="accent1"/>
                </a:solidFill>
              </a:rPr>
              <a:t>Breakroom etiquette</a:t>
            </a:r>
          </a:p>
          <a:p>
            <a:pPr marL="914400" lvl="1" indent="-457200">
              <a:spcAft>
                <a:spcPts val="600"/>
              </a:spcAft>
              <a:buFont typeface="+mj-lt"/>
              <a:buAutoNum type="arabicPeriod"/>
            </a:pPr>
            <a:r>
              <a:rPr lang="en-US" sz="2400" dirty="0">
                <a:solidFill>
                  <a:schemeClr val="accent1"/>
                </a:solidFill>
              </a:rPr>
              <a:t>At times uncomfortable, but it’s the best way to:</a:t>
            </a:r>
          </a:p>
          <a:p>
            <a:pPr marL="1371600" lvl="2" indent="-457200">
              <a:spcAft>
                <a:spcPts val="600"/>
              </a:spcAft>
              <a:buFont typeface="Arial" panose="020B0604020202020204" pitchFamily="34" charset="0"/>
              <a:buChar char="•"/>
            </a:pPr>
            <a:r>
              <a:rPr lang="en-US" sz="2000" dirty="0">
                <a:solidFill>
                  <a:schemeClr val="accent1"/>
                </a:solidFill>
              </a:rPr>
              <a:t>Protect yourself/others </a:t>
            </a:r>
          </a:p>
          <a:p>
            <a:pPr marL="1371600" lvl="2" indent="-457200">
              <a:spcAft>
                <a:spcPts val="600"/>
              </a:spcAft>
              <a:buFont typeface="Arial" panose="020B0604020202020204" pitchFamily="34" charset="0"/>
              <a:buChar char="•"/>
            </a:pPr>
            <a:r>
              <a:rPr lang="en-US" sz="2000" dirty="0">
                <a:solidFill>
                  <a:schemeClr val="accent1"/>
                </a:solidFill>
              </a:rPr>
              <a:t>Reduce staff strain in all settings</a:t>
            </a:r>
          </a:p>
          <a:p>
            <a:pPr marL="914400" lvl="1" indent="-457200">
              <a:spcAft>
                <a:spcPts val="600"/>
              </a:spcAft>
              <a:buFont typeface="+mj-lt"/>
              <a:buAutoNum type="arabicPeriod"/>
            </a:pPr>
            <a:r>
              <a:rPr lang="en-US" sz="2400" dirty="0">
                <a:solidFill>
                  <a:srgbClr val="21418B"/>
                </a:solidFill>
              </a:rPr>
              <a:t>Everyone needs to do their part; the end is not far off</a:t>
            </a:r>
          </a:p>
        </p:txBody>
      </p:sp>
    </p:spTree>
    <p:extLst>
      <p:ext uri="{BB962C8B-B14F-4D97-AF65-F5344CB8AC3E}">
        <p14:creationId xmlns:p14="http://schemas.microsoft.com/office/powerpoint/2010/main" val="4259330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99973A-61BE-4693-953A-809F0A1EFD6F}"/>
              </a:ext>
            </a:extLst>
          </p:cNvPr>
          <p:cNvSpPr>
            <a:spLocks noGrp="1"/>
          </p:cNvSpPr>
          <p:nvPr>
            <p:ph type="sldNum" sz="quarter" idx="12"/>
          </p:nvPr>
        </p:nvSpPr>
        <p:spPr/>
        <p:txBody>
          <a:bodyPr/>
          <a:lstStyle/>
          <a:p>
            <a:fld id="{CA801905-C5F5-7943-85B0-6126D52C8FFD}" type="slidenum">
              <a:rPr lang="en-US" smtClean="0"/>
              <a:t>23</a:t>
            </a:fld>
            <a:endParaRPr lang="en-US" dirty="0"/>
          </a:p>
        </p:txBody>
      </p:sp>
      <p:sp>
        <p:nvSpPr>
          <p:cNvPr id="7" name="TextBox 6">
            <a:extLst>
              <a:ext uri="{FF2B5EF4-FFF2-40B4-BE49-F238E27FC236}">
                <a16:creationId xmlns:a16="http://schemas.microsoft.com/office/drawing/2014/main" id="{A4F2F81F-F00C-4452-8961-819A71CCA207}"/>
              </a:ext>
            </a:extLst>
          </p:cNvPr>
          <p:cNvSpPr txBox="1"/>
          <p:nvPr/>
        </p:nvSpPr>
        <p:spPr>
          <a:xfrm>
            <a:off x="1684421" y="2007816"/>
            <a:ext cx="8475579" cy="2400657"/>
          </a:xfrm>
          <a:prstGeom prst="rect">
            <a:avLst/>
          </a:prstGeom>
          <a:noFill/>
        </p:spPr>
        <p:txBody>
          <a:bodyPr wrap="square">
            <a:spAutoFit/>
          </a:bodyPr>
          <a:lstStyle/>
          <a:p>
            <a:pPr algn="ctr"/>
            <a:r>
              <a:rPr lang="en-US" sz="3000" b="1" dirty="0">
                <a:solidFill>
                  <a:srgbClr val="21418B"/>
                </a:solidFill>
              </a:rPr>
              <a:t>Thank you to all of you</a:t>
            </a:r>
          </a:p>
          <a:p>
            <a:pPr algn="ctr"/>
            <a:r>
              <a:rPr lang="en-US" sz="3000" b="1" dirty="0">
                <a:solidFill>
                  <a:srgbClr val="21418B"/>
                </a:solidFill>
              </a:rPr>
              <a:t>for your tireless work,</a:t>
            </a:r>
          </a:p>
          <a:p>
            <a:pPr algn="ctr"/>
            <a:r>
              <a:rPr lang="en-US" sz="3000" b="1" dirty="0">
                <a:solidFill>
                  <a:srgbClr val="21418B"/>
                </a:solidFill>
              </a:rPr>
              <a:t>service, and sacrifice.</a:t>
            </a:r>
          </a:p>
          <a:p>
            <a:pPr algn="ctr"/>
            <a:endParaRPr lang="en-US" sz="3000" b="1" dirty="0">
              <a:solidFill>
                <a:srgbClr val="21418B"/>
              </a:solidFill>
            </a:endParaRPr>
          </a:p>
          <a:p>
            <a:pPr algn="ctr"/>
            <a:r>
              <a:rPr lang="en-US" sz="3000" b="1" dirty="0">
                <a:solidFill>
                  <a:schemeClr val="accent2"/>
                </a:solidFill>
              </a:rPr>
              <a:t>You truly are heroes.</a:t>
            </a:r>
            <a:endParaRPr lang="en-US" sz="3000" dirty="0">
              <a:solidFill>
                <a:schemeClr val="accent2"/>
              </a:solidFill>
            </a:endParaRPr>
          </a:p>
        </p:txBody>
      </p:sp>
    </p:spTree>
    <p:extLst>
      <p:ext uri="{BB962C8B-B14F-4D97-AF65-F5344CB8AC3E}">
        <p14:creationId xmlns:p14="http://schemas.microsoft.com/office/powerpoint/2010/main" val="4086322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F07B-DA8C-CE4B-9BF1-AD2EB183DA8B}"/>
              </a:ext>
            </a:extLst>
          </p:cNvPr>
          <p:cNvSpPr>
            <a:spLocks noGrp="1"/>
          </p:cNvSpPr>
          <p:nvPr>
            <p:ph type="title"/>
          </p:nvPr>
        </p:nvSpPr>
        <p:spPr>
          <a:xfrm>
            <a:off x="640080" y="2730234"/>
            <a:ext cx="4368602" cy="1956841"/>
          </a:xfrm>
        </p:spPr>
        <p:txBody>
          <a:bodyPr anchor="b">
            <a:normAutofit fontScale="90000"/>
          </a:bodyPr>
          <a:lstStyle/>
          <a:p>
            <a:pPr>
              <a:lnSpc>
                <a:spcPct val="90000"/>
              </a:lnSpc>
            </a:pPr>
            <a:r>
              <a:rPr lang="en-US" sz="4200" dirty="0"/>
              <a:t>COVID-19 Update: New Outpatient Treatments and Booster Shot Guidance</a:t>
            </a:r>
            <a:br>
              <a:rPr lang="en-US" sz="4200" dirty="0"/>
            </a:br>
            <a:endParaRPr lang="en-US" sz="4200" dirty="0"/>
          </a:p>
        </p:txBody>
      </p:sp>
      <p:sp>
        <p:nvSpPr>
          <p:cNvPr id="3" name="Content Placeholder 2">
            <a:extLst>
              <a:ext uri="{FF2B5EF4-FFF2-40B4-BE49-F238E27FC236}">
                <a16:creationId xmlns:a16="http://schemas.microsoft.com/office/drawing/2014/main" id="{2E12691A-0C4F-984C-834E-52443ABB2F1E}"/>
              </a:ext>
            </a:extLst>
          </p:cNvPr>
          <p:cNvSpPr>
            <a:spLocks noGrp="1"/>
          </p:cNvSpPr>
          <p:nvPr>
            <p:ph idx="1"/>
          </p:nvPr>
        </p:nvSpPr>
        <p:spPr>
          <a:xfrm>
            <a:off x="640080" y="4382722"/>
            <a:ext cx="4243589" cy="3320668"/>
          </a:xfrm>
        </p:spPr>
        <p:txBody>
          <a:bodyPr>
            <a:normAutofit/>
          </a:bodyPr>
          <a:lstStyle/>
          <a:p>
            <a:r>
              <a:rPr lang="en-US" sz="2200" dirty="0"/>
              <a:t>Dr. Andrew Wallach, Chief Medical Officer for Ambulatory Care</a:t>
            </a:r>
          </a:p>
        </p:txBody>
      </p:sp>
      <p:pic>
        <p:nvPicPr>
          <p:cNvPr id="7" name="Picture 6" descr="A person in a suit and tie&#10;&#10;Description automatically generated with medium confidence">
            <a:extLst>
              <a:ext uri="{FF2B5EF4-FFF2-40B4-BE49-F238E27FC236}">
                <a16:creationId xmlns:a16="http://schemas.microsoft.com/office/drawing/2014/main" id="{95FD3AC0-DCA0-F04B-93D5-5DD1D1463A9F}"/>
              </a:ext>
            </a:extLst>
          </p:cNvPr>
          <p:cNvPicPr>
            <a:picLocks noChangeAspect="1"/>
          </p:cNvPicPr>
          <p:nvPr/>
        </p:nvPicPr>
        <p:blipFill rotWithShape="1">
          <a:blip r:embed="rId3">
            <a:extLst>
              <a:ext uri="{28A0092B-C50C-407E-A947-70E740481C1C}">
                <a14:useLocalDpi xmlns:a14="http://schemas.microsoft.com/office/drawing/2010/main" val="0"/>
              </a:ext>
            </a:extLst>
          </a:blip>
          <a:srcRect r="-2" b="1400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5167B8A7-E4E8-0844-B333-9CB3405946CF}"/>
              </a:ext>
            </a:extLst>
          </p:cNvPr>
          <p:cNvSpPr>
            <a:spLocks noGrp="1"/>
          </p:cNvSpPr>
          <p:nvPr>
            <p:ph type="sldNum" sz="quarter" idx="12"/>
          </p:nvPr>
        </p:nvSpPr>
        <p:spPr>
          <a:xfrm>
            <a:off x="10439400" y="6356350"/>
            <a:ext cx="914400" cy="365125"/>
          </a:xfrm>
        </p:spPr>
        <p:txBody>
          <a:bodyPr>
            <a:normAutofit/>
          </a:bodyPr>
          <a:lstStyle/>
          <a:p>
            <a:pPr>
              <a:spcAft>
                <a:spcPts val="600"/>
              </a:spcAft>
            </a:pPr>
            <a:fld id="{CA801905-C5F5-7943-85B0-6126D52C8FFD}" type="slidenum">
              <a:rPr lang="en-US" smtClean="0">
                <a:solidFill>
                  <a:srgbClr val="FFFFFF"/>
                </a:solidFill>
              </a:rPr>
              <a:pPr>
                <a:spcAft>
                  <a:spcPts val="600"/>
                </a:spcAft>
              </a:pPr>
              <a:t>24</a:t>
            </a:fld>
            <a:endParaRPr lang="en-US">
              <a:solidFill>
                <a:srgbClr val="FFFFFF"/>
              </a:solidFill>
            </a:endParaRPr>
          </a:p>
        </p:txBody>
      </p:sp>
    </p:spTree>
    <p:extLst>
      <p:ext uri="{BB962C8B-B14F-4D97-AF65-F5344CB8AC3E}">
        <p14:creationId xmlns:p14="http://schemas.microsoft.com/office/powerpoint/2010/main" val="3040218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123824"/>
            <a:ext cx="10972800" cy="933450"/>
          </a:xfrm>
        </p:spPr>
        <p:txBody>
          <a:bodyPr>
            <a:noAutofit/>
          </a:bodyPr>
          <a:lstStyle/>
          <a:p>
            <a:pPr algn="r"/>
            <a:br>
              <a:rPr lang="en-US" dirty="0"/>
            </a:br>
            <a:r>
              <a:rPr lang="en-US" dirty="0"/>
              <a:t>COVID-19 Booster</a:t>
            </a:r>
          </a:p>
        </p:txBody>
      </p:sp>
      <p:sp>
        <p:nvSpPr>
          <p:cNvPr id="3" name="Content Placeholder 2"/>
          <p:cNvSpPr>
            <a:spLocks noGrp="1"/>
          </p:cNvSpPr>
          <p:nvPr>
            <p:ph idx="1"/>
          </p:nvPr>
        </p:nvSpPr>
        <p:spPr>
          <a:xfrm>
            <a:off x="609600" y="1720453"/>
            <a:ext cx="11379200" cy="4685764"/>
          </a:xfrm>
        </p:spPr>
        <p:txBody>
          <a:bodyPr>
            <a:normAutofit/>
          </a:bodyPr>
          <a:lstStyle/>
          <a:p>
            <a:pPr lvl="1"/>
            <a:endParaRPr lang="en-US" dirty="0"/>
          </a:p>
          <a:p>
            <a:pPr lvl="1"/>
            <a:r>
              <a:rPr lang="en-US" dirty="0"/>
              <a:t>January 7th</a:t>
            </a:r>
            <a:endParaRPr lang="en-US" baseline="30000" dirty="0"/>
          </a:p>
          <a:p>
            <a:pPr marL="457200" lvl="1" indent="0">
              <a:buNone/>
            </a:pPr>
            <a:r>
              <a:rPr lang="en-US" dirty="0"/>
              <a:t>Governor </a:t>
            </a:r>
            <a:r>
              <a:rPr lang="en-US" dirty="0" err="1"/>
              <a:t>Hochul</a:t>
            </a:r>
            <a:r>
              <a:rPr lang="en-US" dirty="0"/>
              <a:t> announced that New York’s existing health care vaccination mandate will be expanded to require health care personnel to receive booster shots</a:t>
            </a:r>
          </a:p>
          <a:p>
            <a:pPr marL="457200" lvl="1" indent="0">
              <a:buNone/>
            </a:pPr>
            <a:endParaRPr lang="en-US" dirty="0"/>
          </a:p>
          <a:p>
            <a:pPr lvl="1">
              <a:buFont typeface="Wingdings" panose="05000000000000000000" pitchFamily="2" charset="2"/>
              <a:buChar char="§"/>
            </a:pPr>
            <a:r>
              <a:rPr lang="en-US" dirty="0"/>
              <a:t>January 11</a:t>
            </a:r>
            <a:r>
              <a:rPr lang="en-US" baseline="30000" dirty="0"/>
              <a:t>th</a:t>
            </a:r>
            <a:endParaRPr lang="en-US" dirty="0"/>
          </a:p>
          <a:p>
            <a:pPr marL="457200" lvl="1" indent="0">
              <a:buNone/>
            </a:pPr>
            <a:r>
              <a:rPr lang="en-US" dirty="0"/>
              <a:t>NYS  Public Health and Health Planning Council approved</a:t>
            </a:r>
          </a:p>
          <a:p>
            <a:pPr marL="457200" lvl="1" indent="0">
              <a:buNone/>
            </a:pPr>
            <a:endParaRPr lang="en-US" dirty="0"/>
          </a:p>
        </p:txBody>
      </p:sp>
      <p:sp>
        <p:nvSpPr>
          <p:cNvPr id="4" name="Slide Number Placeholder 3"/>
          <p:cNvSpPr>
            <a:spLocks noGrp="1"/>
          </p:cNvSpPr>
          <p:nvPr>
            <p:ph type="sldNum" sz="quarter" idx="12"/>
          </p:nvPr>
        </p:nvSpPr>
        <p:spPr/>
        <p:txBody>
          <a:bodyPr/>
          <a:lstStyle/>
          <a:p>
            <a:fld id="{CA801905-C5F5-7943-85B0-6126D52C8FFD}" type="slidenum">
              <a:rPr lang="en-US" smtClean="0"/>
              <a:t>25</a:t>
            </a:fld>
            <a:endParaRPr lang="en-US" dirty="0"/>
          </a:p>
        </p:txBody>
      </p:sp>
      <p:pic>
        <p:nvPicPr>
          <p:cNvPr id="6" name="Picture 2" descr="COVID Booster Shot: Do I Need It?">
            <a:extLst>
              <a:ext uri="{FF2B5EF4-FFF2-40B4-BE49-F238E27FC236}">
                <a16:creationId xmlns:a16="http://schemas.microsoft.com/office/drawing/2014/main" id="{049DDC5C-F570-4C0F-BF67-E5F6BDF4A4A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553575" y="809626"/>
            <a:ext cx="2232025" cy="117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438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0"/>
            <a:ext cx="10972800" cy="1028700"/>
          </a:xfrm>
        </p:spPr>
        <p:txBody>
          <a:bodyPr>
            <a:noAutofit/>
          </a:bodyPr>
          <a:lstStyle/>
          <a:p>
            <a:pPr algn="r"/>
            <a:r>
              <a:rPr lang="en-US" dirty="0"/>
              <a:t>COVID-19 Booster</a:t>
            </a:r>
          </a:p>
        </p:txBody>
      </p:sp>
      <p:sp>
        <p:nvSpPr>
          <p:cNvPr id="3" name="Content Placeholder 2"/>
          <p:cNvSpPr>
            <a:spLocks noGrp="1"/>
          </p:cNvSpPr>
          <p:nvPr>
            <p:ph idx="1"/>
          </p:nvPr>
        </p:nvSpPr>
        <p:spPr>
          <a:xfrm>
            <a:off x="609600" y="1778000"/>
            <a:ext cx="11379200" cy="4685764"/>
          </a:xfrm>
        </p:spPr>
        <p:txBody>
          <a:bodyPr>
            <a:normAutofit/>
          </a:bodyPr>
          <a:lstStyle/>
          <a:p>
            <a:pPr lvl="1"/>
            <a:endParaRPr lang="en-US" dirty="0"/>
          </a:p>
          <a:p>
            <a:pPr lvl="1"/>
            <a:r>
              <a:rPr lang="en-US" dirty="0"/>
              <a:t>Requirement for booster when you are eligible:	</a:t>
            </a:r>
          </a:p>
          <a:p>
            <a:pPr lvl="2"/>
            <a:r>
              <a:rPr lang="en-US" dirty="0"/>
              <a:t>Staff who completed the Pfizer-</a:t>
            </a:r>
            <a:r>
              <a:rPr lang="en-US" dirty="0" err="1"/>
              <a:t>BioNTech</a:t>
            </a:r>
            <a:r>
              <a:rPr lang="en-US" dirty="0"/>
              <a:t> or </a:t>
            </a:r>
            <a:r>
              <a:rPr lang="en-US" dirty="0" err="1"/>
              <a:t>Moderna</a:t>
            </a:r>
            <a:r>
              <a:rPr lang="en-US" dirty="0"/>
              <a:t> initial vaccine series at least five months ago</a:t>
            </a:r>
          </a:p>
          <a:p>
            <a:pPr lvl="2"/>
            <a:r>
              <a:rPr lang="en-US" dirty="0"/>
              <a:t>Staff who are at least two months past the single-dose Janssen/Johnson &amp; Johnson vaccine</a:t>
            </a:r>
          </a:p>
          <a:p>
            <a:pPr lvl="2"/>
            <a:endParaRPr lang="en-US" dirty="0"/>
          </a:p>
          <a:p>
            <a:pPr marL="457200" lvl="1" indent="0">
              <a:buNone/>
            </a:pPr>
            <a:endParaRPr lang="en-US" dirty="0"/>
          </a:p>
        </p:txBody>
      </p:sp>
      <p:sp>
        <p:nvSpPr>
          <p:cNvPr id="4" name="Slide Number Placeholder 3"/>
          <p:cNvSpPr>
            <a:spLocks noGrp="1"/>
          </p:cNvSpPr>
          <p:nvPr>
            <p:ph type="sldNum" sz="quarter" idx="12"/>
          </p:nvPr>
        </p:nvSpPr>
        <p:spPr/>
        <p:txBody>
          <a:bodyPr/>
          <a:lstStyle/>
          <a:p>
            <a:fld id="{CA801905-C5F5-7943-85B0-6126D52C8FFD}" type="slidenum">
              <a:rPr lang="en-US" smtClean="0"/>
              <a:t>26</a:t>
            </a:fld>
            <a:endParaRPr lang="en-US" dirty="0"/>
          </a:p>
        </p:txBody>
      </p:sp>
      <p:pic>
        <p:nvPicPr>
          <p:cNvPr id="6" name="Picture 2" descr="COVID Booster Shot: Do I Need It?">
            <a:extLst>
              <a:ext uri="{FF2B5EF4-FFF2-40B4-BE49-F238E27FC236}">
                <a16:creationId xmlns:a16="http://schemas.microsoft.com/office/drawing/2014/main" id="{049DDC5C-F570-4C0F-BF67-E5F6BDF4A4A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553575" y="760532"/>
            <a:ext cx="2232025" cy="117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882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35019"/>
            <a:ext cx="10972800" cy="1012731"/>
          </a:xfrm>
        </p:spPr>
        <p:txBody>
          <a:bodyPr>
            <a:noAutofit/>
          </a:bodyPr>
          <a:lstStyle/>
          <a:p>
            <a:pPr algn="r"/>
            <a:r>
              <a:rPr lang="en-US" dirty="0"/>
              <a:t>COVID-19Booster</a:t>
            </a:r>
          </a:p>
        </p:txBody>
      </p:sp>
      <p:sp>
        <p:nvSpPr>
          <p:cNvPr id="3" name="Content Placeholder 2"/>
          <p:cNvSpPr>
            <a:spLocks noGrp="1"/>
          </p:cNvSpPr>
          <p:nvPr>
            <p:ph idx="1"/>
          </p:nvPr>
        </p:nvSpPr>
        <p:spPr>
          <a:xfrm>
            <a:off x="609600" y="1485900"/>
            <a:ext cx="11379200" cy="4977864"/>
          </a:xfrm>
        </p:spPr>
        <p:txBody>
          <a:bodyPr>
            <a:normAutofit/>
          </a:bodyPr>
          <a:lstStyle/>
          <a:p>
            <a:pPr lvl="1"/>
            <a:endParaRPr lang="en-US" dirty="0"/>
          </a:p>
          <a:p>
            <a:pPr lvl="1"/>
            <a:r>
              <a:rPr lang="en-US" dirty="0"/>
              <a:t>Availability</a:t>
            </a:r>
          </a:p>
          <a:p>
            <a:pPr lvl="2"/>
            <a:r>
              <a:rPr lang="en-US" dirty="0" err="1"/>
              <a:t>Acutes</a:t>
            </a:r>
            <a:r>
              <a:rPr lang="en-US" dirty="0"/>
              <a:t>:  Pfizer and Johnson &amp; Johnson</a:t>
            </a:r>
          </a:p>
          <a:p>
            <a:pPr lvl="2"/>
            <a:r>
              <a:rPr lang="en-US" dirty="0"/>
              <a:t>Gotham:  </a:t>
            </a:r>
            <a:r>
              <a:rPr lang="en-US" dirty="0" err="1"/>
              <a:t>Moderna</a:t>
            </a:r>
            <a:endParaRPr lang="en-US" dirty="0"/>
          </a:p>
          <a:p>
            <a:pPr lvl="2"/>
            <a:r>
              <a:rPr lang="en-US" dirty="0"/>
              <a:t>NYC Health + Hospitals staff will be prioritized</a:t>
            </a:r>
          </a:p>
          <a:p>
            <a:pPr lvl="3"/>
            <a:r>
              <a:rPr lang="en-US" dirty="0"/>
              <a:t>Walk-in or schedule an appointment</a:t>
            </a:r>
          </a:p>
          <a:p>
            <a:pPr lvl="3"/>
            <a:endParaRPr lang="en-US" dirty="0"/>
          </a:p>
          <a:p>
            <a:pPr lvl="3"/>
            <a:endParaRPr lang="en-US" dirty="0"/>
          </a:p>
          <a:p>
            <a:pPr lvl="1"/>
            <a:r>
              <a:rPr lang="en-US" dirty="0"/>
              <a:t>Safe, effective and no cost!</a:t>
            </a:r>
          </a:p>
          <a:p>
            <a:pPr lvl="2"/>
            <a:endParaRPr lang="en-US" dirty="0"/>
          </a:p>
          <a:p>
            <a:pPr marL="457200" lvl="1" indent="0">
              <a:buNone/>
            </a:pPr>
            <a:endParaRPr lang="en-US" dirty="0"/>
          </a:p>
        </p:txBody>
      </p:sp>
      <p:sp>
        <p:nvSpPr>
          <p:cNvPr id="4" name="Slide Number Placeholder 3"/>
          <p:cNvSpPr>
            <a:spLocks noGrp="1"/>
          </p:cNvSpPr>
          <p:nvPr>
            <p:ph type="sldNum" sz="quarter" idx="12"/>
          </p:nvPr>
        </p:nvSpPr>
        <p:spPr/>
        <p:txBody>
          <a:bodyPr/>
          <a:lstStyle/>
          <a:p>
            <a:fld id="{CA801905-C5F5-7943-85B0-6126D52C8FFD}" type="slidenum">
              <a:rPr lang="en-US" smtClean="0"/>
              <a:t>27</a:t>
            </a:fld>
            <a:endParaRPr lang="en-US" dirty="0"/>
          </a:p>
        </p:txBody>
      </p:sp>
      <p:pic>
        <p:nvPicPr>
          <p:cNvPr id="6" name="Picture 2" descr="COVID Booster Shot: Do I Need It?">
            <a:extLst>
              <a:ext uri="{FF2B5EF4-FFF2-40B4-BE49-F238E27FC236}">
                <a16:creationId xmlns:a16="http://schemas.microsoft.com/office/drawing/2014/main" id="{049DDC5C-F570-4C0F-BF67-E5F6BDF4A4A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553575" y="826892"/>
            <a:ext cx="2232025" cy="11718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4783898-9559-402C-AFCC-771FA6B0C1FB}"/>
              </a:ext>
            </a:extLst>
          </p:cNvPr>
          <p:cNvPicPr>
            <a:picLocks noChangeAspect="1"/>
          </p:cNvPicPr>
          <p:nvPr/>
        </p:nvPicPr>
        <p:blipFill>
          <a:blip r:embed="rId3"/>
          <a:stretch>
            <a:fillRect/>
          </a:stretch>
        </p:blipFill>
        <p:spPr>
          <a:xfrm>
            <a:off x="8561847" y="3294507"/>
            <a:ext cx="3297116" cy="1873455"/>
          </a:xfrm>
          <a:prstGeom prst="rect">
            <a:avLst/>
          </a:prstGeom>
        </p:spPr>
      </p:pic>
      <p:sp>
        <p:nvSpPr>
          <p:cNvPr id="8" name="Right Arrow 5">
            <a:extLst>
              <a:ext uri="{FF2B5EF4-FFF2-40B4-BE49-F238E27FC236}">
                <a16:creationId xmlns:a16="http://schemas.microsoft.com/office/drawing/2014/main" id="{E2FC1E70-BFF3-4ECF-87B8-B4F7FCDF0FAF}"/>
              </a:ext>
            </a:extLst>
          </p:cNvPr>
          <p:cNvSpPr/>
          <p:nvPr/>
        </p:nvSpPr>
        <p:spPr>
          <a:xfrm>
            <a:off x="7063146" y="3988918"/>
            <a:ext cx="1498701" cy="484632"/>
          </a:xfrm>
          <a:prstGeom prst="rightArrow">
            <a:avLst/>
          </a:prstGeom>
          <a:solidFill>
            <a:schemeClr val="bg1"/>
          </a:solid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en-US" sz="1400" b="1" dirty="0">
                <a:solidFill>
                  <a:schemeClr val="tx1"/>
                </a:solidFill>
              </a:rPr>
              <a:t>CLICK</a:t>
            </a:r>
            <a:r>
              <a:rPr lang="en-US" sz="1400" dirty="0">
                <a:solidFill>
                  <a:schemeClr val="tx1"/>
                </a:solidFill>
              </a:rPr>
              <a:t> </a:t>
            </a:r>
            <a:r>
              <a:rPr lang="en-US" sz="1400" b="1" dirty="0">
                <a:solidFill>
                  <a:schemeClr val="tx1"/>
                </a:solidFill>
              </a:rPr>
              <a:t>HERE</a:t>
            </a:r>
          </a:p>
        </p:txBody>
      </p:sp>
      <p:pic>
        <p:nvPicPr>
          <p:cNvPr id="9" name="Picture 8">
            <a:extLst>
              <a:ext uri="{FF2B5EF4-FFF2-40B4-BE49-F238E27FC236}">
                <a16:creationId xmlns:a16="http://schemas.microsoft.com/office/drawing/2014/main" id="{775597F1-8B1C-40F3-839D-BB8BB6AB25C6}"/>
              </a:ext>
            </a:extLst>
          </p:cNvPr>
          <p:cNvPicPr>
            <a:picLocks noChangeAspect="1"/>
          </p:cNvPicPr>
          <p:nvPr/>
        </p:nvPicPr>
        <p:blipFill>
          <a:blip r:embed="rId4"/>
          <a:stretch>
            <a:fillRect/>
          </a:stretch>
        </p:blipFill>
        <p:spPr>
          <a:xfrm>
            <a:off x="8561847" y="5295900"/>
            <a:ext cx="3265564" cy="802739"/>
          </a:xfrm>
          <a:prstGeom prst="rect">
            <a:avLst/>
          </a:prstGeom>
        </p:spPr>
      </p:pic>
      <p:sp>
        <p:nvSpPr>
          <p:cNvPr id="10" name="Right Arrow 7">
            <a:extLst>
              <a:ext uri="{FF2B5EF4-FFF2-40B4-BE49-F238E27FC236}">
                <a16:creationId xmlns:a16="http://schemas.microsoft.com/office/drawing/2014/main" id="{BD611C55-C2EF-4FB6-8C41-D2C044406BA9}"/>
              </a:ext>
            </a:extLst>
          </p:cNvPr>
          <p:cNvSpPr/>
          <p:nvPr/>
        </p:nvSpPr>
        <p:spPr>
          <a:xfrm>
            <a:off x="6488380" y="5463466"/>
            <a:ext cx="2073467" cy="484632"/>
          </a:xfrm>
          <a:prstGeom prst="rightArrow">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en-US" sz="1400" b="1" dirty="0">
                <a:solidFill>
                  <a:schemeClr val="tx1"/>
                </a:solidFill>
              </a:rPr>
              <a:t>THEN, CLICK HERE</a:t>
            </a:r>
          </a:p>
        </p:txBody>
      </p:sp>
    </p:spTree>
    <p:extLst>
      <p:ext uri="{BB962C8B-B14F-4D97-AF65-F5344CB8AC3E}">
        <p14:creationId xmlns:p14="http://schemas.microsoft.com/office/powerpoint/2010/main" val="713480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32118"/>
            <a:ext cx="10972800" cy="986556"/>
          </a:xfrm>
        </p:spPr>
        <p:txBody>
          <a:bodyPr>
            <a:noAutofit/>
          </a:bodyPr>
          <a:lstStyle/>
          <a:p>
            <a:pPr algn="r"/>
            <a:r>
              <a:rPr lang="en-US" dirty="0"/>
              <a:t>COVID-19 Booster</a:t>
            </a:r>
          </a:p>
        </p:txBody>
      </p:sp>
      <p:sp>
        <p:nvSpPr>
          <p:cNvPr id="3" name="Content Placeholder 2"/>
          <p:cNvSpPr>
            <a:spLocks noGrp="1"/>
          </p:cNvSpPr>
          <p:nvPr>
            <p:ph idx="1"/>
          </p:nvPr>
        </p:nvSpPr>
        <p:spPr>
          <a:xfrm>
            <a:off x="609600" y="909902"/>
            <a:ext cx="11379200" cy="5553862"/>
          </a:xfrm>
        </p:spPr>
        <p:txBody>
          <a:bodyPr>
            <a:normAutofit/>
          </a:bodyPr>
          <a:lstStyle/>
          <a:p>
            <a:pPr lvl="1"/>
            <a:endParaRPr lang="en-US" dirty="0"/>
          </a:p>
          <a:p>
            <a:pPr lvl="1"/>
            <a:r>
              <a:rPr lang="en-US" dirty="0"/>
              <a:t>Documentation</a:t>
            </a:r>
          </a:p>
          <a:p>
            <a:pPr lvl="2"/>
            <a:r>
              <a:rPr lang="en-US" dirty="0"/>
              <a:t>If you got your booster at a NYC Health + Hospitals facility</a:t>
            </a:r>
          </a:p>
          <a:p>
            <a:pPr lvl="3"/>
            <a:r>
              <a:rPr lang="en-US" dirty="0"/>
              <a:t>Nothing more to do!</a:t>
            </a:r>
          </a:p>
          <a:p>
            <a:pPr lvl="2"/>
            <a:r>
              <a:rPr lang="en-US" dirty="0"/>
              <a:t>If you got your booster outside of NYC H+H, please upload</a:t>
            </a:r>
          </a:p>
          <a:p>
            <a:pPr lvl="3"/>
            <a:endParaRPr lang="en-US" dirty="0"/>
          </a:p>
          <a:p>
            <a:pPr lvl="3"/>
            <a:endParaRPr lang="en-US" dirty="0"/>
          </a:p>
          <a:p>
            <a:pPr lvl="3"/>
            <a:endParaRPr lang="en-US" dirty="0"/>
          </a:p>
          <a:p>
            <a:pPr lvl="2"/>
            <a:endParaRPr lang="en-US" dirty="0"/>
          </a:p>
          <a:p>
            <a:pPr marL="457200" lvl="1" indent="0">
              <a:buNone/>
            </a:pPr>
            <a:endParaRPr lang="en-US" dirty="0"/>
          </a:p>
        </p:txBody>
      </p:sp>
      <p:sp>
        <p:nvSpPr>
          <p:cNvPr id="4" name="Slide Number Placeholder 3"/>
          <p:cNvSpPr>
            <a:spLocks noGrp="1"/>
          </p:cNvSpPr>
          <p:nvPr>
            <p:ph type="sldNum" sz="quarter" idx="12"/>
          </p:nvPr>
        </p:nvSpPr>
        <p:spPr/>
        <p:txBody>
          <a:bodyPr/>
          <a:lstStyle/>
          <a:p>
            <a:fld id="{CA801905-C5F5-7943-85B0-6126D52C8FFD}" type="slidenum">
              <a:rPr lang="en-US" smtClean="0"/>
              <a:t>28</a:t>
            </a:fld>
            <a:endParaRPr lang="en-US" dirty="0"/>
          </a:p>
        </p:txBody>
      </p:sp>
      <p:pic>
        <p:nvPicPr>
          <p:cNvPr id="6" name="Picture 2" descr="COVID Booster Shot: Do I Need It?">
            <a:extLst>
              <a:ext uri="{FF2B5EF4-FFF2-40B4-BE49-F238E27FC236}">
                <a16:creationId xmlns:a16="http://schemas.microsoft.com/office/drawing/2014/main" id="{049DDC5C-F570-4C0F-BF67-E5F6BDF4A4A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553575" y="724645"/>
            <a:ext cx="2232025" cy="11718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4783898-9559-402C-AFCC-771FA6B0C1FB}"/>
              </a:ext>
            </a:extLst>
          </p:cNvPr>
          <p:cNvPicPr>
            <a:picLocks noChangeAspect="1"/>
          </p:cNvPicPr>
          <p:nvPr/>
        </p:nvPicPr>
        <p:blipFill>
          <a:blip r:embed="rId3"/>
          <a:stretch>
            <a:fillRect/>
          </a:stretch>
        </p:blipFill>
        <p:spPr>
          <a:xfrm>
            <a:off x="3999767" y="3213186"/>
            <a:ext cx="3297116" cy="1873455"/>
          </a:xfrm>
          <a:prstGeom prst="rect">
            <a:avLst/>
          </a:prstGeom>
        </p:spPr>
      </p:pic>
      <p:sp>
        <p:nvSpPr>
          <p:cNvPr id="8" name="Right Arrow 5">
            <a:extLst>
              <a:ext uri="{FF2B5EF4-FFF2-40B4-BE49-F238E27FC236}">
                <a16:creationId xmlns:a16="http://schemas.microsoft.com/office/drawing/2014/main" id="{E2FC1E70-BFF3-4ECF-87B8-B4F7FCDF0FAF}"/>
              </a:ext>
            </a:extLst>
          </p:cNvPr>
          <p:cNvSpPr/>
          <p:nvPr/>
        </p:nvSpPr>
        <p:spPr>
          <a:xfrm>
            <a:off x="2405421" y="3746602"/>
            <a:ext cx="1498701" cy="484632"/>
          </a:xfrm>
          <a:prstGeom prst="rightArrow">
            <a:avLst/>
          </a:prstGeom>
          <a:solidFill>
            <a:schemeClr val="bg1"/>
          </a:solid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en-US" sz="1400" b="1" dirty="0">
                <a:solidFill>
                  <a:schemeClr val="tx1"/>
                </a:solidFill>
              </a:rPr>
              <a:t>CLICK</a:t>
            </a:r>
            <a:r>
              <a:rPr lang="en-US" sz="1400" dirty="0">
                <a:solidFill>
                  <a:schemeClr val="tx1"/>
                </a:solidFill>
              </a:rPr>
              <a:t> </a:t>
            </a:r>
            <a:r>
              <a:rPr lang="en-US" sz="1400" b="1" dirty="0">
                <a:solidFill>
                  <a:schemeClr val="tx1"/>
                </a:solidFill>
              </a:rPr>
              <a:t>HERE</a:t>
            </a:r>
          </a:p>
        </p:txBody>
      </p:sp>
      <p:sp>
        <p:nvSpPr>
          <p:cNvPr id="10" name="Right Arrow 7">
            <a:extLst>
              <a:ext uri="{FF2B5EF4-FFF2-40B4-BE49-F238E27FC236}">
                <a16:creationId xmlns:a16="http://schemas.microsoft.com/office/drawing/2014/main" id="{BD611C55-C2EF-4FB6-8C41-D2C044406BA9}"/>
              </a:ext>
            </a:extLst>
          </p:cNvPr>
          <p:cNvSpPr/>
          <p:nvPr/>
        </p:nvSpPr>
        <p:spPr>
          <a:xfrm>
            <a:off x="1926300" y="5418931"/>
            <a:ext cx="2073467" cy="484632"/>
          </a:xfrm>
          <a:prstGeom prst="rightArrow">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en-US" sz="1400" b="1" dirty="0">
                <a:solidFill>
                  <a:schemeClr val="tx1"/>
                </a:solidFill>
              </a:rPr>
              <a:t>THEN, CLICK HERE</a:t>
            </a:r>
          </a:p>
        </p:txBody>
      </p:sp>
      <p:pic>
        <p:nvPicPr>
          <p:cNvPr id="5" name="Picture 4">
            <a:extLst>
              <a:ext uri="{FF2B5EF4-FFF2-40B4-BE49-F238E27FC236}">
                <a16:creationId xmlns:a16="http://schemas.microsoft.com/office/drawing/2014/main" id="{3C804128-AF41-40E1-B057-967020C1AD47}"/>
              </a:ext>
            </a:extLst>
          </p:cNvPr>
          <p:cNvPicPr>
            <a:picLocks noChangeAspect="1"/>
          </p:cNvPicPr>
          <p:nvPr/>
        </p:nvPicPr>
        <p:blipFill>
          <a:blip r:embed="rId4"/>
          <a:stretch>
            <a:fillRect/>
          </a:stretch>
        </p:blipFill>
        <p:spPr>
          <a:xfrm>
            <a:off x="3999767" y="5193764"/>
            <a:ext cx="3733800" cy="904875"/>
          </a:xfrm>
          <a:prstGeom prst="rect">
            <a:avLst/>
          </a:prstGeom>
        </p:spPr>
      </p:pic>
    </p:spTree>
    <p:extLst>
      <p:ext uri="{BB962C8B-B14F-4D97-AF65-F5344CB8AC3E}">
        <p14:creationId xmlns:p14="http://schemas.microsoft.com/office/powerpoint/2010/main" val="46223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32118"/>
            <a:ext cx="10972800" cy="986556"/>
          </a:xfrm>
        </p:spPr>
        <p:txBody>
          <a:bodyPr>
            <a:noAutofit/>
          </a:bodyPr>
          <a:lstStyle/>
          <a:p>
            <a:pPr algn="r"/>
            <a:r>
              <a:rPr lang="en-US" dirty="0"/>
              <a:t>COVID-19 Booster</a:t>
            </a:r>
          </a:p>
        </p:txBody>
      </p:sp>
      <p:sp>
        <p:nvSpPr>
          <p:cNvPr id="3" name="Content Placeholder 2"/>
          <p:cNvSpPr>
            <a:spLocks noGrp="1"/>
          </p:cNvSpPr>
          <p:nvPr>
            <p:ph idx="1"/>
          </p:nvPr>
        </p:nvSpPr>
        <p:spPr>
          <a:xfrm>
            <a:off x="609600" y="909902"/>
            <a:ext cx="11379200" cy="5553862"/>
          </a:xfrm>
        </p:spPr>
        <p:txBody>
          <a:bodyPr>
            <a:normAutofit/>
          </a:bodyPr>
          <a:lstStyle/>
          <a:p>
            <a:pPr lvl="1"/>
            <a:endParaRPr lang="en-US" dirty="0"/>
          </a:p>
          <a:p>
            <a:pPr lvl="1"/>
            <a:endParaRPr lang="en-US" dirty="0"/>
          </a:p>
          <a:p>
            <a:pPr lvl="1"/>
            <a:endParaRPr lang="en-US" dirty="0"/>
          </a:p>
          <a:p>
            <a:pPr lvl="1"/>
            <a:r>
              <a:rPr lang="en-US" dirty="0"/>
              <a:t>Time and Leave</a:t>
            </a:r>
          </a:p>
          <a:p>
            <a:pPr lvl="1"/>
            <a:endParaRPr lang="en-US" dirty="0"/>
          </a:p>
          <a:p>
            <a:pPr lvl="2"/>
            <a:r>
              <a:rPr lang="en-US" sz="2800" dirty="0"/>
              <a:t>Up to 4 hours excused time during work time to get a booster shot </a:t>
            </a:r>
          </a:p>
          <a:p>
            <a:pPr lvl="2"/>
            <a:r>
              <a:rPr lang="en-US" sz="2800" dirty="0"/>
              <a:t>Earn 3 hours of comp time after booster shot  </a:t>
            </a:r>
          </a:p>
          <a:p>
            <a:pPr lvl="2"/>
            <a:endParaRPr lang="en-US" dirty="0"/>
          </a:p>
          <a:p>
            <a:pPr lvl="2"/>
            <a:endParaRPr lang="en-US" dirty="0"/>
          </a:p>
          <a:p>
            <a:pPr marL="457200" lvl="1" indent="0">
              <a:buNone/>
            </a:pPr>
            <a:endParaRPr lang="en-US" dirty="0"/>
          </a:p>
        </p:txBody>
      </p:sp>
      <p:sp>
        <p:nvSpPr>
          <p:cNvPr id="4" name="Slide Number Placeholder 3"/>
          <p:cNvSpPr>
            <a:spLocks noGrp="1"/>
          </p:cNvSpPr>
          <p:nvPr>
            <p:ph type="sldNum" sz="quarter" idx="12"/>
          </p:nvPr>
        </p:nvSpPr>
        <p:spPr/>
        <p:txBody>
          <a:bodyPr/>
          <a:lstStyle/>
          <a:p>
            <a:fld id="{CA801905-C5F5-7943-85B0-6126D52C8FFD}" type="slidenum">
              <a:rPr lang="en-US" smtClean="0"/>
              <a:t>29</a:t>
            </a:fld>
            <a:endParaRPr lang="en-US" dirty="0"/>
          </a:p>
        </p:txBody>
      </p:sp>
      <p:pic>
        <p:nvPicPr>
          <p:cNvPr id="6" name="Picture 2" descr="COVID Booster Shot: Do I Need It?">
            <a:extLst>
              <a:ext uri="{FF2B5EF4-FFF2-40B4-BE49-F238E27FC236}">
                <a16:creationId xmlns:a16="http://schemas.microsoft.com/office/drawing/2014/main" id="{049DDC5C-F570-4C0F-BF67-E5F6BDF4A4A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553575" y="724645"/>
            <a:ext cx="2232025" cy="117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451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E9E6B6-87A2-4148-ACF1-E12891208102}"/>
              </a:ext>
            </a:extLst>
          </p:cNvPr>
          <p:cNvPicPr>
            <a:picLocks noChangeAspect="1"/>
          </p:cNvPicPr>
          <p:nvPr/>
        </p:nvPicPr>
        <p:blipFill>
          <a:blip r:embed="rId3"/>
          <a:stretch>
            <a:fillRect/>
          </a:stretch>
        </p:blipFill>
        <p:spPr>
          <a:xfrm>
            <a:off x="5313188" y="1160865"/>
            <a:ext cx="6091559" cy="4304929"/>
          </a:xfrm>
          <a:prstGeom prst="rect">
            <a:avLst/>
          </a:prstGeom>
          <a:ln>
            <a:solidFill>
              <a:schemeClr val="accent1"/>
            </a:solidFill>
          </a:ln>
        </p:spPr>
      </p:pic>
      <p:pic>
        <p:nvPicPr>
          <p:cNvPr id="17" name="Picture 16">
            <a:extLst>
              <a:ext uri="{FF2B5EF4-FFF2-40B4-BE49-F238E27FC236}">
                <a16:creationId xmlns:a16="http://schemas.microsoft.com/office/drawing/2014/main" id="{9FAAA931-D1CA-3240-BF5F-495156F3A1C9}"/>
              </a:ext>
            </a:extLst>
          </p:cNvPr>
          <p:cNvPicPr>
            <a:picLocks noChangeAspect="1"/>
          </p:cNvPicPr>
          <p:nvPr/>
        </p:nvPicPr>
        <p:blipFill>
          <a:blip r:embed="rId4"/>
          <a:stretch>
            <a:fillRect/>
          </a:stretch>
        </p:blipFill>
        <p:spPr>
          <a:xfrm>
            <a:off x="906939" y="3352132"/>
            <a:ext cx="3074511" cy="2411381"/>
          </a:xfrm>
          <a:prstGeom prst="rect">
            <a:avLst/>
          </a:prstGeom>
          <a:ln>
            <a:solidFill>
              <a:schemeClr val="accent1"/>
            </a:solidFill>
          </a:ln>
        </p:spPr>
      </p:pic>
      <p:sp>
        <p:nvSpPr>
          <p:cNvPr id="73" name="TextBox 72">
            <a:extLst>
              <a:ext uri="{FF2B5EF4-FFF2-40B4-BE49-F238E27FC236}">
                <a16:creationId xmlns:a16="http://schemas.microsoft.com/office/drawing/2014/main" id="{44A1B2B6-F266-4683-A6F1-7CA25B4F12C0}"/>
              </a:ext>
            </a:extLst>
          </p:cNvPr>
          <p:cNvSpPr txBox="1"/>
          <p:nvPr/>
        </p:nvSpPr>
        <p:spPr>
          <a:xfrm>
            <a:off x="3058964" y="286305"/>
            <a:ext cx="8821712" cy="646331"/>
          </a:xfrm>
          <a:prstGeom prst="rect">
            <a:avLst/>
          </a:prstGeom>
          <a:noFill/>
        </p:spPr>
        <p:txBody>
          <a:bodyPr wrap="square" rtlCol="0">
            <a:spAutoFit/>
          </a:bodyPr>
          <a:lstStyle/>
          <a:p>
            <a:pPr algn="r"/>
            <a:r>
              <a:rPr lang="en-US" sz="3600" b="1" dirty="0">
                <a:solidFill>
                  <a:srgbClr val="21418B"/>
                </a:solidFill>
                <a:latin typeface="Arial" panose="020B0604020202020204" pitchFamily="34" charset="0"/>
                <a:cs typeface="Arial" panose="020B0604020202020204" pitchFamily="34" charset="0"/>
              </a:rPr>
              <a:t>NYC Data </a:t>
            </a:r>
            <a:endParaRPr lang="en-US" sz="3600" dirty="0">
              <a:solidFill>
                <a:srgbClr val="21418B"/>
              </a:solidFill>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0A3CE7A5-E335-4A37-AA89-2992C67405A3}"/>
                  </a:ext>
                </a:extLst>
              </p14:cNvPr>
              <p14:cNvContentPartPr/>
              <p14:nvPr/>
            </p14:nvContentPartPr>
            <p14:xfrm>
              <a:off x="787253" y="1696322"/>
              <a:ext cx="360" cy="360"/>
            </p14:xfrm>
          </p:contentPart>
        </mc:Choice>
        <mc:Fallback xmlns="">
          <p:pic>
            <p:nvPicPr>
              <p:cNvPr id="2" name="Ink 1">
                <a:extLst>
                  <a:ext uri="{FF2B5EF4-FFF2-40B4-BE49-F238E27FC236}">
                    <a16:creationId xmlns:a16="http://schemas.microsoft.com/office/drawing/2014/main" id="{0A3CE7A5-E335-4A37-AA89-2992C67405A3}"/>
                  </a:ext>
                </a:extLst>
              </p:cNvPr>
              <p:cNvPicPr/>
              <p:nvPr/>
            </p:nvPicPr>
            <p:blipFill>
              <a:blip r:embed="rId7"/>
              <a:stretch>
                <a:fillRect/>
              </a:stretch>
            </p:blipFill>
            <p:spPr>
              <a:xfrm>
                <a:off x="778253" y="1687682"/>
                <a:ext cx="18000" cy="18000"/>
              </a:xfrm>
              <a:prstGeom prst="rect">
                <a:avLst/>
              </a:prstGeom>
            </p:spPr>
          </p:pic>
        </mc:Fallback>
      </mc:AlternateContent>
      <p:sp>
        <p:nvSpPr>
          <p:cNvPr id="8" name="Rectangle 7">
            <a:extLst>
              <a:ext uri="{FF2B5EF4-FFF2-40B4-BE49-F238E27FC236}">
                <a16:creationId xmlns:a16="http://schemas.microsoft.com/office/drawing/2014/main" id="{D35C20AC-61A0-CC4A-880D-381575D343DF}"/>
              </a:ext>
            </a:extLst>
          </p:cNvPr>
          <p:cNvSpPr/>
          <p:nvPr/>
        </p:nvSpPr>
        <p:spPr>
          <a:xfrm>
            <a:off x="8159401" y="6112115"/>
            <a:ext cx="3804760" cy="276999"/>
          </a:xfrm>
          <a:prstGeom prst="rect">
            <a:avLst/>
          </a:prstGeom>
        </p:spPr>
        <p:txBody>
          <a:bodyPr wrap="none">
            <a:spAutoFit/>
          </a:bodyPr>
          <a:lstStyle/>
          <a:p>
            <a:r>
              <a:rPr lang="en-US" sz="1200" dirty="0"/>
              <a:t>https://www1.nyc.gov/site/</a:t>
            </a:r>
            <a:r>
              <a:rPr lang="en-US" sz="1200" dirty="0" err="1"/>
              <a:t>doh</a:t>
            </a:r>
            <a:r>
              <a:rPr lang="en-US" sz="1200" dirty="0"/>
              <a:t>/</a:t>
            </a:r>
            <a:r>
              <a:rPr lang="en-US" sz="1200" dirty="0" err="1"/>
              <a:t>covid</a:t>
            </a:r>
            <a:r>
              <a:rPr lang="en-US" sz="1200" dirty="0"/>
              <a:t>/covid-19-data.page</a:t>
            </a:r>
          </a:p>
        </p:txBody>
      </p:sp>
      <p:sp>
        <p:nvSpPr>
          <p:cNvPr id="3" name="Right Arrow 2">
            <a:extLst>
              <a:ext uri="{FF2B5EF4-FFF2-40B4-BE49-F238E27FC236}">
                <a16:creationId xmlns:a16="http://schemas.microsoft.com/office/drawing/2014/main" id="{EA685489-1B88-E04F-9F1E-E69664492BF4}"/>
              </a:ext>
            </a:extLst>
          </p:cNvPr>
          <p:cNvSpPr/>
          <p:nvPr/>
        </p:nvSpPr>
        <p:spPr>
          <a:xfrm>
            <a:off x="4243887" y="4316819"/>
            <a:ext cx="356188" cy="241004"/>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E273E90B-2C97-B044-B407-2B4E22C78982}"/>
              </a:ext>
            </a:extLst>
          </p:cNvPr>
          <p:cNvSpPr/>
          <p:nvPr/>
        </p:nvSpPr>
        <p:spPr>
          <a:xfrm>
            <a:off x="7513076" y="1548043"/>
            <a:ext cx="827735" cy="524887"/>
          </a:xfrm>
          <a:prstGeom prst="roundRect">
            <a:avLst/>
          </a:prstGeom>
          <a:no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54897E8-A173-3C4C-BE7F-4A603E1C44D3}"/>
              </a:ext>
            </a:extLst>
          </p:cNvPr>
          <p:cNvSpPr txBox="1"/>
          <p:nvPr/>
        </p:nvSpPr>
        <p:spPr>
          <a:xfrm>
            <a:off x="370149" y="1373156"/>
            <a:ext cx="5043773" cy="64633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solidFill>
                  <a:schemeClr val="accent1"/>
                </a:solidFill>
                <a:latin typeface="Arial" panose="020B0604020202020204" pitchFamily="34" charset="0"/>
                <a:cs typeface="Arial" panose="020B0604020202020204" pitchFamily="34" charset="0"/>
              </a:rPr>
              <a:t>Community transmission is high in all NYC boroughs (highest in Staten Island).</a:t>
            </a:r>
          </a:p>
        </p:txBody>
      </p:sp>
    </p:spTree>
    <p:extLst>
      <p:ext uri="{BB962C8B-B14F-4D97-AF65-F5344CB8AC3E}">
        <p14:creationId xmlns:p14="http://schemas.microsoft.com/office/powerpoint/2010/main" val="1002467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104774"/>
            <a:ext cx="10972800" cy="933450"/>
          </a:xfrm>
        </p:spPr>
        <p:txBody>
          <a:bodyPr>
            <a:noAutofit/>
          </a:bodyPr>
          <a:lstStyle/>
          <a:p>
            <a:pPr algn="r"/>
            <a:r>
              <a:rPr lang="en-US" dirty="0"/>
              <a:t>COVID-19 Booster</a:t>
            </a:r>
          </a:p>
        </p:txBody>
      </p:sp>
      <p:sp>
        <p:nvSpPr>
          <p:cNvPr id="3" name="Content Placeholder 2"/>
          <p:cNvSpPr>
            <a:spLocks noGrp="1"/>
          </p:cNvSpPr>
          <p:nvPr>
            <p:ph idx="1"/>
          </p:nvPr>
        </p:nvSpPr>
        <p:spPr>
          <a:xfrm>
            <a:off x="609600" y="1485900"/>
            <a:ext cx="11379200" cy="4977864"/>
          </a:xfrm>
        </p:spPr>
        <p:txBody>
          <a:bodyPr>
            <a:normAutofit/>
          </a:bodyPr>
          <a:lstStyle/>
          <a:p>
            <a:pPr lvl="1"/>
            <a:endParaRPr lang="en-US" dirty="0"/>
          </a:p>
          <a:p>
            <a:pPr marL="914400" lvl="2" indent="0">
              <a:buNone/>
            </a:pPr>
            <a:endParaRPr lang="en-US" dirty="0"/>
          </a:p>
          <a:p>
            <a:pPr marL="457200" lvl="1" indent="0">
              <a:buNone/>
            </a:pPr>
            <a:endParaRPr lang="en-US" dirty="0"/>
          </a:p>
        </p:txBody>
      </p:sp>
      <p:sp>
        <p:nvSpPr>
          <p:cNvPr id="4" name="Slide Number Placeholder 3"/>
          <p:cNvSpPr>
            <a:spLocks noGrp="1"/>
          </p:cNvSpPr>
          <p:nvPr>
            <p:ph type="sldNum" sz="quarter" idx="12"/>
          </p:nvPr>
        </p:nvSpPr>
        <p:spPr/>
        <p:txBody>
          <a:bodyPr/>
          <a:lstStyle/>
          <a:p>
            <a:fld id="{CA801905-C5F5-7943-85B0-6126D52C8FFD}" type="slidenum">
              <a:rPr lang="en-US" smtClean="0"/>
              <a:t>30</a:t>
            </a:fld>
            <a:endParaRPr lang="en-US" dirty="0"/>
          </a:p>
        </p:txBody>
      </p:sp>
      <p:pic>
        <p:nvPicPr>
          <p:cNvPr id="6" name="Picture 2" descr="COVID Booster Shot: Do I Need It?">
            <a:extLst>
              <a:ext uri="{FF2B5EF4-FFF2-40B4-BE49-F238E27FC236}">
                <a16:creationId xmlns:a16="http://schemas.microsoft.com/office/drawing/2014/main" id="{049DDC5C-F570-4C0F-BF67-E5F6BDF4A4A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553575" y="571382"/>
            <a:ext cx="2232025" cy="11718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taples Easy Button, Red/Silver (25178) | Staples">
            <a:extLst>
              <a:ext uri="{FF2B5EF4-FFF2-40B4-BE49-F238E27FC236}">
                <a16:creationId xmlns:a16="http://schemas.microsoft.com/office/drawing/2014/main" id="{E12F980A-0FE5-4737-AE1C-5B643BAAE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25" y="1520190"/>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196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01528-F79D-4A22-B639-AF1C4FEFC7FC}"/>
              </a:ext>
            </a:extLst>
          </p:cNvPr>
          <p:cNvSpPr>
            <a:spLocks noGrp="1"/>
          </p:cNvSpPr>
          <p:nvPr>
            <p:ph type="title"/>
          </p:nvPr>
        </p:nvSpPr>
        <p:spPr>
          <a:xfrm>
            <a:off x="609600" y="304800"/>
            <a:ext cx="10972800" cy="1104900"/>
          </a:xfrm>
        </p:spPr>
        <p:txBody>
          <a:bodyPr/>
          <a:lstStyle/>
          <a:p>
            <a:pPr algn="r"/>
            <a:r>
              <a:rPr lang="en-US" dirty="0"/>
              <a:t>NYC COVID-19 Cases</a:t>
            </a:r>
          </a:p>
        </p:txBody>
      </p:sp>
      <p:pic>
        <p:nvPicPr>
          <p:cNvPr id="5" name="Content Placeholder 4">
            <a:extLst>
              <a:ext uri="{FF2B5EF4-FFF2-40B4-BE49-F238E27FC236}">
                <a16:creationId xmlns:a16="http://schemas.microsoft.com/office/drawing/2014/main" id="{3112A068-87D1-414D-A44A-5E8C43B23907}"/>
              </a:ext>
            </a:extLst>
          </p:cNvPr>
          <p:cNvPicPr>
            <a:picLocks noGrp="1" noChangeAspect="1"/>
          </p:cNvPicPr>
          <p:nvPr>
            <p:ph idx="1"/>
          </p:nvPr>
        </p:nvPicPr>
        <p:blipFill>
          <a:blip r:embed="rId2"/>
          <a:stretch>
            <a:fillRect/>
          </a:stretch>
        </p:blipFill>
        <p:spPr>
          <a:xfrm>
            <a:off x="2001202" y="1370430"/>
            <a:ext cx="8647748" cy="4910771"/>
          </a:xfrm>
          <a:prstGeom prst="rect">
            <a:avLst/>
          </a:prstGeom>
        </p:spPr>
      </p:pic>
      <p:sp>
        <p:nvSpPr>
          <p:cNvPr id="4" name="Slide Number Placeholder 3">
            <a:extLst>
              <a:ext uri="{FF2B5EF4-FFF2-40B4-BE49-F238E27FC236}">
                <a16:creationId xmlns:a16="http://schemas.microsoft.com/office/drawing/2014/main" id="{D2067BE3-9839-44FB-A04A-26E872473E9E}"/>
              </a:ext>
            </a:extLst>
          </p:cNvPr>
          <p:cNvSpPr>
            <a:spLocks noGrp="1"/>
          </p:cNvSpPr>
          <p:nvPr>
            <p:ph type="sldNum" sz="quarter" idx="12"/>
          </p:nvPr>
        </p:nvSpPr>
        <p:spPr/>
        <p:txBody>
          <a:bodyPr/>
          <a:lstStyle/>
          <a:p>
            <a:fld id="{CA801905-C5F5-7943-85B0-6126D52C8FFD}" type="slidenum">
              <a:rPr lang="en-US" smtClean="0"/>
              <a:t>31</a:t>
            </a:fld>
            <a:endParaRPr lang="en-US" dirty="0"/>
          </a:p>
        </p:txBody>
      </p:sp>
    </p:spTree>
    <p:extLst>
      <p:ext uri="{BB962C8B-B14F-4D97-AF65-F5344CB8AC3E}">
        <p14:creationId xmlns:p14="http://schemas.microsoft.com/office/powerpoint/2010/main" val="3234892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1DF41-74A6-4B57-96A6-3E9623585BDD}"/>
              </a:ext>
            </a:extLst>
          </p:cNvPr>
          <p:cNvSpPr>
            <a:spLocks noGrp="1"/>
          </p:cNvSpPr>
          <p:nvPr>
            <p:ph type="title"/>
          </p:nvPr>
        </p:nvSpPr>
        <p:spPr>
          <a:xfrm>
            <a:off x="609600" y="0"/>
            <a:ext cx="10972800" cy="1466850"/>
          </a:xfrm>
        </p:spPr>
        <p:txBody>
          <a:bodyPr/>
          <a:lstStyle/>
          <a:p>
            <a:pPr algn="r"/>
            <a:r>
              <a:rPr lang="en-US" dirty="0"/>
              <a:t>NYC COVID-19 Hospitalizations</a:t>
            </a:r>
          </a:p>
        </p:txBody>
      </p:sp>
      <p:pic>
        <p:nvPicPr>
          <p:cNvPr id="5" name="Content Placeholder 4">
            <a:extLst>
              <a:ext uri="{FF2B5EF4-FFF2-40B4-BE49-F238E27FC236}">
                <a16:creationId xmlns:a16="http://schemas.microsoft.com/office/drawing/2014/main" id="{60469613-9157-42B4-928B-5AE3D172D74C}"/>
              </a:ext>
            </a:extLst>
          </p:cNvPr>
          <p:cNvPicPr>
            <a:picLocks noGrp="1" noChangeAspect="1"/>
          </p:cNvPicPr>
          <p:nvPr>
            <p:ph idx="1"/>
          </p:nvPr>
        </p:nvPicPr>
        <p:blipFill>
          <a:blip r:embed="rId2"/>
          <a:stretch>
            <a:fillRect/>
          </a:stretch>
        </p:blipFill>
        <p:spPr>
          <a:xfrm>
            <a:off x="2428398" y="1371600"/>
            <a:ext cx="8174318" cy="4727039"/>
          </a:xfrm>
          <a:prstGeom prst="rect">
            <a:avLst/>
          </a:prstGeom>
        </p:spPr>
      </p:pic>
      <p:sp>
        <p:nvSpPr>
          <p:cNvPr id="4" name="Slide Number Placeholder 3">
            <a:extLst>
              <a:ext uri="{FF2B5EF4-FFF2-40B4-BE49-F238E27FC236}">
                <a16:creationId xmlns:a16="http://schemas.microsoft.com/office/drawing/2014/main" id="{92AE94DF-E292-4068-80A2-8D9962EE4425}"/>
              </a:ext>
            </a:extLst>
          </p:cNvPr>
          <p:cNvSpPr>
            <a:spLocks noGrp="1"/>
          </p:cNvSpPr>
          <p:nvPr>
            <p:ph type="sldNum" sz="quarter" idx="12"/>
          </p:nvPr>
        </p:nvSpPr>
        <p:spPr/>
        <p:txBody>
          <a:bodyPr/>
          <a:lstStyle/>
          <a:p>
            <a:fld id="{CA801905-C5F5-7943-85B0-6126D52C8FFD}" type="slidenum">
              <a:rPr lang="en-US" smtClean="0"/>
              <a:t>32</a:t>
            </a:fld>
            <a:endParaRPr lang="en-US" dirty="0"/>
          </a:p>
        </p:txBody>
      </p:sp>
    </p:spTree>
    <p:extLst>
      <p:ext uri="{BB962C8B-B14F-4D97-AF65-F5344CB8AC3E}">
        <p14:creationId xmlns:p14="http://schemas.microsoft.com/office/powerpoint/2010/main" val="2813568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5FD2C-7CFD-43EA-A5E8-82C5DE623A14}"/>
              </a:ext>
            </a:extLst>
          </p:cNvPr>
          <p:cNvSpPr>
            <a:spLocks noGrp="1"/>
          </p:cNvSpPr>
          <p:nvPr>
            <p:ph type="title"/>
          </p:nvPr>
        </p:nvSpPr>
        <p:spPr>
          <a:xfrm>
            <a:off x="609600" y="209550"/>
            <a:ext cx="10972800" cy="1038225"/>
          </a:xfrm>
        </p:spPr>
        <p:txBody>
          <a:bodyPr/>
          <a:lstStyle/>
          <a:p>
            <a:pPr algn="r"/>
            <a:r>
              <a:rPr lang="en-US" dirty="0"/>
              <a:t>NYC COVID-19 Deaths</a:t>
            </a:r>
          </a:p>
        </p:txBody>
      </p:sp>
      <p:pic>
        <p:nvPicPr>
          <p:cNvPr id="5" name="Content Placeholder 4">
            <a:extLst>
              <a:ext uri="{FF2B5EF4-FFF2-40B4-BE49-F238E27FC236}">
                <a16:creationId xmlns:a16="http://schemas.microsoft.com/office/drawing/2014/main" id="{0EE5E6B3-1DBF-4B96-A6DB-A3D11A0092B5}"/>
              </a:ext>
            </a:extLst>
          </p:cNvPr>
          <p:cNvPicPr>
            <a:picLocks noGrp="1" noChangeAspect="1"/>
          </p:cNvPicPr>
          <p:nvPr>
            <p:ph idx="1"/>
          </p:nvPr>
        </p:nvPicPr>
        <p:blipFill>
          <a:blip r:embed="rId2"/>
          <a:stretch>
            <a:fillRect/>
          </a:stretch>
        </p:blipFill>
        <p:spPr>
          <a:xfrm>
            <a:off x="1692976" y="1362926"/>
            <a:ext cx="8806048" cy="5100838"/>
          </a:xfrm>
          <a:prstGeom prst="rect">
            <a:avLst/>
          </a:prstGeom>
        </p:spPr>
      </p:pic>
      <p:sp>
        <p:nvSpPr>
          <p:cNvPr id="4" name="Slide Number Placeholder 3">
            <a:extLst>
              <a:ext uri="{FF2B5EF4-FFF2-40B4-BE49-F238E27FC236}">
                <a16:creationId xmlns:a16="http://schemas.microsoft.com/office/drawing/2014/main" id="{BC6E3DEB-A683-4BF5-AEE7-92A7BAC54B1A}"/>
              </a:ext>
            </a:extLst>
          </p:cNvPr>
          <p:cNvSpPr>
            <a:spLocks noGrp="1"/>
          </p:cNvSpPr>
          <p:nvPr>
            <p:ph type="sldNum" sz="quarter" idx="12"/>
          </p:nvPr>
        </p:nvSpPr>
        <p:spPr/>
        <p:txBody>
          <a:bodyPr/>
          <a:lstStyle/>
          <a:p>
            <a:fld id="{CA801905-C5F5-7943-85B0-6126D52C8FFD}" type="slidenum">
              <a:rPr lang="en-US" smtClean="0"/>
              <a:t>33</a:t>
            </a:fld>
            <a:endParaRPr lang="en-US" dirty="0"/>
          </a:p>
        </p:txBody>
      </p:sp>
    </p:spTree>
    <p:extLst>
      <p:ext uri="{BB962C8B-B14F-4D97-AF65-F5344CB8AC3E}">
        <p14:creationId xmlns:p14="http://schemas.microsoft.com/office/powerpoint/2010/main" val="2350619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4480"/>
            <a:ext cx="10972800" cy="1635760"/>
          </a:xfrm>
        </p:spPr>
        <p:txBody>
          <a:bodyPr/>
          <a:lstStyle/>
          <a:p>
            <a:pPr algn="r"/>
            <a:r>
              <a:rPr lang="en-US" dirty="0"/>
              <a:t>Get Your COVID-19 Booster</a:t>
            </a:r>
            <a:br>
              <a:rPr lang="en-US" dirty="0"/>
            </a:br>
            <a:r>
              <a:rPr lang="en-US" dirty="0"/>
              <a:t>NOW!</a:t>
            </a:r>
          </a:p>
        </p:txBody>
      </p:sp>
      <p:sp>
        <p:nvSpPr>
          <p:cNvPr id="4" name="Slide Number Placeholder 3"/>
          <p:cNvSpPr>
            <a:spLocks noGrp="1"/>
          </p:cNvSpPr>
          <p:nvPr>
            <p:ph type="sldNum" sz="quarter" idx="12"/>
          </p:nvPr>
        </p:nvSpPr>
        <p:spPr/>
        <p:txBody>
          <a:bodyPr/>
          <a:lstStyle/>
          <a:p>
            <a:fld id="{CA801905-C5F5-7943-85B0-6126D52C8FFD}" type="slidenum">
              <a:rPr lang="en-US" smtClean="0"/>
              <a:t>34</a:t>
            </a:fld>
            <a:endParaRPr lang="en-US" dirty="0"/>
          </a:p>
        </p:txBody>
      </p:sp>
      <p:pic>
        <p:nvPicPr>
          <p:cNvPr id="4098" name="Picture 2" descr="COVID Booster Shot: Do I Need I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75923" y="2046288"/>
            <a:ext cx="6694714" cy="351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623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4215" y="1895479"/>
            <a:ext cx="11723570" cy="1623251"/>
          </a:xfrm>
          <a:solidFill>
            <a:schemeClr val="tx1"/>
          </a:solidFill>
        </p:spPr>
        <p:txBody>
          <a:bodyPr>
            <a:normAutofit fontScale="90000"/>
          </a:bodyPr>
          <a:lstStyle/>
          <a:p>
            <a:pPr algn="ctr"/>
            <a:r>
              <a:rPr lang="en-US" b="1" cap="small" dirty="0"/>
              <a:t>Workforce Wellness Update</a:t>
            </a:r>
            <a:br>
              <a:rPr lang="en-US" b="1" cap="small" dirty="0"/>
            </a:br>
            <a:r>
              <a:rPr lang="en-US" b="1" cap="small" dirty="0">
                <a:solidFill>
                  <a:schemeClr val="accent2">
                    <a:lumMod val="75000"/>
                  </a:schemeClr>
                </a:solidFill>
              </a:rPr>
              <a:t>Helping Healers Heal Programming</a:t>
            </a:r>
          </a:p>
        </p:txBody>
      </p:sp>
      <p:cxnSp>
        <p:nvCxnSpPr>
          <p:cNvPr id="5" name="Straight Connector 4">
            <a:extLst>
              <a:ext uri="{FF2B5EF4-FFF2-40B4-BE49-F238E27FC236}">
                <a16:creationId xmlns:a16="http://schemas.microsoft.com/office/drawing/2014/main" id="{E8A06CC2-9EB4-B34E-9916-FB8BC63D12AD}"/>
              </a:ext>
            </a:extLst>
          </p:cNvPr>
          <p:cNvCxnSpPr>
            <a:cxnSpLocks/>
          </p:cNvCxnSpPr>
          <p:nvPr/>
        </p:nvCxnSpPr>
        <p:spPr>
          <a:xfrm>
            <a:off x="7308137" y="3968323"/>
            <a:ext cx="0" cy="1623251"/>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59736B1E-7852-4996-AD71-2621450345B8}"/>
              </a:ext>
            </a:extLst>
          </p:cNvPr>
          <p:cNvSpPr txBox="1"/>
          <p:nvPr/>
        </p:nvSpPr>
        <p:spPr>
          <a:xfrm>
            <a:off x="6824312" y="154004"/>
            <a:ext cx="5178392" cy="830997"/>
          </a:xfrm>
          <a:prstGeom prst="rect">
            <a:avLst/>
          </a:prstGeom>
          <a:noFill/>
        </p:spPr>
        <p:txBody>
          <a:bodyPr wrap="square" rtlCol="0">
            <a:spAutoFit/>
          </a:bodyPr>
          <a:lstStyle/>
          <a:p>
            <a:pPr algn="r"/>
            <a:r>
              <a:rPr lang="en-US" sz="2400" b="1" cap="small" dirty="0">
                <a:solidFill>
                  <a:schemeClr val="bg1"/>
                </a:solidFill>
                <a:latin typeface="Arial" panose="020B0604020202020204" pitchFamily="34" charset="0"/>
                <a:ea typeface="+mj-ea"/>
                <a:cs typeface="Arial" panose="020B0604020202020204" pitchFamily="34" charset="0"/>
              </a:rPr>
              <a:t>Helping Healers</a:t>
            </a:r>
          </a:p>
          <a:p>
            <a:pPr algn="r"/>
            <a:r>
              <a:rPr lang="en-US" sz="2400" b="1" cap="small" dirty="0">
                <a:solidFill>
                  <a:schemeClr val="bg1"/>
                </a:solidFill>
                <a:latin typeface="Arial" panose="020B0604020202020204" pitchFamily="34" charset="0"/>
                <a:ea typeface="+mj-ea"/>
                <a:cs typeface="Arial" panose="020B0604020202020204" pitchFamily="34" charset="0"/>
              </a:rPr>
              <a:t>Heal </a:t>
            </a:r>
            <a:r>
              <a:rPr lang="en-US" sz="2400" b="1" cap="small" dirty="0">
                <a:solidFill>
                  <a:schemeClr val="accent2">
                    <a:lumMod val="75000"/>
                  </a:schemeClr>
                </a:solidFill>
                <a:latin typeface="Arial" panose="020B0604020202020204" pitchFamily="34" charset="0"/>
                <a:ea typeface="+mj-ea"/>
                <a:cs typeface="Arial" panose="020B0604020202020204" pitchFamily="34" charset="0"/>
              </a:rPr>
              <a:t>|</a:t>
            </a:r>
            <a:r>
              <a:rPr lang="en-US" sz="2400" b="1" cap="small" dirty="0">
                <a:solidFill>
                  <a:schemeClr val="bg1"/>
                </a:solidFill>
                <a:latin typeface="Arial" panose="020B0604020202020204" pitchFamily="34" charset="0"/>
                <a:ea typeface="+mj-ea"/>
                <a:cs typeface="Arial" panose="020B0604020202020204" pitchFamily="34" charset="0"/>
              </a:rPr>
              <a:t> </a:t>
            </a:r>
            <a:r>
              <a:rPr lang="en-US" sz="2400" b="1" cap="small" dirty="0">
                <a:solidFill>
                  <a:srgbClr val="0070C0"/>
                </a:solidFill>
                <a:latin typeface="Arial" panose="020B0604020202020204" pitchFamily="34" charset="0"/>
                <a:ea typeface="+mj-ea"/>
                <a:cs typeface="Arial" panose="020B0604020202020204" pitchFamily="34" charset="0"/>
              </a:rPr>
              <a:t>H3</a:t>
            </a:r>
          </a:p>
        </p:txBody>
      </p:sp>
      <p:sp>
        <p:nvSpPr>
          <p:cNvPr id="8" name="TextBox 7">
            <a:extLst>
              <a:ext uri="{FF2B5EF4-FFF2-40B4-BE49-F238E27FC236}">
                <a16:creationId xmlns:a16="http://schemas.microsoft.com/office/drawing/2014/main" id="{7FE459C0-F500-40A0-B6CB-3EF302ADE534}"/>
              </a:ext>
            </a:extLst>
          </p:cNvPr>
          <p:cNvSpPr txBox="1"/>
          <p:nvPr/>
        </p:nvSpPr>
        <p:spPr>
          <a:xfrm>
            <a:off x="7911966" y="3429000"/>
            <a:ext cx="1029888" cy="854242"/>
          </a:xfrm>
          <a:prstGeom prst="rect">
            <a:avLst/>
          </a:prstGeom>
          <a:solidFill>
            <a:schemeClr val="tx1"/>
          </a:solidFill>
        </p:spPr>
        <p:txBody>
          <a:bodyPr wrap="square" rtlCol="0">
            <a:spAutoFit/>
          </a:bodyPr>
          <a:lstStyle/>
          <a:p>
            <a:endParaRPr lang="en-US" dirty="0"/>
          </a:p>
        </p:txBody>
      </p:sp>
      <p:grpSp>
        <p:nvGrpSpPr>
          <p:cNvPr id="9" name="Group 8">
            <a:extLst>
              <a:ext uri="{FF2B5EF4-FFF2-40B4-BE49-F238E27FC236}">
                <a16:creationId xmlns:a16="http://schemas.microsoft.com/office/drawing/2014/main" id="{1718E31A-2203-4A7C-BE9C-3CC5FE1DB873}"/>
              </a:ext>
            </a:extLst>
          </p:cNvPr>
          <p:cNvGrpSpPr/>
          <p:nvPr/>
        </p:nvGrpSpPr>
        <p:grpSpPr>
          <a:xfrm>
            <a:off x="1944418" y="3788230"/>
            <a:ext cx="6092671" cy="2194560"/>
            <a:chOff x="408215" y="1243519"/>
            <a:chExt cx="6092671" cy="2194560"/>
          </a:xfrm>
        </p:grpSpPr>
        <p:sp>
          <p:nvSpPr>
            <p:cNvPr id="10" name="Rectangle 9">
              <a:extLst>
                <a:ext uri="{FF2B5EF4-FFF2-40B4-BE49-F238E27FC236}">
                  <a16:creationId xmlns:a16="http://schemas.microsoft.com/office/drawing/2014/main" id="{B072FBE9-CA62-4882-B6B2-20ADF7B8D041}"/>
                </a:ext>
              </a:extLst>
            </p:cNvPr>
            <p:cNvSpPr/>
            <p:nvPr/>
          </p:nvSpPr>
          <p:spPr>
            <a:xfrm>
              <a:off x="408215" y="1243519"/>
              <a:ext cx="2286000" cy="21945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49">
              <a:extLst>
                <a:ext uri="{FF2B5EF4-FFF2-40B4-BE49-F238E27FC236}">
                  <a16:creationId xmlns:a16="http://schemas.microsoft.com/office/drawing/2014/main" id="{E78C5865-3CCB-42A8-A018-48E5397EE18A}"/>
                </a:ext>
              </a:extLst>
            </p:cNvPr>
            <p:cNvSpPr txBox="1"/>
            <p:nvPr/>
          </p:nvSpPr>
          <p:spPr>
            <a:xfrm>
              <a:off x="2704971" y="1694087"/>
              <a:ext cx="3795915"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ko-KR" sz="1600" b="1" dirty="0">
                  <a:solidFill>
                    <a:srgbClr val="002060"/>
                  </a:solidFill>
                  <a:cs typeface="Arial" pitchFamily="34" charset="0"/>
                </a:rPr>
                <a:t>Jeremy Segall</a:t>
              </a:r>
              <a:r>
                <a:rPr lang="en-US" altLang="ko-KR" sz="1200" b="1" dirty="0">
                  <a:solidFill>
                    <a:srgbClr val="002060"/>
                  </a:solidFill>
                  <a:cs typeface="Arial" pitchFamily="34" charset="0"/>
                </a:rPr>
                <a:t>, </a:t>
              </a:r>
              <a:r>
                <a:rPr lang="en-US" altLang="ko-KR" sz="1400" dirty="0">
                  <a:solidFill>
                    <a:srgbClr val="002060"/>
                  </a:solidFill>
                  <a:cs typeface="Arial" pitchFamily="34" charset="0"/>
                </a:rPr>
                <a:t>MA, RDT, LCAT</a:t>
              </a:r>
            </a:p>
            <a:p>
              <a:r>
                <a:rPr lang="en-US" altLang="ko-KR" sz="1200" dirty="0">
                  <a:solidFill>
                    <a:srgbClr val="002060"/>
                  </a:solidFill>
                  <a:cs typeface="Arial" pitchFamily="34" charset="0"/>
                </a:rPr>
                <a:t>Assistant Vice President</a:t>
              </a:r>
            </a:p>
            <a:p>
              <a:r>
                <a:rPr lang="en-US" altLang="ko-KR" sz="1200" dirty="0">
                  <a:solidFill>
                    <a:srgbClr val="002060"/>
                  </a:solidFill>
                  <a:cs typeface="Arial" pitchFamily="34" charset="0"/>
                </a:rPr>
                <a:t>System Chief Wellness Officer</a:t>
              </a:r>
            </a:p>
            <a:p>
              <a:r>
                <a:rPr lang="en-US" altLang="ko-KR" sz="1200" dirty="0">
                  <a:solidFill>
                    <a:srgbClr val="002060"/>
                  </a:solidFill>
                  <a:cs typeface="Arial" pitchFamily="34" charset="0"/>
                </a:rPr>
                <a:t>Office of Quality &amp; Safety</a:t>
              </a:r>
            </a:p>
            <a:p>
              <a:r>
                <a:rPr lang="en-US" altLang="ko-KR" sz="1200" dirty="0">
                  <a:solidFill>
                    <a:srgbClr val="002060"/>
                  </a:solidFill>
                  <a:cs typeface="Arial" pitchFamily="34" charset="0"/>
                </a:rPr>
                <a:t>NYC Health + Hospitals | Central Office</a:t>
              </a:r>
            </a:p>
          </p:txBody>
        </p:sp>
      </p:grpSp>
      <p:sp>
        <p:nvSpPr>
          <p:cNvPr id="3" name="Subtitle 2"/>
          <p:cNvSpPr>
            <a:spLocks noGrp="1"/>
          </p:cNvSpPr>
          <p:nvPr>
            <p:ph type="subTitle" idx="1"/>
          </p:nvPr>
        </p:nvSpPr>
        <p:spPr>
          <a:xfrm>
            <a:off x="7569505" y="3856121"/>
            <a:ext cx="2816352" cy="1623251"/>
          </a:xfrm>
        </p:spPr>
        <p:txBody>
          <a:bodyPr/>
          <a:lstStyle/>
          <a:p>
            <a:r>
              <a:rPr lang="en-US" b="1" cap="small" dirty="0">
                <a:solidFill>
                  <a:srgbClr val="0070C0"/>
                </a:solidFill>
              </a:rPr>
              <a:t>January 13, 2022</a:t>
            </a:r>
          </a:p>
          <a:p>
            <a:r>
              <a:rPr lang="en-US" b="1" cap="small" dirty="0">
                <a:solidFill>
                  <a:srgbClr val="0070C0"/>
                </a:solidFill>
              </a:rPr>
              <a:t>Thursday</a:t>
            </a:r>
          </a:p>
        </p:txBody>
      </p:sp>
      <p:pic>
        <p:nvPicPr>
          <p:cNvPr id="4" name="Picture 3">
            <a:extLst>
              <a:ext uri="{FF2B5EF4-FFF2-40B4-BE49-F238E27FC236}">
                <a16:creationId xmlns:a16="http://schemas.microsoft.com/office/drawing/2014/main" id="{E47A7548-1E12-4834-9B77-F2BF6075C14D}"/>
              </a:ext>
            </a:extLst>
          </p:cNvPr>
          <p:cNvPicPr>
            <a:picLocks noChangeAspect="1"/>
          </p:cNvPicPr>
          <p:nvPr/>
        </p:nvPicPr>
        <p:blipFill>
          <a:blip r:embed="rId4"/>
          <a:stretch>
            <a:fillRect/>
          </a:stretch>
        </p:blipFill>
        <p:spPr>
          <a:xfrm>
            <a:off x="1944418" y="3555707"/>
            <a:ext cx="2286000" cy="2286000"/>
          </a:xfrm>
          <a:prstGeom prst="rect">
            <a:avLst/>
          </a:prstGeom>
        </p:spPr>
      </p:pic>
    </p:spTree>
    <p:custDataLst>
      <p:tags r:id="rId1"/>
    </p:custDataLst>
    <p:extLst>
      <p:ext uri="{BB962C8B-B14F-4D97-AF65-F5344CB8AC3E}">
        <p14:creationId xmlns:p14="http://schemas.microsoft.com/office/powerpoint/2010/main" val="1180383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317" y="117353"/>
            <a:ext cx="10515600" cy="1125404"/>
          </a:xfrm>
        </p:spPr>
        <p:txBody>
          <a:bodyPr/>
          <a:lstStyle/>
          <a:p>
            <a:pPr algn="r"/>
            <a:r>
              <a:rPr lang="en-US" b="0" cap="small" dirty="0"/>
              <a:t>Your Definition of Wellness</a:t>
            </a:r>
          </a:p>
        </p:txBody>
      </p:sp>
      <p:cxnSp>
        <p:nvCxnSpPr>
          <p:cNvPr id="3" name="Straight Connector 2">
            <a:extLst>
              <a:ext uri="{FF2B5EF4-FFF2-40B4-BE49-F238E27FC236}">
                <a16:creationId xmlns:a16="http://schemas.microsoft.com/office/drawing/2014/main" id="{E8A06CC2-9EB4-B34E-9916-FB8BC63D12AD}"/>
              </a:ext>
            </a:extLst>
          </p:cNvPr>
          <p:cNvCxnSpPr>
            <a:cxnSpLocks/>
          </p:cNvCxnSpPr>
          <p:nvPr/>
        </p:nvCxnSpPr>
        <p:spPr>
          <a:xfrm rot="5400000">
            <a:off x="9073117" y="-1976035"/>
            <a:ext cx="0" cy="59436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F85EEDC7-55CF-41B9-B2CC-608C0AF667C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b="6810"/>
          <a:stretch/>
        </p:blipFill>
        <p:spPr>
          <a:xfrm>
            <a:off x="712755" y="1174071"/>
            <a:ext cx="6003293" cy="3383280"/>
          </a:xfrm>
          <a:prstGeom prst="rect">
            <a:avLst/>
          </a:prstGeom>
          <a:ln>
            <a:solidFill>
              <a:srgbClr val="0070C0"/>
            </a:solidFill>
          </a:ln>
        </p:spPr>
      </p:pic>
      <p:pic>
        <p:nvPicPr>
          <p:cNvPr id="8" name="Picture 7">
            <a:extLst>
              <a:ext uri="{FF2B5EF4-FFF2-40B4-BE49-F238E27FC236}">
                <a16:creationId xmlns:a16="http://schemas.microsoft.com/office/drawing/2014/main" id="{2A9AEC91-A47C-4C2C-BBA1-3709BD61062B}"/>
              </a:ext>
            </a:extLst>
          </p:cNvPr>
          <p:cNvPicPr>
            <a:picLocks noChangeAspect="1"/>
          </p:cNvPicPr>
          <p:nvPr/>
        </p:nvPicPr>
        <p:blipFill rotWithShape="1">
          <a:blip r:embed="rId6"/>
          <a:srcRect l="11289" r="12126"/>
          <a:stretch/>
        </p:blipFill>
        <p:spPr>
          <a:xfrm>
            <a:off x="712754" y="4557351"/>
            <a:ext cx="6003293" cy="2002802"/>
          </a:xfrm>
          <a:prstGeom prst="rect">
            <a:avLst/>
          </a:prstGeom>
          <a:ln>
            <a:solidFill>
              <a:srgbClr val="0070C0"/>
            </a:solidFill>
          </a:ln>
        </p:spPr>
      </p:pic>
      <p:sp>
        <p:nvSpPr>
          <p:cNvPr id="9" name="TextBox 8">
            <a:extLst>
              <a:ext uri="{FF2B5EF4-FFF2-40B4-BE49-F238E27FC236}">
                <a16:creationId xmlns:a16="http://schemas.microsoft.com/office/drawing/2014/main" id="{F0AD9CC0-0A75-4E0C-9E6D-AEA34F5540A6}"/>
              </a:ext>
            </a:extLst>
          </p:cNvPr>
          <p:cNvSpPr txBox="1"/>
          <p:nvPr/>
        </p:nvSpPr>
        <p:spPr>
          <a:xfrm>
            <a:off x="6716047" y="1165192"/>
            <a:ext cx="4789416" cy="5394960"/>
          </a:xfrm>
          <a:prstGeom prst="rect">
            <a:avLst/>
          </a:prstGeom>
          <a:solidFill>
            <a:srgbClr val="F8C121"/>
          </a:solidFill>
          <a:ln>
            <a:solidFill>
              <a:srgbClr val="0070C0"/>
            </a:solidFill>
          </a:ln>
        </p:spPr>
        <p:txBody>
          <a:bodyPr wrap="square" rtlCol="0">
            <a:spAutoFit/>
          </a:bodyPr>
          <a:lstStyle/>
          <a:p>
            <a:pPr algn="ctr"/>
            <a:endParaRPr lang="en-US" sz="2800" dirty="0">
              <a:solidFill>
                <a:srgbClr val="0070C0"/>
              </a:solidFill>
            </a:endParaRPr>
          </a:p>
          <a:p>
            <a:pPr algn="ctr"/>
            <a:r>
              <a:rPr lang="en-US" sz="4800" dirty="0">
                <a:solidFill>
                  <a:srgbClr val="0070C0"/>
                </a:solidFill>
              </a:rPr>
              <a:t>What does health and wellness look, feel, and act like for you this year? </a:t>
            </a:r>
          </a:p>
        </p:txBody>
      </p:sp>
    </p:spTree>
    <p:custDataLst>
      <p:tags r:id="rId1"/>
    </p:custDataLst>
    <p:extLst>
      <p:ext uri="{BB962C8B-B14F-4D97-AF65-F5344CB8AC3E}">
        <p14:creationId xmlns:p14="http://schemas.microsoft.com/office/powerpoint/2010/main" val="3357023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317" y="117353"/>
            <a:ext cx="10515600" cy="1125404"/>
          </a:xfrm>
        </p:spPr>
        <p:txBody>
          <a:bodyPr/>
          <a:lstStyle/>
          <a:p>
            <a:pPr algn="r"/>
            <a:r>
              <a:rPr lang="en-US" b="0" cap="small" dirty="0"/>
              <a:t>Finding Love, Compassion, &amp; Empathy</a:t>
            </a:r>
          </a:p>
        </p:txBody>
      </p:sp>
      <p:cxnSp>
        <p:nvCxnSpPr>
          <p:cNvPr id="3" name="Straight Connector 2">
            <a:extLst>
              <a:ext uri="{FF2B5EF4-FFF2-40B4-BE49-F238E27FC236}">
                <a16:creationId xmlns:a16="http://schemas.microsoft.com/office/drawing/2014/main" id="{E8A06CC2-9EB4-B34E-9916-FB8BC63D12AD}"/>
              </a:ext>
            </a:extLst>
          </p:cNvPr>
          <p:cNvCxnSpPr>
            <a:cxnSpLocks/>
          </p:cNvCxnSpPr>
          <p:nvPr/>
        </p:nvCxnSpPr>
        <p:spPr>
          <a:xfrm rot="5400000">
            <a:off x="9073117" y="-1976035"/>
            <a:ext cx="0" cy="59436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pic>
        <p:nvPicPr>
          <p:cNvPr id="5" name="Picture 4">
            <a:extLst>
              <a:ext uri="{FF2B5EF4-FFF2-40B4-BE49-F238E27FC236}">
                <a16:creationId xmlns:a16="http://schemas.microsoft.com/office/drawing/2014/main" id="{A5A72F01-0309-42A2-90B5-38A26C4E0AAD}"/>
              </a:ext>
            </a:extLst>
          </p:cNvPr>
          <p:cNvPicPr>
            <a:picLocks noChangeAspect="1"/>
          </p:cNvPicPr>
          <p:nvPr/>
        </p:nvPicPr>
        <p:blipFill>
          <a:blip r:embed="rId4"/>
          <a:stretch>
            <a:fillRect/>
          </a:stretch>
        </p:blipFill>
        <p:spPr>
          <a:xfrm>
            <a:off x="713333" y="1242757"/>
            <a:ext cx="5091535" cy="5212080"/>
          </a:xfrm>
          <a:prstGeom prst="rect">
            <a:avLst/>
          </a:prstGeom>
        </p:spPr>
      </p:pic>
      <p:sp>
        <p:nvSpPr>
          <p:cNvPr id="6" name="TextBox 5">
            <a:extLst>
              <a:ext uri="{FF2B5EF4-FFF2-40B4-BE49-F238E27FC236}">
                <a16:creationId xmlns:a16="http://schemas.microsoft.com/office/drawing/2014/main" id="{2221A923-7E66-4B94-B888-1F515D8B998E}"/>
              </a:ext>
            </a:extLst>
          </p:cNvPr>
          <p:cNvSpPr txBox="1"/>
          <p:nvPr/>
        </p:nvSpPr>
        <p:spPr>
          <a:xfrm>
            <a:off x="5804868" y="1242756"/>
            <a:ext cx="5681708" cy="5212080"/>
          </a:xfrm>
          <a:prstGeom prst="rect">
            <a:avLst/>
          </a:prstGeom>
          <a:solidFill>
            <a:srgbClr val="FFFFEF"/>
          </a:solidFill>
        </p:spPr>
        <p:txBody>
          <a:bodyPr wrap="square" rtlCol="0">
            <a:spAutoFit/>
          </a:bodyPr>
          <a:lstStyle/>
          <a:p>
            <a:pPr algn="ctr"/>
            <a:endParaRPr lang="en-US" sz="2000" dirty="0">
              <a:solidFill>
                <a:srgbClr val="002060"/>
              </a:solidFill>
            </a:endParaRPr>
          </a:p>
          <a:p>
            <a:pPr algn="ctr"/>
            <a:r>
              <a:rPr lang="en-US" sz="2000" dirty="0">
                <a:solidFill>
                  <a:srgbClr val="002060"/>
                </a:solidFill>
              </a:rPr>
              <a:t>“I have decided to love.  If you are seeking the highest good, I think you can find it through love.”</a:t>
            </a:r>
          </a:p>
          <a:p>
            <a:pPr algn="ctr"/>
            <a:endParaRPr lang="en-US" sz="2000" dirty="0">
              <a:solidFill>
                <a:srgbClr val="002060"/>
              </a:solidFill>
            </a:endParaRPr>
          </a:p>
          <a:p>
            <a:pPr algn="ctr"/>
            <a:r>
              <a:rPr lang="en-US" sz="2000" dirty="0">
                <a:solidFill>
                  <a:srgbClr val="002060"/>
                </a:solidFill>
              </a:rPr>
              <a:t>“If I stop to help this man, what will happen to me?  But… the good Samaritan reversed the question: If I do not stop to help this man, what will happen to him?”</a:t>
            </a:r>
          </a:p>
          <a:p>
            <a:pPr algn="ctr"/>
            <a:endParaRPr lang="en-US" sz="2000" dirty="0">
              <a:solidFill>
                <a:srgbClr val="002060"/>
              </a:solidFill>
            </a:endParaRPr>
          </a:p>
          <a:p>
            <a:pPr algn="ctr"/>
            <a:r>
              <a:rPr lang="en-US" sz="2000" dirty="0">
                <a:solidFill>
                  <a:srgbClr val="002060"/>
                </a:solidFill>
              </a:rPr>
              <a:t>“It takes empathy, patience and compassion to</a:t>
            </a:r>
          </a:p>
          <a:p>
            <a:pPr algn="ctr"/>
            <a:r>
              <a:rPr lang="en-US" sz="2000" dirty="0">
                <a:solidFill>
                  <a:srgbClr val="002060"/>
                </a:solidFill>
              </a:rPr>
              <a:t>overcome anger, hatred and resentment.”</a:t>
            </a:r>
          </a:p>
          <a:p>
            <a:pPr algn="ctr"/>
            <a:endParaRPr lang="en-US" sz="2000" dirty="0">
              <a:solidFill>
                <a:srgbClr val="002060"/>
              </a:solidFill>
            </a:endParaRPr>
          </a:p>
          <a:p>
            <a:pPr algn="ctr"/>
            <a:endParaRPr lang="en-US" sz="2000" dirty="0">
              <a:solidFill>
                <a:srgbClr val="002060"/>
              </a:solidFill>
            </a:endParaRPr>
          </a:p>
          <a:p>
            <a:pPr algn="ctr"/>
            <a:r>
              <a:rPr lang="en-US" sz="2800" dirty="0">
                <a:solidFill>
                  <a:srgbClr val="002060"/>
                </a:solidFill>
              </a:rPr>
              <a:t>Dr. Martin Luther King Jr. </a:t>
            </a:r>
          </a:p>
        </p:txBody>
      </p:sp>
    </p:spTree>
    <p:custDataLst>
      <p:tags r:id="rId1"/>
    </p:custDataLst>
    <p:extLst>
      <p:ext uri="{BB962C8B-B14F-4D97-AF65-F5344CB8AC3E}">
        <p14:creationId xmlns:p14="http://schemas.microsoft.com/office/powerpoint/2010/main" val="3749646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5377715-5F5D-4806-B78D-3C3158A83D4B}"/>
              </a:ext>
            </a:extLst>
          </p:cNvPr>
          <p:cNvSpPr txBox="1"/>
          <p:nvPr/>
        </p:nvSpPr>
        <p:spPr>
          <a:xfrm>
            <a:off x="0" y="1097280"/>
            <a:ext cx="12192000" cy="5760720"/>
          </a:xfrm>
          <a:prstGeom prst="rect">
            <a:avLst/>
          </a:prstGeom>
          <a:solidFill>
            <a:schemeClr val="accent6">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FA8DB096-2D42-4F60-B2ED-B08990CFDF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331"/>
          <a:stretch/>
        </p:blipFill>
        <p:spPr>
          <a:xfrm>
            <a:off x="167597" y="219926"/>
            <a:ext cx="1163898" cy="519762"/>
          </a:xfrm>
          <a:prstGeom prst="rect">
            <a:avLst/>
          </a:prstGeom>
        </p:spPr>
      </p:pic>
      <p:pic>
        <p:nvPicPr>
          <p:cNvPr id="3" name="Picture 2">
            <a:extLst>
              <a:ext uri="{FF2B5EF4-FFF2-40B4-BE49-F238E27FC236}">
                <a16:creationId xmlns:a16="http://schemas.microsoft.com/office/drawing/2014/main" id="{121BE8E4-DDE2-4D7F-9639-ADD4D02A376C}"/>
              </a:ext>
            </a:extLst>
          </p:cNvPr>
          <p:cNvPicPr>
            <a:picLocks noChangeAspect="1"/>
          </p:cNvPicPr>
          <p:nvPr/>
        </p:nvPicPr>
        <p:blipFill>
          <a:blip r:embed="rId4"/>
          <a:stretch>
            <a:fillRect/>
          </a:stretch>
        </p:blipFill>
        <p:spPr>
          <a:xfrm>
            <a:off x="2416410" y="1076444"/>
            <a:ext cx="6527751" cy="5760720"/>
          </a:xfrm>
          <a:prstGeom prst="ellipse">
            <a:avLst/>
          </a:prstGeom>
        </p:spPr>
      </p:pic>
      <p:sp>
        <p:nvSpPr>
          <p:cNvPr id="5" name="TextBox 4">
            <a:extLst>
              <a:ext uri="{FF2B5EF4-FFF2-40B4-BE49-F238E27FC236}">
                <a16:creationId xmlns:a16="http://schemas.microsoft.com/office/drawing/2014/main" id="{E7A43785-F7E2-4857-9302-34B00207111E}"/>
              </a:ext>
            </a:extLst>
          </p:cNvPr>
          <p:cNvSpPr txBox="1"/>
          <p:nvPr/>
        </p:nvSpPr>
        <p:spPr>
          <a:xfrm>
            <a:off x="6626358" y="2330382"/>
            <a:ext cx="1516079" cy="815608"/>
          </a:xfrm>
          <a:prstGeom prst="rect">
            <a:avLst/>
          </a:prstGeom>
          <a:solidFill>
            <a:srgbClr val="CFE2F3"/>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Verdana" panose="020B0604030504040204" pitchFamily="34" charset="0"/>
                <a:cs typeface="Times New Roman" panose="02020603050405020304" pitchFamily="18" charset="0"/>
              </a:rPr>
              <a:t>COVID-19</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Verdana" panose="020B0604030504040204" pitchFamily="34" charset="0"/>
                <a:cs typeface="Times New Roman" panose="02020603050405020304" pitchFamily="18" charset="0"/>
              </a:rPr>
              <a:t>The economy</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Verdana" panose="020B0604030504040204" pitchFamily="34" charset="0"/>
                <a:cs typeface="Times New Roman" panose="02020603050405020304" pitchFamily="18" charset="0"/>
              </a:rPr>
              <a:t>Social media</a:t>
            </a:r>
          </a:p>
        </p:txBody>
      </p:sp>
      <p:sp>
        <p:nvSpPr>
          <p:cNvPr id="10" name="TextBox 9">
            <a:extLst>
              <a:ext uri="{FF2B5EF4-FFF2-40B4-BE49-F238E27FC236}">
                <a16:creationId xmlns:a16="http://schemas.microsoft.com/office/drawing/2014/main" id="{1D07D7F6-810C-4F36-97B4-40A79281C7B7}"/>
              </a:ext>
            </a:extLst>
          </p:cNvPr>
          <p:cNvSpPr txBox="1"/>
          <p:nvPr/>
        </p:nvSpPr>
        <p:spPr>
          <a:xfrm>
            <a:off x="7315108" y="3265465"/>
            <a:ext cx="1300899" cy="307777"/>
          </a:xfrm>
          <a:prstGeom prst="rect">
            <a:avLst/>
          </a:prstGeom>
          <a:solidFill>
            <a:srgbClr val="CFE2F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5E0BCA61-D4EB-4B03-8E7D-4AD17B56D70B}"/>
              </a:ext>
            </a:extLst>
          </p:cNvPr>
          <p:cNvSpPr/>
          <p:nvPr/>
        </p:nvSpPr>
        <p:spPr>
          <a:xfrm>
            <a:off x="6338588" y="2321832"/>
            <a:ext cx="226243" cy="219234"/>
          </a:xfrm>
          <a:prstGeom prst="rect">
            <a:avLst/>
          </a:prstGeom>
          <a:solidFill>
            <a:srgbClr val="CFE2F3"/>
          </a:solidFill>
          <a:ln>
            <a:solidFill>
              <a:srgbClr val="CFE2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1E0CE6DF-914A-4294-833F-FEF066052901}"/>
              </a:ext>
            </a:extLst>
          </p:cNvPr>
          <p:cNvSpPr/>
          <p:nvPr/>
        </p:nvSpPr>
        <p:spPr>
          <a:xfrm>
            <a:off x="7045598" y="3197745"/>
            <a:ext cx="226244" cy="154035"/>
          </a:xfrm>
          <a:prstGeom prst="ellipse">
            <a:avLst/>
          </a:prstGeom>
          <a:solidFill>
            <a:srgbClr val="CFE2F3"/>
          </a:solidFill>
          <a:ln>
            <a:solidFill>
              <a:srgbClr val="CFE2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Oval 1">
            <a:extLst>
              <a:ext uri="{FF2B5EF4-FFF2-40B4-BE49-F238E27FC236}">
                <a16:creationId xmlns:a16="http://schemas.microsoft.com/office/drawing/2014/main" id="{B2A6AE03-304F-48DA-A413-A44FB9CEB076}"/>
              </a:ext>
            </a:extLst>
          </p:cNvPr>
          <p:cNvSpPr/>
          <p:nvPr/>
        </p:nvSpPr>
        <p:spPr>
          <a:xfrm>
            <a:off x="8493551" y="3419353"/>
            <a:ext cx="165722" cy="229302"/>
          </a:xfrm>
          <a:prstGeom prst="ellipse">
            <a:avLst/>
          </a:prstGeom>
          <a:solidFill>
            <a:srgbClr val="C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7E5D3CCD-D0DA-4A50-8A16-468A004E0A0A}"/>
              </a:ext>
            </a:extLst>
          </p:cNvPr>
          <p:cNvSpPr/>
          <p:nvPr/>
        </p:nvSpPr>
        <p:spPr>
          <a:xfrm>
            <a:off x="6870265" y="3474129"/>
            <a:ext cx="311084" cy="229302"/>
          </a:xfrm>
          <a:prstGeom prst="ellipse">
            <a:avLst/>
          </a:prstGeom>
          <a:solidFill>
            <a:srgbClr val="EA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itle 1">
            <a:extLst>
              <a:ext uri="{FF2B5EF4-FFF2-40B4-BE49-F238E27FC236}">
                <a16:creationId xmlns:a16="http://schemas.microsoft.com/office/drawing/2014/main" id="{3C0DB0B8-E93B-43AD-9622-842644DE255D}"/>
              </a:ext>
            </a:extLst>
          </p:cNvPr>
          <p:cNvSpPr txBox="1">
            <a:spLocks/>
          </p:cNvSpPr>
          <p:nvPr/>
        </p:nvSpPr>
        <p:spPr>
          <a:xfrm>
            <a:off x="1529317" y="117353"/>
            <a:ext cx="10515600" cy="1125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small" spc="0" normalizeH="0" baseline="0" noProof="0" dirty="0">
                <a:ln>
                  <a:noFill/>
                </a:ln>
                <a:solidFill>
                  <a:srgbClr val="1D4189"/>
                </a:solidFill>
                <a:effectLst/>
                <a:uLnTx/>
                <a:uFillTx/>
                <a:latin typeface="Arial" panose="020B0604020202020204" pitchFamily="34" charset="0"/>
                <a:ea typeface="+mj-ea"/>
                <a:cs typeface="Arial" panose="020B0604020202020204" pitchFamily="34" charset="0"/>
              </a:rPr>
              <a:t>Control What You Can</a:t>
            </a:r>
          </a:p>
        </p:txBody>
      </p:sp>
      <p:cxnSp>
        <p:nvCxnSpPr>
          <p:cNvPr id="14" name="Straight Connector 13">
            <a:extLst>
              <a:ext uri="{FF2B5EF4-FFF2-40B4-BE49-F238E27FC236}">
                <a16:creationId xmlns:a16="http://schemas.microsoft.com/office/drawing/2014/main" id="{D75D538F-B955-460D-A121-5284CB4D19E1}"/>
              </a:ext>
            </a:extLst>
          </p:cNvPr>
          <p:cNvCxnSpPr>
            <a:cxnSpLocks/>
          </p:cNvCxnSpPr>
          <p:nvPr/>
        </p:nvCxnSpPr>
        <p:spPr>
          <a:xfrm rot="5400000">
            <a:off x="9073117" y="-1976035"/>
            <a:ext cx="0" cy="5943600"/>
          </a:xfrm>
          <a:prstGeom prst="line">
            <a:avLst/>
          </a:prstGeom>
          <a:noFill/>
          <a:ln w="28575" cap="flat" cmpd="sng" algn="ctr">
            <a:solidFill>
              <a:srgbClr val="F98D28"/>
            </a:solidFill>
            <a:prstDash val="solid"/>
            <a:miter lim="800000"/>
          </a:ln>
          <a:effectLst/>
        </p:spPr>
      </p:cxnSp>
    </p:spTree>
    <p:extLst>
      <p:ext uri="{BB962C8B-B14F-4D97-AF65-F5344CB8AC3E}">
        <p14:creationId xmlns:p14="http://schemas.microsoft.com/office/powerpoint/2010/main" val="16129791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317" y="117353"/>
            <a:ext cx="10515600" cy="1125404"/>
          </a:xfrm>
        </p:spPr>
        <p:txBody>
          <a:bodyPr/>
          <a:lstStyle/>
          <a:p>
            <a:pPr algn="r"/>
            <a:r>
              <a:rPr lang="en-US" b="0" cap="small" dirty="0"/>
              <a:t>Languishing</a:t>
            </a:r>
          </a:p>
        </p:txBody>
      </p:sp>
      <p:cxnSp>
        <p:nvCxnSpPr>
          <p:cNvPr id="3" name="Straight Connector 2">
            <a:extLst>
              <a:ext uri="{FF2B5EF4-FFF2-40B4-BE49-F238E27FC236}">
                <a16:creationId xmlns:a16="http://schemas.microsoft.com/office/drawing/2014/main" id="{E8A06CC2-9EB4-B34E-9916-FB8BC63D12AD}"/>
              </a:ext>
            </a:extLst>
          </p:cNvPr>
          <p:cNvCxnSpPr>
            <a:cxnSpLocks/>
          </p:cNvCxnSpPr>
          <p:nvPr/>
        </p:nvCxnSpPr>
        <p:spPr>
          <a:xfrm rot="5400000">
            <a:off x="9073117" y="-1976035"/>
            <a:ext cx="0" cy="59436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E361FF29-6524-4FA5-AC95-F818385CC951}"/>
              </a:ext>
            </a:extLst>
          </p:cNvPr>
          <p:cNvPicPr>
            <a:picLocks noChangeAspect="1"/>
          </p:cNvPicPr>
          <p:nvPr/>
        </p:nvPicPr>
        <p:blipFill>
          <a:blip r:embed="rId4"/>
          <a:stretch>
            <a:fillRect/>
          </a:stretch>
        </p:blipFill>
        <p:spPr>
          <a:xfrm>
            <a:off x="147083" y="1278051"/>
            <a:ext cx="6151007" cy="5212080"/>
          </a:xfrm>
          <a:prstGeom prst="rect">
            <a:avLst/>
          </a:prstGeom>
          <a:ln>
            <a:solidFill>
              <a:srgbClr val="0070C0"/>
            </a:solidFill>
          </a:ln>
        </p:spPr>
      </p:pic>
      <p:pic>
        <p:nvPicPr>
          <p:cNvPr id="9" name="Picture 8">
            <a:extLst>
              <a:ext uri="{FF2B5EF4-FFF2-40B4-BE49-F238E27FC236}">
                <a16:creationId xmlns:a16="http://schemas.microsoft.com/office/drawing/2014/main" id="{66D25FB2-032E-4210-8397-B49FF383D596}"/>
              </a:ext>
            </a:extLst>
          </p:cNvPr>
          <p:cNvPicPr>
            <a:picLocks noChangeAspect="1"/>
          </p:cNvPicPr>
          <p:nvPr/>
        </p:nvPicPr>
        <p:blipFill>
          <a:blip r:embed="rId5"/>
          <a:stretch>
            <a:fillRect/>
          </a:stretch>
        </p:blipFill>
        <p:spPr>
          <a:xfrm>
            <a:off x="6428927" y="1278051"/>
            <a:ext cx="5615989" cy="5212080"/>
          </a:xfrm>
          <a:prstGeom prst="rect">
            <a:avLst/>
          </a:prstGeom>
          <a:ln>
            <a:solidFill>
              <a:srgbClr val="0070C0"/>
            </a:solidFill>
          </a:ln>
        </p:spPr>
      </p:pic>
    </p:spTree>
    <p:custDataLst>
      <p:tags r:id="rId1"/>
    </p:custDataLst>
    <p:extLst>
      <p:ext uri="{BB962C8B-B14F-4D97-AF65-F5344CB8AC3E}">
        <p14:creationId xmlns:p14="http://schemas.microsoft.com/office/powerpoint/2010/main" val="1453535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966A7B-3A2B-E74D-8B80-1DFE896F48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14" y="2813019"/>
            <a:ext cx="3351601" cy="2905304"/>
          </a:xfrm>
          <a:prstGeom prst="rect">
            <a:avLst/>
          </a:prstGeom>
          <a:ln>
            <a:solidFill>
              <a:schemeClr val="accent1"/>
            </a:solidFill>
          </a:ln>
        </p:spPr>
      </p:pic>
      <p:sp>
        <p:nvSpPr>
          <p:cNvPr id="73" name="TextBox 72">
            <a:extLst>
              <a:ext uri="{FF2B5EF4-FFF2-40B4-BE49-F238E27FC236}">
                <a16:creationId xmlns:a16="http://schemas.microsoft.com/office/drawing/2014/main" id="{44A1B2B6-F266-4683-A6F1-7CA25B4F12C0}"/>
              </a:ext>
            </a:extLst>
          </p:cNvPr>
          <p:cNvSpPr txBox="1"/>
          <p:nvPr/>
        </p:nvSpPr>
        <p:spPr>
          <a:xfrm>
            <a:off x="3058964" y="286305"/>
            <a:ext cx="8821712" cy="646331"/>
          </a:xfrm>
          <a:prstGeom prst="rect">
            <a:avLst/>
          </a:prstGeom>
          <a:noFill/>
        </p:spPr>
        <p:txBody>
          <a:bodyPr wrap="square" rtlCol="0">
            <a:spAutoFit/>
          </a:bodyPr>
          <a:lstStyle/>
          <a:p>
            <a:pPr algn="r"/>
            <a:r>
              <a:rPr lang="en-US" sz="3600" b="1" dirty="0">
                <a:solidFill>
                  <a:srgbClr val="21418B"/>
                </a:solidFill>
                <a:latin typeface="Arial" panose="020B0604020202020204" pitchFamily="34" charset="0"/>
                <a:cs typeface="Arial" panose="020B0604020202020204" pitchFamily="34" charset="0"/>
              </a:rPr>
              <a:t>NYC Data </a:t>
            </a:r>
            <a:endParaRPr lang="en-US" sz="3600" dirty="0">
              <a:solidFill>
                <a:srgbClr val="21418B"/>
              </a:solidFill>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0A3CE7A5-E335-4A37-AA89-2992C67405A3}"/>
                  </a:ext>
                </a:extLst>
              </p14:cNvPr>
              <p14:cNvContentPartPr/>
              <p14:nvPr/>
            </p14:nvContentPartPr>
            <p14:xfrm>
              <a:off x="787253" y="1696322"/>
              <a:ext cx="360" cy="360"/>
            </p14:xfrm>
          </p:contentPart>
        </mc:Choice>
        <mc:Fallback xmlns="">
          <p:pic>
            <p:nvPicPr>
              <p:cNvPr id="2" name="Ink 1">
                <a:extLst>
                  <a:ext uri="{FF2B5EF4-FFF2-40B4-BE49-F238E27FC236}">
                    <a16:creationId xmlns:a16="http://schemas.microsoft.com/office/drawing/2014/main" id="{0A3CE7A5-E335-4A37-AA89-2992C67405A3}"/>
                  </a:ext>
                </a:extLst>
              </p:cNvPr>
              <p:cNvPicPr/>
              <p:nvPr/>
            </p:nvPicPr>
            <p:blipFill>
              <a:blip r:embed="rId7"/>
              <a:stretch>
                <a:fillRect/>
              </a:stretch>
            </p:blipFill>
            <p:spPr>
              <a:xfrm>
                <a:off x="778253" y="1687682"/>
                <a:ext cx="18000" cy="18000"/>
              </a:xfrm>
              <a:prstGeom prst="rect">
                <a:avLst/>
              </a:prstGeom>
            </p:spPr>
          </p:pic>
        </mc:Fallback>
      </mc:AlternateContent>
      <p:sp>
        <p:nvSpPr>
          <p:cNvPr id="8" name="Rectangle 7">
            <a:extLst>
              <a:ext uri="{FF2B5EF4-FFF2-40B4-BE49-F238E27FC236}">
                <a16:creationId xmlns:a16="http://schemas.microsoft.com/office/drawing/2014/main" id="{D35C20AC-61A0-CC4A-880D-381575D343DF}"/>
              </a:ext>
            </a:extLst>
          </p:cNvPr>
          <p:cNvSpPr/>
          <p:nvPr/>
        </p:nvSpPr>
        <p:spPr>
          <a:xfrm>
            <a:off x="8159401" y="6112115"/>
            <a:ext cx="3804760" cy="276999"/>
          </a:xfrm>
          <a:prstGeom prst="rect">
            <a:avLst/>
          </a:prstGeom>
        </p:spPr>
        <p:txBody>
          <a:bodyPr wrap="none">
            <a:spAutoFit/>
          </a:bodyPr>
          <a:lstStyle/>
          <a:p>
            <a:r>
              <a:rPr lang="en-US" sz="1200" dirty="0"/>
              <a:t>https://www1.nyc.gov/site/</a:t>
            </a:r>
            <a:r>
              <a:rPr lang="en-US" sz="1200" dirty="0" err="1"/>
              <a:t>doh</a:t>
            </a:r>
            <a:r>
              <a:rPr lang="en-US" sz="1200" dirty="0"/>
              <a:t>/</a:t>
            </a:r>
            <a:r>
              <a:rPr lang="en-US" sz="1200" dirty="0" err="1"/>
              <a:t>covid</a:t>
            </a:r>
            <a:r>
              <a:rPr lang="en-US" sz="1200" dirty="0"/>
              <a:t>/covid-19-data.page</a:t>
            </a:r>
          </a:p>
        </p:txBody>
      </p:sp>
      <p:pic>
        <p:nvPicPr>
          <p:cNvPr id="3" name="Picture 2">
            <a:extLst>
              <a:ext uri="{FF2B5EF4-FFF2-40B4-BE49-F238E27FC236}">
                <a16:creationId xmlns:a16="http://schemas.microsoft.com/office/drawing/2014/main" id="{02D1DC9B-688A-428A-8016-3AC7654FF01E}"/>
              </a:ext>
            </a:extLst>
          </p:cNvPr>
          <p:cNvPicPr>
            <a:picLocks noChangeAspect="1"/>
          </p:cNvPicPr>
          <p:nvPr/>
        </p:nvPicPr>
        <p:blipFill>
          <a:blip r:embed="rId8"/>
          <a:stretch>
            <a:fillRect/>
          </a:stretch>
        </p:blipFill>
        <p:spPr>
          <a:xfrm>
            <a:off x="5468589" y="1140397"/>
            <a:ext cx="5002426" cy="4793692"/>
          </a:xfrm>
          <a:prstGeom prst="rect">
            <a:avLst/>
          </a:prstGeom>
          <a:ln>
            <a:solidFill>
              <a:schemeClr val="accent1"/>
            </a:solidFill>
          </a:ln>
        </p:spPr>
      </p:pic>
      <p:sp>
        <p:nvSpPr>
          <p:cNvPr id="7" name="Right Arrow 2">
            <a:extLst>
              <a:ext uri="{FF2B5EF4-FFF2-40B4-BE49-F238E27FC236}">
                <a16:creationId xmlns:a16="http://schemas.microsoft.com/office/drawing/2014/main" id="{D3438E9C-D34D-4059-9539-DA794E6B8C7D}"/>
              </a:ext>
            </a:extLst>
          </p:cNvPr>
          <p:cNvSpPr/>
          <p:nvPr/>
        </p:nvSpPr>
        <p:spPr>
          <a:xfrm>
            <a:off x="4243887" y="4316819"/>
            <a:ext cx="356188" cy="241004"/>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985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6F266C1-0090-4904-9861-107A978F558B}"/>
              </a:ext>
            </a:extLst>
          </p:cNvPr>
          <p:cNvSpPr txBox="1"/>
          <p:nvPr/>
        </p:nvSpPr>
        <p:spPr>
          <a:xfrm>
            <a:off x="0" y="1061082"/>
            <a:ext cx="12192000" cy="5760720"/>
          </a:xfrm>
          <a:prstGeom prst="rect">
            <a:avLst/>
          </a:prstGeom>
          <a:solidFill>
            <a:srgbClr val="CFE2F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FA8DB096-2D42-4F60-B2ED-B08990CFDF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331"/>
          <a:stretch/>
        </p:blipFill>
        <p:spPr>
          <a:xfrm>
            <a:off x="167597" y="219926"/>
            <a:ext cx="1163898" cy="519762"/>
          </a:xfrm>
          <a:prstGeom prst="rect">
            <a:avLst/>
          </a:prstGeom>
        </p:spPr>
      </p:pic>
      <p:pic>
        <p:nvPicPr>
          <p:cNvPr id="2" name="Picture 1">
            <a:extLst>
              <a:ext uri="{FF2B5EF4-FFF2-40B4-BE49-F238E27FC236}">
                <a16:creationId xmlns:a16="http://schemas.microsoft.com/office/drawing/2014/main" id="{65DAC51C-8117-4FE3-BE33-052D24B369A4}"/>
              </a:ext>
            </a:extLst>
          </p:cNvPr>
          <p:cNvPicPr>
            <a:picLocks noChangeAspect="1"/>
          </p:cNvPicPr>
          <p:nvPr/>
        </p:nvPicPr>
        <p:blipFill rotWithShape="1">
          <a:blip r:embed="rId4"/>
          <a:srcRect r="19941"/>
          <a:stretch/>
        </p:blipFill>
        <p:spPr>
          <a:xfrm>
            <a:off x="2066397" y="990463"/>
            <a:ext cx="3639605" cy="2560320"/>
          </a:xfrm>
          <a:prstGeom prst="ellipse">
            <a:avLst/>
          </a:prstGeom>
        </p:spPr>
      </p:pic>
      <p:pic>
        <p:nvPicPr>
          <p:cNvPr id="6" name="Picture 5">
            <a:extLst>
              <a:ext uri="{FF2B5EF4-FFF2-40B4-BE49-F238E27FC236}">
                <a16:creationId xmlns:a16="http://schemas.microsoft.com/office/drawing/2014/main" id="{B03E6561-E4CC-475C-8E09-8E4C331FB20D}"/>
              </a:ext>
            </a:extLst>
          </p:cNvPr>
          <p:cNvPicPr>
            <a:picLocks noChangeAspect="1"/>
          </p:cNvPicPr>
          <p:nvPr/>
        </p:nvPicPr>
        <p:blipFill>
          <a:blip r:embed="rId5"/>
          <a:stretch>
            <a:fillRect/>
          </a:stretch>
        </p:blipFill>
        <p:spPr>
          <a:xfrm>
            <a:off x="2521942" y="3531641"/>
            <a:ext cx="3109166" cy="3291840"/>
          </a:xfrm>
          <a:prstGeom prst="ellipse">
            <a:avLst/>
          </a:prstGeom>
        </p:spPr>
      </p:pic>
      <p:pic>
        <p:nvPicPr>
          <p:cNvPr id="7" name="Picture 6">
            <a:extLst>
              <a:ext uri="{FF2B5EF4-FFF2-40B4-BE49-F238E27FC236}">
                <a16:creationId xmlns:a16="http://schemas.microsoft.com/office/drawing/2014/main" id="{36E43D75-80C8-425F-83B7-E1D8FE758BF9}"/>
              </a:ext>
            </a:extLst>
          </p:cNvPr>
          <p:cNvPicPr>
            <a:picLocks noChangeAspect="1"/>
          </p:cNvPicPr>
          <p:nvPr/>
        </p:nvPicPr>
        <p:blipFill>
          <a:blip r:embed="rId6">
            <a:duotone>
              <a:schemeClr val="accent6">
                <a:shade val="45000"/>
                <a:satMod val="135000"/>
              </a:schemeClr>
              <a:prstClr val="white"/>
            </a:duotone>
            <a:extLst/>
          </a:blip>
          <a:stretch>
            <a:fillRect/>
          </a:stretch>
        </p:blipFill>
        <p:spPr>
          <a:xfrm>
            <a:off x="5852005" y="1143000"/>
            <a:ext cx="4454948" cy="5486400"/>
          </a:xfrm>
          <a:prstGeom prst="rect">
            <a:avLst/>
          </a:prstGeom>
        </p:spPr>
      </p:pic>
      <p:sp>
        <p:nvSpPr>
          <p:cNvPr id="10" name="Title 1">
            <a:extLst>
              <a:ext uri="{FF2B5EF4-FFF2-40B4-BE49-F238E27FC236}">
                <a16:creationId xmlns:a16="http://schemas.microsoft.com/office/drawing/2014/main" id="{24836C41-23AA-4D2F-A4FE-CA466016AA21}"/>
              </a:ext>
            </a:extLst>
          </p:cNvPr>
          <p:cNvSpPr txBox="1">
            <a:spLocks/>
          </p:cNvSpPr>
          <p:nvPr/>
        </p:nvSpPr>
        <p:spPr>
          <a:xfrm>
            <a:off x="1529317" y="117353"/>
            <a:ext cx="10515600" cy="1125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small" spc="0" normalizeH="0" baseline="0" noProof="0" dirty="0">
                <a:ln>
                  <a:noFill/>
                </a:ln>
                <a:solidFill>
                  <a:srgbClr val="1D4189"/>
                </a:solidFill>
                <a:effectLst/>
                <a:uLnTx/>
                <a:uFillTx/>
                <a:latin typeface="Arial" panose="020B0604020202020204" pitchFamily="34" charset="0"/>
                <a:ea typeface="+mj-ea"/>
                <a:cs typeface="Arial" panose="020B0604020202020204" pitchFamily="34" charset="0"/>
              </a:rPr>
              <a:t>Helplessness</a:t>
            </a:r>
          </a:p>
        </p:txBody>
      </p:sp>
      <p:cxnSp>
        <p:nvCxnSpPr>
          <p:cNvPr id="11" name="Straight Connector 10">
            <a:extLst>
              <a:ext uri="{FF2B5EF4-FFF2-40B4-BE49-F238E27FC236}">
                <a16:creationId xmlns:a16="http://schemas.microsoft.com/office/drawing/2014/main" id="{78466417-078B-42CA-A576-60585ED85E18}"/>
              </a:ext>
            </a:extLst>
          </p:cNvPr>
          <p:cNvCxnSpPr>
            <a:cxnSpLocks/>
          </p:cNvCxnSpPr>
          <p:nvPr/>
        </p:nvCxnSpPr>
        <p:spPr>
          <a:xfrm rot="5400000">
            <a:off x="9073117" y="-1976035"/>
            <a:ext cx="0" cy="5943600"/>
          </a:xfrm>
          <a:prstGeom prst="line">
            <a:avLst/>
          </a:prstGeom>
          <a:noFill/>
          <a:ln w="28575" cap="flat" cmpd="sng" algn="ctr">
            <a:solidFill>
              <a:srgbClr val="F98D28"/>
            </a:solidFill>
            <a:prstDash val="solid"/>
            <a:miter lim="800000"/>
          </a:ln>
          <a:effectLst/>
        </p:spPr>
      </p:cxnSp>
    </p:spTree>
    <p:extLst>
      <p:ext uri="{BB962C8B-B14F-4D97-AF65-F5344CB8AC3E}">
        <p14:creationId xmlns:p14="http://schemas.microsoft.com/office/powerpoint/2010/main" val="3854879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6F266C1-0090-4904-9861-107A978F558B}"/>
              </a:ext>
            </a:extLst>
          </p:cNvPr>
          <p:cNvSpPr txBox="1"/>
          <p:nvPr/>
        </p:nvSpPr>
        <p:spPr>
          <a:xfrm>
            <a:off x="0" y="1061082"/>
            <a:ext cx="12192000" cy="5760720"/>
          </a:xfrm>
          <a:prstGeom prst="rect">
            <a:avLst/>
          </a:prstGeom>
          <a:solidFill>
            <a:schemeClr val="accent3">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FA8DB096-2D42-4F60-B2ED-B08990CFDF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331"/>
          <a:stretch/>
        </p:blipFill>
        <p:spPr>
          <a:xfrm>
            <a:off x="167597" y="219926"/>
            <a:ext cx="1163898" cy="519762"/>
          </a:xfrm>
          <a:prstGeom prst="rect">
            <a:avLst/>
          </a:prstGeom>
        </p:spPr>
      </p:pic>
      <p:pic>
        <p:nvPicPr>
          <p:cNvPr id="1026" name="F9F313D9-5EA6-490F-8D29-FC6699372602" descr="F9F313D9-5EA6-490F-8D29-FC6699372602">
            <a:extLst>
              <a:ext uri="{FF2B5EF4-FFF2-40B4-BE49-F238E27FC236}">
                <a16:creationId xmlns:a16="http://schemas.microsoft.com/office/drawing/2014/main" id="{3B98BC51-A4C2-4919-B6DD-307505D1F3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196" b="9695"/>
          <a:stretch/>
        </p:blipFill>
        <p:spPr bwMode="auto">
          <a:xfrm>
            <a:off x="2002389" y="1149060"/>
            <a:ext cx="7654732" cy="557784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A68DB6A-F6A5-4453-AE36-B6CE9955A8D6}"/>
              </a:ext>
            </a:extLst>
          </p:cNvPr>
          <p:cNvSpPr txBox="1"/>
          <p:nvPr/>
        </p:nvSpPr>
        <p:spPr>
          <a:xfrm>
            <a:off x="2002389" y="1149060"/>
            <a:ext cx="7654732" cy="521208"/>
          </a:xfrm>
          <a:prstGeom prst="rect">
            <a:avLst/>
          </a:prstGeom>
          <a:solidFill>
            <a:srgbClr val="02527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239DB503-DD1E-4482-822A-565F40DE128E}"/>
              </a:ext>
            </a:extLst>
          </p:cNvPr>
          <p:cNvSpPr txBox="1"/>
          <p:nvPr/>
        </p:nvSpPr>
        <p:spPr>
          <a:xfrm>
            <a:off x="2907792" y="4270248"/>
            <a:ext cx="2450592" cy="430887"/>
          </a:xfrm>
          <a:prstGeom prst="rect">
            <a:avLst/>
          </a:prstGeom>
          <a:solidFill>
            <a:srgbClr val="FFFF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322E2F"/>
                </a:solidFill>
                <a:effectLst/>
                <a:uLnTx/>
                <a:uFillTx/>
                <a:latin typeface="Calibri"/>
                <a:ea typeface="+mn-ea"/>
                <a:cs typeface="+mn-cs"/>
              </a:rPr>
              <a:t>Workout/exercise </a:t>
            </a:r>
          </a:p>
        </p:txBody>
      </p:sp>
      <p:sp>
        <p:nvSpPr>
          <p:cNvPr id="10" name="Title 1">
            <a:extLst>
              <a:ext uri="{FF2B5EF4-FFF2-40B4-BE49-F238E27FC236}">
                <a16:creationId xmlns:a16="http://schemas.microsoft.com/office/drawing/2014/main" id="{4CF8954E-5F8F-41B4-AFDF-B818821F6889}"/>
              </a:ext>
            </a:extLst>
          </p:cNvPr>
          <p:cNvSpPr txBox="1">
            <a:spLocks/>
          </p:cNvSpPr>
          <p:nvPr/>
        </p:nvSpPr>
        <p:spPr>
          <a:xfrm>
            <a:off x="1529317" y="117353"/>
            <a:ext cx="10515600" cy="1125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small" spc="0" normalizeH="0" baseline="0" noProof="0" dirty="0">
                <a:ln>
                  <a:noFill/>
                </a:ln>
                <a:solidFill>
                  <a:srgbClr val="1D4189"/>
                </a:solidFill>
                <a:effectLst/>
                <a:uLnTx/>
                <a:uFillTx/>
                <a:latin typeface="Arial" panose="020B0604020202020204" pitchFamily="34" charset="0"/>
                <a:ea typeface="+mj-ea"/>
                <a:cs typeface="Arial" panose="020B0604020202020204" pitchFamily="34" charset="0"/>
              </a:rPr>
              <a:t>Hopelessness</a:t>
            </a:r>
          </a:p>
        </p:txBody>
      </p:sp>
      <p:cxnSp>
        <p:nvCxnSpPr>
          <p:cNvPr id="11" name="Straight Connector 10">
            <a:extLst>
              <a:ext uri="{FF2B5EF4-FFF2-40B4-BE49-F238E27FC236}">
                <a16:creationId xmlns:a16="http://schemas.microsoft.com/office/drawing/2014/main" id="{2CE575F9-EEC5-488A-87DF-61F3C12BD432}"/>
              </a:ext>
            </a:extLst>
          </p:cNvPr>
          <p:cNvCxnSpPr>
            <a:cxnSpLocks/>
          </p:cNvCxnSpPr>
          <p:nvPr/>
        </p:nvCxnSpPr>
        <p:spPr>
          <a:xfrm rot="5400000">
            <a:off x="9073117" y="-1976035"/>
            <a:ext cx="0" cy="5943600"/>
          </a:xfrm>
          <a:prstGeom prst="line">
            <a:avLst/>
          </a:prstGeom>
          <a:noFill/>
          <a:ln w="28575" cap="flat" cmpd="sng" algn="ctr">
            <a:solidFill>
              <a:srgbClr val="F98D28"/>
            </a:solidFill>
            <a:prstDash val="solid"/>
            <a:miter lim="800000"/>
          </a:ln>
          <a:effectLst/>
        </p:spPr>
      </p:cxnSp>
    </p:spTree>
    <p:extLst>
      <p:ext uri="{BB962C8B-B14F-4D97-AF65-F5344CB8AC3E}">
        <p14:creationId xmlns:p14="http://schemas.microsoft.com/office/powerpoint/2010/main" val="19941569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64EAD04-685F-46D8-BC01-B79C13C54F21}"/>
              </a:ext>
            </a:extLst>
          </p:cNvPr>
          <p:cNvSpPr txBox="1"/>
          <p:nvPr/>
        </p:nvSpPr>
        <p:spPr>
          <a:xfrm>
            <a:off x="0" y="1061082"/>
            <a:ext cx="12192000" cy="5760720"/>
          </a:xfrm>
          <a:prstGeom prst="rect">
            <a:avLst/>
          </a:prstGeom>
          <a:solidFill>
            <a:schemeClr val="accent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FA8DB096-2D42-4F60-B2ED-B08990CFDF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331"/>
          <a:stretch/>
        </p:blipFill>
        <p:spPr>
          <a:xfrm>
            <a:off x="167597" y="219926"/>
            <a:ext cx="1163898" cy="519762"/>
          </a:xfrm>
          <a:prstGeom prst="rect">
            <a:avLst/>
          </a:prstGeom>
        </p:spPr>
      </p:pic>
      <p:pic>
        <p:nvPicPr>
          <p:cNvPr id="2" name="Picture 1">
            <a:extLst>
              <a:ext uri="{FF2B5EF4-FFF2-40B4-BE49-F238E27FC236}">
                <a16:creationId xmlns:a16="http://schemas.microsoft.com/office/drawing/2014/main" id="{F005C091-EC9E-4E4E-9417-9D6B660896D1}"/>
              </a:ext>
            </a:extLst>
          </p:cNvPr>
          <p:cNvPicPr>
            <a:picLocks noChangeAspect="1"/>
          </p:cNvPicPr>
          <p:nvPr/>
        </p:nvPicPr>
        <p:blipFill rotWithShape="1">
          <a:blip r:embed="rId4"/>
          <a:srcRect b="43809"/>
          <a:stretch/>
        </p:blipFill>
        <p:spPr>
          <a:xfrm>
            <a:off x="1495995" y="1315615"/>
            <a:ext cx="3911219" cy="4937760"/>
          </a:xfrm>
          <a:prstGeom prst="rect">
            <a:avLst/>
          </a:prstGeom>
        </p:spPr>
      </p:pic>
      <p:pic>
        <p:nvPicPr>
          <p:cNvPr id="7" name="Picture 6">
            <a:extLst>
              <a:ext uri="{FF2B5EF4-FFF2-40B4-BE49-F238E27FC236}">
                <a16:creationId xmlns:a16="http://schemas.microsoft.com/office/drawing/2014/main" id="{932E1BA3-C34E-4CBD-8F94-9FBA7CA4BADA}"/>
              </a:ext>
            </a:extLst>
          </p:cNvPr>
          <p:cNvPicPr>
            <a:picLocks noChangeAspect="1"/>
          </p:cNvPicPr>
          <p:nvPr/>
        </p:nvPicPr>
        <p:blipFill rotWithShape="1">
          <a:blip r:embed="rId5"/>
          <a:srcRect t="56327"/>
          <a:stretch/>
        </p:blipFill>
        <p:spPr>
          <a:xfrm>
            <a:off x="6101317" y="1315615"/>
            <a:ext cx="3911219" cy="4937760"/>
          </a:xfrm>
          <a:prstGeom prst="rect">
            <a:avLst/>
          </a:prstGeom>
        </p:spPr>
      </p:pic>
      <p:cxnSp>
        <p:nvCxnSpPr>
          <p:cNvPr id="8" name="Straight Connector 7">
            <a:extLst>
              <a:ext uri="{FF2B5EF4-FFF2-40B4-BE49-F238E27FC236}">
                <a16:creationId xmlns:a16="http://schemas.microsoft.com/office/drawing/2014/main" id="{E54113E0-4259-4A69-B89B-01CCAD1417D7}"/>
              </a:ext>
            </a:extLst>
          </p:cNvPr>
          <p:cNvCxnSpPr>
            <a:cxnSpLocks/>
          </p:cNvCxnSpPr>
          <p:nvPr/>
        </p:nvCxnSpPr>
        <p:spPr>
          <a:xfrm rot="5400000">
            <a:off x="9073117" y="-1976035"/>
            <a:ext cx="0" cy="5943600"/>
          </a:xfrm>
          <a:prstGeom prst="line">
            <a:avLst/>
          </a:prstGeom>
          <a:noFill/>
          <a:ln w="28575" cap="flat" cmpd="sng" algn="ctr">
            <a:solidFill>
              <a:srgbClr val="F98D28"/>
            </a:solidFill>
            <a:prstDash val="solid"/>
            <a:miter lim="800000"/>
          </a:ln>
          <a:effectLst/>
        </p:spPr>
      </p:cxnSp>
      <p:sp>
        <p:nvSpPr>
          <p:cNvPr id="9" name="Title 1">
            <a:extLst>
              <a:ext uri="{FF2B5EF4-FFF2-40B4-BE49-F238E27FC236}">
                <a16:creationId xmlns:a16="http://schemas.microsoft.com/office/drawing/2014/main" id="{0F103EEB-7549-46DC-B9A6-28C5FB0AF75B}"/>
              </a:ext>
            </a:extLst>
          </p:cNvPr>
          <p:cNvSpPr txBox="1">
            <a:spLocks/>
          </p:cNvSpPr>
          <p:nvPr/>
        </p:nvSpPr>
        <p:spPr>
          <a:xfrm>
            <a:off x="1529317" y="117353"/>
            <a:ext cx="10515600" cy="1125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small" spc="0" normalizeH="0" baseline="0" noProof="0" dirty="0">
                <a:ln>
                  <a:noFill/>
                </a:ln>
                <a:solidFill>
                  <a:srgbClr val="1D4189"/>
                </a:solidFill>
                <a:effectLst/>
                <a:uLnTx/>
                <a:uFillTx/>
                <a:latin typeface="Arial" panose="020B0604020202020204" pitchFamily="34" charset="0"/>
                <a:ea typeface="+mj-ea"/>
                <a:cs typeface="Arial" panose="020B0604020202020204" pitchFamily="34" charset="0"/>
              </a:rPr>
              <a:t>Overwhelmed</a:t>
            </a:r>
          </a:p>
        </p:txBody>
      </p:sp>
    </p:spTree>
    <p:extLst>
      <p:ext uri="{BB962C8B-B14F-4D97-AF65-F5344CB8AC3E}">
        <p14:creationId xmlns:p14="http://schemas.microsoft.com/office/powerpoint/2010/main" val="16710253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055F39-D93F-480D-9FF2-9A02752C4A18}"/>
              </a:ext>
            </a:extLst>
          </p:cNvPr>
          <p:cNvSpPr txBox="1"/>
          <p:nvPr/>
        </p:nvSpPr>
        <p:spPr>
          <a:xfrm>
            <a:off x="0" y="1499616"/>
            <a:ext cx="12192000" cy="4635942"/>
          </a:xfrm>
          <a:prstGeom prst="rect">
            <a:avLst/>
          </a:prstGeom>
          <a:solidFill>
            <a:schemeClr val="accent6">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FA8DB096-2D42-4F60-B2ED-B08990CFDF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331"/>
          <a:stretch/>
        </p:blipFill>
        <p:spPr>
          <a:xfrm>
            <a:off x="167597" y="219926"/>
            <a:ext cx="1163898" cy="519762"/>
          </a:xfrm>
          <a:prstGeom prst="rect">
            <a:avLst/>
          </a:prstGeom>
        </p:spPr>
      </p:pic>
      <p:pic>
        <p:nvPicPr>
          <p:cNvPr id="3" name="Picture 2">
            <a:extLst>
              <a:ext uri="{FF2B5EF4-FFF2-40B4-BE49-F238E27FC236}">
                <a16:creationId xmlns:a16="http://schemas.microsoft.com/office/drawing/2014/main" id="{F32C7005-7871-4029-876C-0E3FFAEE1E3A}"/>
              </a:ext>
            </a:extLst>
          </p:cNvPr>
          <p:cNvPicPr>
            <a:picLocks noChangeAspect="1"/>
          </p:cNvPicPr>
          <p:nvPr/>
        </p:nvPicPr>
        <p:blipFill rotWithShape="1">
          <a:blip r:embed="rId4"/>
          <a:srcRect b="50794"/>
          <a:stretch/>
        </p:blipFill>
        <p:spPr>
          <a:xfrm>
            <a:off x="112733" y="1856232"/>
            <a:ext cx="6034385" cy="3840480"/>
          </a:xfrm>
          <a:prstGeom prst="rect">
            <a:avLst/>
          </a:prstGeom>
        </p:spPr>
      </p:pic>
      <p:pic>
        <p:nvPicPr>
          <p:cNvPr id="5" name="Picture 4">
            <a:extLst>
              <a:ext uri="{FF2B5EF4-FFF2-40B4-BE49-F238E27FC236}">
                <a16:creationId xmlns:a16="http://schemas.microsoft.com/office/drawing/2014/main" id="{A07B8494-E739-4F56-9F97-D8B70E298C0E}"/>
              </a:ext>
            </a:extLst>
          </p:cNvPr>
          <p:cNvPicPr>
            <a:picLocks noChangeAspect="1"/>
          </p:cNvPicPr>
          <p:nvPr/>
        </p:nvPicPr>
        <p:blipFill rotWithShape="1">
          <a:blip r:embed="rId5"/>
          <a:srcRect t="49687"/>
          <a:stretch/>
        </p:blipFill>
        <p:spPr>
          <a:xfrm>
            <a:off x="6174668" y="1856232"/>
            <a:ext cx="5904599" cy="3840480"/>
          </a:xfrm>
          <a:prstGeom prst="rect">
            <a:avLst/>
          </a:prstGeom>
        </p:spPr>
      </p:pic>
      <p:sp>
        <p:nvSpPr>
          <p:cNvPr id="8" name="Title 1">
            <a:extLst>
              <a:ext uri="{FF2B5EF4-FFF2-40B4-BE49-F238E27FC236}">
                <a16:creationId xmlns:a16="http://schemas.microsoft.com/office/drawing/2014/main" id="{0AD204C5-8C56-45C7-943D-1A9108965BF7}"/>
              </a:ext>
            </a:extLst>
          </p:cNvPr>
          <p:cNvSpPr txBox="1">
            <a:spLocks/>
          </p:cNvSpPr>
          <p:nvPr/>
        </p:nvSpPr>
        <p:spPr>
          <a:xfrm>
            <a:off x="1529317" y="117353"/>
            <a:ext cx="10515600" cy="1125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small" spc="0" normalizeH="0" baseline="0" noProof="0" dirty="0">
                <a:ln>
                  <a:noFill/>
                </a:ln>
                <a:solidFill>
                  <a:srgbClr val="1D4189"/>
                </a:solidFill>
                <a:effectLst/>
                <a:uLnTx/>
                <a:uFillTx/>
                <a:latin typeface="Arial" panose="020B0604020202020204" pitchFamily="34" charset="0"/>
                <a:ea typeface="+mj-ea"/>
                <a:cs typeface="Arial" panose="020B0604020202020204" pitchFamily="34" charset="0"/>
              </a:rPr>
              <a:t>When to Seek Support</a:t>
            </a:r>
          </a:p>
        </p:txBody>
      </p:sp>
      <p:cxnSp>
        <p:nvCxnSpPr>
          <p:cNvPr id="9" name="Straight Connector 8">
            <a:extLst>
              <a:ext uri="{FF2B5EF4-FFF2-40B4-BE49-F238E27FC236}">
                <a16:creationId xmlns:a16="http://schemas.microsoft.com/office/drawing/2014/main" id="{D6674730-BDDF-4DC4-8A61-32A3C8AD7B32}"/>
              </a:ext>
            </a:extLst>
          </p:cNvPr>
          <p:cNvCxnSpPr>
            <a:cxnSpLocks/>
          </p:cNvCxnSpPr>
          <p:nvPr/>
        </p:nvCxnSpPr>
        <p:spPr>
          <a:xfrm rot="5400000">
            <a:off x="9073117" y="-1976035"/>
            <a:ext cx="0" cy="5943600"/>
          </a:xfrm>
          <a:prstGeom prst="line">
            <a:avLst/>
          </a:prstGeom>
          <a:noFill/>
          <a:ln w="28575" cap="flat" cmpd="sng" algn="ctr">
            <a:solidFill>
              <a:srgbClr val="F98D28"/>
            </a:solidFill>
            <a:prstDash val="solid"/>
            <a:miter lim="800000"/>
          </a:ln>
          <a:effectLst/>
        </p:spPr>
      </p:cxnSp>
    </p:spTree>
    <p:extLst>
      <p:ext uri="{BB962C8B-B14F-4D97-AF65-F5344CB8AC3E}">
        <p14:creationId xmlns:p14="http://schemas.microsoft.com/office/powerpoint/2010/main" val="26220743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317" y="117353"/>
            <a:ext cx="10515600" cy="1125404"/>
          </a:xfrm>
        </p:spPr>
        <p:txBody>
          <a:bodyPr/>
          <a:lstStyle/>
          <a:p>
            <a:pPr algn="r"/>
            <a:r>
              <a:rPr lang="en-US" b="0" cap="small" dirty="0"/>
              <a:t>Proactive &amp; Preventative H3 Wellness</a:t>
            </a:r>
          </a:p>
        </p:txBody>
      </p:sp>
      <p:cxnSp>
        <p:nvCxnSpPr>
          <p:cNvPr id="3" name="Straight Connector 2">
            <a:extLst>
              <a:ext uri="{FF2B5EF4-FFF2-40B4-BE49-F238E27FC236}">
                <a16:creationId xmlns:a16="http://schemas.microsoft.com/office/drawing/2014/main" id="{E8A06CC2-9EB4-B34E-9916-FB8BC63D12AD}"/>
              </a:ext>
            </a:extLst>
          </p:cNvPr>
          <p:cNvCxnSpPr>
            <a:cxnSpLocks/>
          </p:cNvCxnSpPr>
          <p:nvPr/>
        </p:nvCxnSpPr>
        <p:spPr>
          <a:xfrm flipH="1">
            <a:off x="5702710" y="995765"/>
            <a:ext cx="6342207"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 name="Rectangle 4"/>
          <p:cNvSpPr/>
          <p:nvPr/>
        </p:nvSpPr>
        <p:spPr>
          <a:xfrm>
            <a:off x="795338" y="1221160"/>
            <a:ext cx="10601325" cy="5328839"/>
          </a:xfrm>
          <a:prstGeom prst="rect">
            <a:avLst/>
          </a:prstGeom>
          <a:solidFill>
            <a:schemeClr val="tx1">
              <a:lumMod val="95000"/>
            </a:schemeClr>
          </a:solidFill>
          <a:ln w="285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838" marR="0" lvl="0" indent="-228600" algn="l" defTabSz="914400" rtl="0" eaLnBrk="1" fontAlgn="auto" latinLnBrk="0" hangingPunct="1">
              <a:lnSpc>
                <a:spcPct val="90000"/>
              </a:lnSpc>
              <a:spcBef>
                <a:spcPts val="16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sp>
        <p:nvSpPr>
          <p:cNvPr id="6" name="Title 1"/>
          <p:cNvSpPr txBox="1">
            <a:spLocks/>
          </p:cNvSpPr>
          <p:nvPr/>
        </p:nvSpPr>
        <p:spPr>
          <a:xfrm>
            <a:off x="1529317" y="928028"/>
            <a:ext cx="10515600" cy="5627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small" spc="0" normalizeH="0" baseline="0" noProof="0" dirty="0">
              <a:ln>
                <a:noFill/>
              </a:ln>
              <a:solidFill>
                <a:srgbClr val="1D4189"/>
              </a:solidFill>
              <a:effectLst/>
              <a:uLnTx/>
              <a:uFillTx/>
              <a:latin typeface="Arial" panose="020B0604020202020204" pitchFamily="34" charset="0"/>
              <a:ea typeface="+mj-ea"/>
              <a:cs typeface="Arial" panose="020B0604020202020204" pitchFamily="34" charset="0"/>
            </a:endParaRPr>
          </a:p>
        </p:txBody>
      </p:sp>
      <p:pic>
        <p:nvPicPr>
          <p:cNvPr id="4" name="Picture 3">
            <a:extLst>
              <a:ext uri="{FF2B5EF4-FFF2-40B4-BE49-F238E27FC236}">
                <a16:creationId xmlns:a16="http://schemas.microsoft.com/office/drawing/2014/main" id="{C0FF13F5-E8A2-4F4F-82AE-2564E2B7329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544320" y="1325259"/>
            <a:ext cx="9103360" cy="5120640"/>
          </a:xfrm>
          <a:prstGeom prst="rect">
            <a:avLst/>
          </a:prstGeom>
          <a:ln w="38100">
            <a:solidFill>
              <a:srgbClr val="002060"/>
            </a:solidFill>
          </a:ln>
        </p:spPr>
      </p:pic>
    </p:spTree>
    <p:custDataLst>
      <p:tags r:id="rId1"/>
    </p:custDataLst>
    <p:extLst>
      <p:ext uri="{BB962C8B-B14F-4D97-AF65-F5344CB8AC3E}">
        <p14:creationId xmlns:p14="http://schemas.microsoft.com/office/powerpoint/2010/main" val="26627836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317" y="117353"/>
            <a:ext cx="10515600" cy="1125404"/>
          </a:xfrm>
        </p:spPr>
        <p:txBody>
          <a:bodyPr/>
          <a:lstStyle/>
          <a:p>
            <a:pPr algn="r"/>
            <a:r>
              <a:rPr lang="en-US" b="0" cap="small" dirty="0"/>
              <a:t>Holistic Well-being Programming </a:t>
            </a:r>
          </a:p>
        </p:txBody>
      </p:sp>
      <p:cxnSp>
        <p:nvCxnSpPr>
          <p:cNvPr id="3" name="Straight Connector 2">
            <a:extLst>
              <a:ext uri="{FF2B5EF4-FFF2-40B4-BE49-F238E27FC236}">
                <a16:creationId xmlns:a16="http://schemas.microsoft.com/office/drawing/2014/main" id="{E8A06CC2-9EB4-B34E-9916-FB8BC63D12AD}"/>
              </a:ext>
            </a:extLst>
          </p:cNvPr>
          <p:cNvCxnSpPr>
            <a:cxnSpLocks/>
          </p:cNvCxnSpPr>
          <p:nvPr/>
        </p:nvCxnSpPr>
        <p:spPr>
          <a:xfrm flipH="1">
            <a:off x="5702710" y="995765"/>
            <a:ext cx="6342207"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pSp>
        <p:nvGrpSpPr>
          <p:cNvPr id="17" name="Group 6">
            <a:extLst>
              <a:ext uri="{FF2B5EF4-FFF2-40B4-BE49-F238E27FC236}">
                <a16:creationId xmlns:a16="http://schemas.microsoft.com/office/drawing/2014/main" id="{9B13B023-42DB-4565-851B-F6C5D560D4FE}"/>
              </a:ext>
            </a:extLst>
          </p:cNvPr>
          <p:cNvGrpSpPr/>
          <p:nvPr/>
        </p:nvGrpSpPr>
        <p:grpSpPr>
          <a:xfrm>
            <a:off x="6368428" y="1489748"/>
            <a:ext cx="4978400" cy="5015640"/>
            <a:chOff x="0" y="152400"/>
            <a:chExt cx="7610099" cy="4708940"/>
          </a:xfrm>
        </p:grpSpPr>
        <p:sp>
          <p:nvSpPr>
            <p:cNvPr id="18" name="TextBox 7">
              <a:extLst>
                <a:ext uri="{FF2B5EF4-FFF2-40B4-BE49-F238E27FC236}">
                  <a16:creationId xmlns:a16="http://schemas.microsoft.com/office/drawing/2014/main" id="{0D0B49BB-B5EA-4519-BAB5-1ADF727B7882}"/>
                </a:ext>
              </a:extLst>
            </p:cNvPr>
            <p:cNvSpPr txBox="1"/>
            <p:nvPr/>
          </p:nvSpPr>
          <p:spPr>
            <a:xfrm>
              <a:off x="194135" y="864711"/>
              <a:ext cx="7221829" cy="3996629"/>
            </a:xfrm>
            <a:prstGeom prst="rect">
              <a:avLst/>
            </a:prstGeom>
          </p:spPr>
          <p:txBody>
            <a:bodyPr wrap="square" lIns="0" tIns="0" rIns="0" bIns="0" rtlCol="0" anchor="t">
              <a:spAutoFit/>
            </a:bodyPr>
            <a:lstStyle/>
            <a:p>
              <a:pPr marL="0" marR="0" lvl="0" indent="0" algn="ctr" defTabSz="609615" rtl="0" eaLnBrk="1" fontAlgn="auto" latinLnBrk="0" hangingPunct="1">
                <a:lnSpc>
                  <a:spcPct val="15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H3 holistic wellness programming has evolved over the last few years and continues to address the emotional and psychological needs of our staff through debriefs, including, but not limited to: acute reaction to unanticipated and adverse work-related events, reaction to stress, secondary, vicarious, complex, and collective traumatization, as well as compassion fatigue, and burnout</a:t>
              </a:r>
            </a:p>
          </p:txBody>
        </p:sp>
        <p:sp>
          <p:nvSpPr>
            <p:cNvPr id="19" name="TextBox 8">
              <a:extLst>
                <a:ext uri="{FF2B5EF4-FFF2-40B4-BE49-F238E27FC236}">
                  <a16:creationId xmlns:a16="http://schemas.microsoft.com/office/drawing/2014/main" id="{2CB2E56C-8476-4C5D-B909-31141DCD49F2}"/>
                </a:ext>
              </a:extLst>
            </p:cNvPr>
            <p:cNvSpPr txBox="1"/>
            <p:nvPr/>
          </p:nvSpPr>
          <p:spPr>
            <a:xfrm>
              <a:off x="0" y="152400"/>
              <a:ext cx="7610099" cy="650152"/>
            </a:xfrm>
            <a:prstGeom prst="rect">
              <a:avLst/>
            </a:prstGeom>
          </p:spPr>
          <p:txBody>
            <a:bodyPr lIns="0" tIns="0" rIns="0" bIns="0" rtlCol="0" anchor="t">
              <a:spAutoFit/>
            </a:bodyPr>
            <a:lstStyle/>
            <a:p>
              <a:pPr marL="0" marR="0" lvl="0" indent="0" algn="ctr" defTabSz="609615" rtl="0" eaLnBrk="1" fontAlgn="auto" latinLnBrk="0" hangingPunct="1">
                <a:lnSpc>
                  <a:spcPts val="5392"/>
                </a:lnSpc>
                <a:spcBef>
                  <a:spcPts val="0"/>
                </a:spcBef>
                <a:spcAft>
                  <a:spcPts val="0"/>
                </a:spcAft>
                <a:buClrTx/>
                <a:buSzTx/>
                <a:buFontTx/>
                <a:buNone/>
                <a:tabLst/>
                <a:defRPr/>
              </a:pPr>
              <a:r>
                <a:rPr kumimoji="0" lang="en-US" sz="5392" b="1" i="0" u="none" strike="noStrike" kern="1200" cap="none" spc="-135" normalizeH="0" baseline="0" noProof="0" dirty="0">
                  <a:ln>
                    <a:noFill/>
                  </a:ln>
                  <a:solidFill>
                    <a:srgbClr val="FFFFFF"/>
                  </a:solidFill>
                  <a:effectLst/>
                  <a:uLnTx/>
                  <a:uFillTx/>
                  <a:latin typeface="Arial" panose="020B0604020202020204"/>
                  <a:ea typeface="+mn-ea"/>
                  <a:cs typeface="Arial" panose="020B0604020202020204" pitchFamily="34" charset="0"/>
                </a:rPr>
                <a:t>H3 Evolution</a:t>
              </a:r>
            </a:p>
          </p:txBody>
        </p:sp>
      </p:grpSp>
      <p:sp>
        <p:nvSpPr>
          <p:cNvPr id="13" name="AutoShape 2">
            <a:extLst>
              <a:ext uri="{FF2B5EF4-FFF2-40B4-BE49-F238E27FC236}">
                <a16:creationId xmlns:a16="http://schemas.microsoft.com/office/drawing/2014/main" id="{1EE4A1D1-F31A-4E28-875E-C98A8430040D}"/>
              </a:ext>
            </a:extLst>
          </p:cNvPr>
          <p:cNvSpPr/>
          <p:nvPr/>
        </p:nvSpPr>
        <p:spPr>
          <a:xfrm>
            <a:off x="332689" y="1166557"/>
            <a:ext cx="11712227" cy="5432824"/>
          </a:xfrm>
          <a:prstGeom prst="rect">
            <a:avLst/>
          </a:prstGeom>
          <a:solidFill>
            <a:srgbClr val="29285D"/>
          </a:solidFill>
        </p:spPr>
      </p:sp>
      <p:sp>
        <p:nvSpPr>
          <p:cNvPr id="21" name="TextBox 8">
            <a:extLst>
              <a:ext uri="{FF2B5EF4-FFF2-40B4-BE49-F238E27FC236}">
                <a16:creationId xmlns:a16="http://schemas.microsoft.com/office/drawing/2014/main" id="{3AF3342F-B061-4AF7-8794-78D318E2B22B}"/>
              </a:ext>
            </a:extLst>
          </p:cNvPr>
          <p:cNvSpPr txBox="1"/>
          <p:nvPr/>
        </p:nvSpPr>
        <p:spPr>
          <a:xfrm>
            <a:off x="845172" y="1413548"/>
            <a:ext cx="4099047" cy="1354217"/>
          </a:xfrm>
          <a:prstGeom prst="rect">
            <a:avLst/>
          </a:prstGeom>
        </p:spPr>
        <p:txBody>
          <a:bodyPr wrap="square" lIns="0" tIns="0" rIns="0" bIns="0" rtlCol="0" anchor="t">
            <a:spAutoFit/>
          </a:bodyPr>
          <a:lstStyle/>
          <a:p>
            <a:pPr marL="0" marR="0" lvl="0" indent="0" algn="ctr" defTabSz="609615" rtl="0" eaLnBrk="1" fontAlgn="auto" latinLnBrk="0" hangingPunct="1">
              <a:lnSpc>
                <a:spcPct val="100000"/>
              </a:lnSpc>
              <a:spcBef>
                <a:spcPct val="0"/>
              </a:spcBef>
              <a:spcAft>
                <a:spcPts val="0"/>
              </a:spcAft>
              <a:buClrTx/>
              <a:buSzTx/>
              <a:buFontTx/>
              <a:buNone/>
              <a:tabLst/>
              <a:defRPr/>
            </a:pPr>
            <a:r>
              <a:rPr kumimoji="0" lang="en-US" sz="4400" b="0" i="0" u="sng" strike="noStrike" kern="1200" cap="none" spc="-61" normalizeH="0" baseline="0" noProof="0" dirty="0">
                <a:ln>
                  <a:noFill/>
                </a:ln>
                <a:solidFill>
                  <a:srgbClr val="FFFFFF"/>
                </a:solidFill>
                <a:effectLst/>
                <a:uLnTx/>
                <a:uFillTx/>
                <a:latin typeface="Arial" panose="020B0604020202020204"/>
                <a:ea typeface="+mn-ea"/>
                <a:cs typeface="Arial" panose="020B0604020202020204" pitchFamily="34" charset="0"/>
              </a:rPr>
              <a:t>8 Dimensions of H3 Wellness</a:t>
            </a:r>
          </a:p>
        </p:txBody>
      </p:sp>
      <p:sp>
        <p:nvSpPr>
          <p:cNvPr id="23" name="Rectangle 22">
            <a:extLst>
              <a:ext uri="{FF2B5EF4-FFF2-40B4-BE49-F238E27FC236}">
                <a16:creationId xmlns:a16="http://schemas.microsoft.com/office/drawing/2014/main" id="{A1728EE9-9D1C-41A3-BD4E-7ABB7039CF58}"/>
              </a:ext>
            </a:extLst>
          </p:cNvPr>
          <p:cNvSpPr/>
          <p:nvPr/>
        </p:nvSpPr>
        <p:spPr>
          <a:xfrm>
            <a:off x="5949202" y="1267982"/>
            <a:ext cx="2907363" cy="1057065"/>
          </a:xfrm>
          <a:prstGeom prst="rect">
            <a:avLst/>
          </a:prstGeom>
          <a:solidFill>
            <a:srgbClr val="F79646"/>
          </a:solidFill>
          <a:ln w="25400" cap="flat" cmpd="sng" algn="ctr">
            <a:solidFill>
              <a:sysClr val="window" lastClr="FFFFFF"/>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Emotional</a:t>
            </a:r>
            <a:endParaRPr kumimoji="0" lang="en-US" sz="3200" b="0" i="0" u="none" strike="noStrike" kern="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C03EE2ED-4D7B-492D-A714-276861B7DAF5}"/>
              </a:ext>
            </a:extLst>
          </p:cNvPr>
          <p:cNvSpPr/>
          <p:nvPr/>
        </p:nvSpPr>
        <p:spPr>
          <a:xfrm>
            <a:off x="5949204" y="4071907"/>
            <a:ext cx="2990639" cy="1057065"/>
          </a:xfrm>
          <a:prstGeom prst="rect">
            <a:avLst/>
          </a:prstGeom>
          <a:solidFill>
            <a:schemeClr val="accent3">
              <a:lumMod val="40000"/>
              <a:lumOff val="60000"/>
            </a:schemeClr>
          </a:solidFill>
          <a:ln w="25400" cap="flat" cmpd="sng" algn="ctr">
            <a:solidFill>
              <a:sysClr val="window" lastClr="FFFFFF"/>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Occupational</a:t>
            </a:r>
            <a:endParaRPr kumimoji="0" lang="en-US" sz="3200" b="0" i="0" u="none" strike="noStrike" kern="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88A1D974-8D16-44E2-BE7F-0F65F30A5122}"/>
              </a:ext>
            </a:extLst>
          </p:cNvPr>
          <p:cNvSpPr/>
          <p:nvPr/>
        </p:nvSpPr>
        <p:spPr>
          <a:xfrm>
            <a:off x="5949199" y="5433035"/>
            <a:ext cx="2990643" cy="1057065"/>
          </a:xfrm>
          <a:prstGeom prst="rect">
            <a:avLst/>
          </a:prstGeom>
          <a:solidFill>
            <a:srgbClr val="00E56D"/>
          </a:solidFill>
          <a:ln w="25400" cap="flat" cmpd="sng" algn="ctr">
            <a:solidFill>
              <a:sysClr val="window" lastClr="FFFFFF"/>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Social</a:t>
            </a:r>
            <a:endParaRPr kumimoji="0" lang="en-US" sz="3200" b="0" i="0" u="none" strike="noStrike" kern="0" cap="none" spc="0" normalizeH="0" baseline="0" noProof="0" dirty="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1896865C-564D-4E8F-ABE2-A522F7431BC1}"/>
              </a:ext>
            </a:extLst>
          </p:cNvPr>
          <p:cNvSpPr/>
          <p:nvPr/>
        </p:nvSpPr>
        <p:spPr>
          <a:xfrm>
            <a:off x="8939843" y="5433035"/>
            <a:ext cx="2907363" cy="1057065"/>
          </a:xfrm>
          <a:prstGeom prst="rect">
            <a:avLst/>
          </a:prstGeom>
          <a:solidFill>
            <a:srgbClr val="4597CB"/>
          </a:solidFill>
          <a:ln w="25400" cap="flat" cmpd="sng" algn="ctr">
            <a:solidFill>
              <a:sysClr val="window" lastClr="FFFFFF"/>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Spiritual</a:t>
            </a:r>
            <a:endParaRPr kumimoji="0" lang="en-US" sz="3200" b="0" i="0" u="none" strike="noStrike" kern="0" cap="none" spc="0" normalizeH="0" baseline="0" noProof="0" dirty="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1E77624B-416E-428B-ADF8-F32A2AD93785}"/>
              </a:ext>
            </a:extLst>
          </p:cNvPr>
          <p:cNvSpPr/>
          <p:nvPr/>
        </p:nvSpPr>
        <p:spPr>
          <a:xfrm>
            <a:off x="8939843" y="4071907"/>
            <a:ext cx="2907361" cy="1057065"/>
          </a:xfrm>
          <a:prstGeom prst="rect">
            <a:avLst/>
          </a:prstGeom>
          <a:solidFill>
            <a:srgbClr val="98D5E9"/>
          </a:solidFill>
          <a:ln w="25400" cap="flat" cmpd="sng" algn="ctr">
            <a:solidFill>
              <a:sysClr val="window" lastClr="FFFFFF"/>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Physical</a:t>
            </a:r>
            <a:endParaRPr kumimoji="0" lang="en-US" sz="3200" b="0" i="0" u="none" strike="noStrike" kern="0" cap="none" spc="0" normalizeH="0" baseline="0" noProof="0" dirty="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CDCDB676-527F-436E-ADD9-DAF18454E0DC}"/>
              </a:ext>
            </a:extLst>
          </p:cNvPr>
          <p:cNvSpPr/>
          <p:nvPr/>
        </p:nvSpPr>
        <p:spPr>
          <a:xfrm>
            <a:off x="8900335" y="2710779"/>
            <a:ext cx="2946871" cy="1057065"/>
          </a:xfrm>
          <a:prstGeom prst="rect">
            <a:avLst/>
          </a:prstGeom>
          <a:solidFill>
            <a:srgbClr val="FF0066"/>
          </a:solidFill>
          <a:ln w="25400" cap="flat" cmpd="sng" algn="ctr">
            <a:solidFill>
              <a:sysClr val="window" lastClr="FFFFFF"/>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Intellectual</a:t>
            </a:r>
            <a:endParaRPr kumimoji="0" lang="en-US" sz="3200" b="0" i="0" u="none" strike="noStrike" kern="0" cap="none" spc="0" normalizeH="0" baseline="0" noProof="0" dirty="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8D9644E4-C1AF-4E4B-B0F8-43BA4089FEAE}"/>
              </a:ext>
            </a:extLst>
          </p:cNvPr>
          <p:cNvSpPr/>
          <p:nvPr/>
        </p:nvSpPr>
        <p:spPr>
          <a:xfrm>
            <a:off x="8856565" y="1267982"/>
            <a:ext cx="2990639" cy="1057065"/>
          </a:xfrm>
          <a:prstGeom prst="rect">
            <a:avLst/>
          </a:prstGeom>
          <a:solidFill>
            <a:srgbClr val="21428A"/>
          </a:solidFill>
          <a:ln w="25400" cap="flat" cmpd="sng" algn="ctr">
            <a:solidFill>
              <a:sysClr val="window" lastClr="FFFFFF"/>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Environmental</a:t>
            </a:r>
            <a:endParaRPr kumimoji="0" lang="en-US" sz="3200" b="0" i="0" u="none" strike="noStrike" kern="0" cap="none" spc="0" normalizeH="0" baseline="0" noProof="0" dirty="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5D2FC690-3065-47BD-8020-1AC513FBC7BF}"/>
              </a:ext>
            </a:extLst>
          </p:cNvPr>
          <p:cNvSpPr/>
          <p:nvPr/>
        </p:nvSpPr>
        <p:spPr>
          <a:xfrm>
            <a:off x="5949201" y="2710312"/>
            <a:ext cx="2951132" cy="1057065"/>
          </a:xfrm>
          <a:prstGeom prst="rect">
            <a:avLst/>
          </a:prstGeom>
          <a:solidFill>
            <a:srgbClr val="873299"/>
          </a:solidFill>
          <a:ln w="25400" cap="flat" cmpd="sng" algn="ctr">
            <a:solidFill>
              <a:sysClr val="window" lastClr="FFFFFF"/>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Financial</a:t>
            </a:r>
            <a:endParaRPr kumimoji="0" lang="en-US" sz="3200" b="0" i="0" u="none" strike="noStrike" kern="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ED88F7F-FCBD-4E73-A2DB-7B37844B0D6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Lst>
          </a:blip>
          <a:stretch>
            <a:fillRect/>
          </a:stretch>
        </p:blipFill>
        <p:spPr>
          <a:xfrm>
            <a:off x="1325208" y="2991933"/>
            <a:ext cx="3276432" cy="3383280"/>
          </a:xfrm>
          <a:prstGeom prst="ellipse">
            <a:avLst/>
          </a:prstGeom>
          <a:ln>
            <a:noFill/>
          </a:ln>
        </p:spPr>
      </p:pic>
    </p:spTree>
    <p:custDataLst>
      <p:tags r:id="rId1"/>
    </p:custDataLst>
    <p:extLst>
      <p:ext uri="{BB962C8B-B14F-4D97-AF65-F5344CB8AC3E}">
        <p14:creationId xmlns:p14="http://schemas.microsoft.com/office/powerpoint/2010/main" val="3482861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94EFF42C-90BA-48A1-B879-C8D69B5159F0}"/>
              </a:ext>
            </a:extLst>
          </p:cNvPr>
          <p:cNvSpPr/>
          <p:nvPr/>
        </p:nvSpPr>
        <p:spPr>
          <a:xfrm>
            <a:off x="5607157" y="2042409"/>
            <a:ext cx="1438213" cy="1466781"/>
          </a:xfrm>
          <a:prstGeom prst="ellipse">
            <a:avLst/>
          </a:prstGeom>
          <a:solidFill>
            <a:srgbClr val="FFFFFF"/>
          </a:solidFill>
          <a:ln w="19050" cap="flat" cmpd="sng" algn="ctr">
            <a:gradFill>
              <a:gsLst>
                <a:gs pos="0">
                  <a:sysClr val="window" lastClr="FFFFFF"/>
                </a:gs>
                <a:gs pos="50000">
                  <a:sysClr val="window" lastClr="FFFFFF">
                    <a:alpha val="65000"/>
                  </a:sysClr>
                </a:gs>
                <a:gs pos="100000">
                  <a:sysClr val="window" lastClr="FFFFFF">
                    <a:alpha val="0"/>
                  </a:sysClr>
                </a:gs>
              </a:gsLst>
              <a:lin ang="7200000" scaled="0"/>
            </a:gradFill>
            <a:prstDash val="solid"/>
            <a:miter lim="800000"/>
          </a:ln>
          <a:effectLst/>
        </p:spPr>
        <p:txBody>
          <a:bodyPr rtlCol="0" anchor="ctr"/>
          <a:lstStyle/>
          <a:p>
            <a:pPr marL="0" marR="0" lvl="0" indent="0" algn="ctr" defTabSz="685715"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0" cap="none" spc="0" normalizeH="0" baseline="0" noProof="0">
              <a:ln>
                <a:noFill/>
              </a:ln>
              <a:solidFill>
                <a:prstClr val="white"/>
              </a:solidFill>
              <a:effectLst/>
              <a:uLnTx/>
              <a:uFillTx/>
              <a:latin typeface="Arial"/>
              <a:ea typeface="Arial Unicode MS"/>
              <a:cs typeface="+mn-cs"/>
            </a:endParaRPr>
          </a:p>
        </p:txBody>
      </p:sp>
      <p:grpSp>
        <p:nvGrpSpPr>
          <p:cNvPr id="46" name="Group 45">
            <a:extLst>
              <a:ext uri="{FF2B5EF4-FFF2-40B4-BE49-F238E27FC236}">
                <a16:creationId xmlns:a16="http://schemas.microsoft.com/office/drawing/2014/main" id="{BC5EF581-62BB-47ED-A6D9-B9D1C3089FCE}"/>
              </a:ext>
            </a:extLst>
          </p:cNvPr>
          <p:cNvGrpSpPr/>
          <p:nvPr/>
        </p:nvGrpSpPr>
        <p:grpSpPr>
          <a:xfrm>
            <a:off x="5156911" y="1551192"/>
            <a:ext cx="1161276" cy="1107024"/>
            <a:chOff x="2827731" y="1829193"/>
            <a:chExt cx="1744272" cy="1630399"/>
          </a:xfrm>
        </p:grpSpPr>
        <p:sp>
          <p:nvSpPr>
            <p:cNvPr id="79" name="Rectangle 15">
              <a:extLst>
                <a:ext uri="{FF2B5EF4-FFF2-40B4-BE49-F238E27FC236}">
                  <a16:creationId xmlns:a16="http://schemas.microsoft.com/office/drawing/2014/main" id="{75380DEB-0062-44BA-9068-0EB978BD455E}"/>
                </a:ext>
              </a:extLst>
            </p:cNvPr>
            <p:cNvSpPr/>
            <p:nvPr/>
          </p:nvSpPr>
          <p:spPr>
            <a:xfrm rot="16200000">
              <a:off x="3658606" y="1845368"/>
              <a:ext cx="929571" cy="897222"/>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rgbClr val="1D4189"/>
            </a:solidFill>
            <a:ln w="12700" cap="flat" cmpd="sng" algn="ctr">
              <a:noFill/>
              <a:prstDash val="solid"/>
              <a:miter lim="800000"/>
            </a:ln>
            <a:effectLst/>
          </p:spPr>
          <p:txBody>
            <a:bodyPr rtlCol="0" anchor="ctr"/>
            <a:lstStyle/>
            <a:p>
              <a:pPr marL="0" marR="0" lvl="0" indent="0" algn="ctr" defTabSz="685715"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0" cap="none" spc="0" normalizeH="0" baseline="0" noProof="0">
                <a:ln>
                  <a:noFill/>
                </a:ln>
                <a:solidFill>
                  <a:prstClr val="white"/>
                </a:solidFill>
                <a:effectLst/>
                <a:uLnTx/>
                <a:uFillTx/>
                <a:latin typeface="Arial"/>
                <a:ea typeface="Arial Unicode MS"/>
                <a:cs typeface="+mn-cs"/>
              </a:endParaRPr>
            </a:p>
          </p:txBody>
        </p:sp>
        <p:sp>
          <p:nvSpPr>
            <p:cNvPr id="80" name="Rectangle 15">
              <a:extLst>
                <a:ext uri="{FF2B5EF4-FFF2-40B4-BE49-F238E27FC236}">
                  <a16:creationId xmlns:a16="http://schemas.microsoft.com/office/drawing/2014/main" id="{8A8847B5-A8B3-453F-A85F-AB54F6EC3380}"/>
                </a:ext>
              </a:extLst>
            </p:cNvPr>
            <p:cNvSpPr/>
            <p:nvPr/>
          </p:nvSpPr>
          <p:spPr>
            <a:xfrm rot="13433242">
              <a:off x="2827731" y="2562370"/>
              <a:ext cx="929571" cy="897222"/>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rgbClr val="4497CB"/>
            </a:solidFill>
            <a:ln w="12700" cap="flat" cmpd="sng" algn="ctr">
              <a:noFill/>
              <a:prstDash val="solid"/>
              <a:miter lim="800000"/>
            </a:ln>
            <a:effectLst/>
          </p:spPr>
          <p:txBody>
            <a:bodyPr rtlCol="0" anchor="ctr"/>
            <a:lstStyle/>
            <a:p>
              <a:pPr marL="0" marR="0" lvl="0" indent="0" algn="ctr" defTabSz="685715"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0" cap="none" spc="0" normalizeH="0" baseline="0" noProof="0">
                <a:ln>
                  <a:noFill/>
                </a:ln>
                <a:solidFill>
                  <a:prstClr val="white"/>
                </a:solidFill>
                <a:effectLst/>
                <a:uLnTx/>
                <a:uFillTx/>
                <a:latin typeface="Arial"/>
                <a:ea typeface="Arial Unicode MS"/>
                <a:cs typeface="+mn-cs"/>
              </a:endParaRPr>
            </a:p>
          </p:txBody>
        </p:sp>
      </p:grpSp>
      <p:sp>
        <p:nvSpPr>
          <p:cNvPr id="47" name="Rectangle 15">
            <a:extLst>
              <a:ext uri="{FF2B5EF4-FFF2-40B4-BE49-F238E27FC236}">
                <a16:creationId xmlns:a16="http://schemas.microsoft.com/office/drawing/2014/main" id="{7021B862-B984-43E4-9FFE-DD7945CF3526}"/>
              </a:ext>
            </a:extLst>
          </p:cNvPr>
          <p:cNvSpPr/>
          <p:nvPr/>
        </p:nvSpPr>
        <p:spPr>
          <a:xfrm rot="10800000">
            <a:off x="5116914" y="2781196"/>
            <a:ext cx="618876" cy="609205"/>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rgbClr val="97D3E9"/>
          </a:solidFill>
          <a:ln w="12700" cap="flat" cmpd="sng" algn="ctr">
            <a:noFill/>
            <a:prstDash val="solid"/>
            <a:miter lim="800000"/>
          </a:ln>
          <a:effectLst/>
        </p:spPr>
        <p:txBody>
          <a:bodyPr rtlCol="0" anchor="ctr"/>
          <a:lstStyle/>
          <a:p>
            <a:pPr marL="0" marR="0" lvl="0" indent="0" algn="ctr" defTabSz="685715"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48" name="Rectangle 15">
            <a:extLst>
              <a:ext uri="{FF2B5EF4-FFF2-40B4-BE49-F238E27FC236}">
                <a16:creationId xmlns:a16="http://schemas.microsoft.com/office/drawing/2014/main" id="{22E590F7-EC09-4174-9E99-888841D86F06}"/>
              </a:ext>
            </a:extLst>
          </p:cNvPr>
          <p:cNvSpPr/>
          <p:nvPr/>
        </p:nvSpPr>
        <p:spPr>
          <a:xfrm rot="8033242">
            <a:off x="5588125" y="3351284"/>
            <a:ext cx="631169" cy="597339"/>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rgbClr val="F98D28"/>
          </a:solidFill>
          <a:ln w="12700" cap="flat" cmpd="sng" algn="ctr">
            <a:noFill/>
            <a:prstDash val="solid"/>
            <a:miter lim="800000"/>
          </a:ln>
          <a:effectLst/>
        </p:spPr>
        <p:txBody>
          <a:bodyPr rtlCol="0" anchor="ctr"/>
          <a:lstStyle/>
          <a:p>
            <a:pPr marL="0" marR="0" lvl="0" indent="0" algn="ctr" defTabSz="685715"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0" cap="none" spc="0" normalizeH="0" baseline="0" noProof="0">
              <a:ln>
                <a:noFill/>
              </a:ln>
              <a:solidFill>
                <a:prstClr val="white"/>
              </a:solidFill>
              <a:effectLst/>
              <a:uLnTx/>
              <a:uFillTx/>
              <a:latin typeface="Arial"/>
              <a:ea typeface="Arial Unicode MS"/>
              <a:cs typeface="+mn-cs"/>
            </a:endParaRPr>
          </a:p>
        </p:txBody>
      </p:sp>
      <p:grpSp>
        <p:nvGrpSpPr>
          <p:cNvPr id="49" name="Group 48">
            <a:extLst>
              <a:ext uri="{FF2B5EF4-FFF2-40B4-BE49-F238E27FC236}">
                <a16:creationId xmlns:a16="http://schemas.microsoft.com/office/drawing/2014/main" id="{38632E01-A320-436E-A995-9D6F394DDD2D}"/>
              </a:ext>
            </a:extLst>
          </p:cNvPr>
          <p:cNvGrpSpPr/>
          <p:nvPr/>
        </p:nvGrpSpPr>
        <p:grpSpPr>
          <a:xfrm rot="10800000">
            <a:off x="6322330" y="2916865"/>
            <a:ext cx="1161276" cy="1107024"/>
            <a:chOff x="2827731" y="1829193"/>
            <a:chExt cx="1744272" cy="1630399"/>
          </a:xfrm>
        </p:grpSpPr>
        <p:sp>
          <p:nvSpPr>
            <p:cNvPr id="77" name="Rectangle 15">
              <a:extLst>
                <a:ext uri="{FF2B5EF4-FFF2-40B4-BE49-F238E27FC236}">
                  <a16:creationId xmlns:a16="http://schemas.microsoft.com/office/drawing/2014/main" id="{4986C5DF-6466-4FC0-BC92-4689CCEAA3D2}"/>
                </a:ext>
              </a:extLst>
            </p:cNvPr>
            <p:cNvSpPr/>
            <p:nvPr/>
          </p:nvSpPr>
          <p:spPr>
            <a:xfrm rot="16200000">
              <a:off x="3658606" y="1845368"/>
              <a:ext cx="929571" cy="897222"/>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rgbClr val="1D4189"/>
            </a:solidFill>
            <a:ln w="12700" cap="flat" cmpd="sng" algn="ctr">
              <a:noFill/>
              <a:prstDash val="solid"/>
              <a:miter lim="800000"/>
            </a:ln>
            <a:effectLst/>
          </p:spPr>
          <p:txBody>
            <a:bodyPr rtlCol="0" anchor="ctr"/>
            <a:lstStyle/>
            <a:p>
              <a:pPr marL="0" marR="0" lvl="0" indent="0" algn="ctr" defTabSz="685715"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0" cap="none" spc="0" normalizeH="0" baseline="0" noProof="0">
                <a:ln>
                  <a:noFill/>
                </a:ln>
                <a:solidFill>
                  <a:prstClr val="white"/>
                </a:solidFill>
                <a:effectLst/>
                <a:uLnTx/>
                <a:uFillTx/>
                <a:latin typeface="Arial"/>
                <a:ea typeface="Arial Unicode MS"/>
                <a:cs typeface="+mn-cs"/>
              </a:endParaRPr>
            </a:p>
          </p:txBody>
        </p:sp>
        <p:sp>
          <p:nvSpPr>
            <p:cNvPr id="78" name="Rectangle 15">
              <a:extLst>
                <a:ext uri="{FF2B5EF4-FFF2-40B4-BE49-F238E27FC236}">
                  <a16:creationId xmlns:a16="http://schemas.microsoft.com/office/drawing/2014/main" id="{F3EABA7D-01F9-4E28-B1B3-A3171B56375D}"/>
                </a:ext>
              </a:extLst>
            </p:cNvPr>
            <p:cNvSpPr/>
            <p:nvPr/>
          </p:nvSpPr>
          <p:spPr>
            <a:xfrm rot="13433242">
              <a:off x="2827731" y="2562370"/>
              <a:ext cx="929571" cy="897222"/>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rgbClr val="4497CB"/>
            </a:solidFill>
            <a:ln w="12700" cap="flat" cmpd="sng" algn="ctr">
              <a:noFill/>
              <a:prstDash val="solid"/>
              <a:miter lim="800000"/>
            </a:ln>
            <a:effectLst/>
          </p:spPr>
          <p:txBody>
            <a:bodyPr rtlCol="0" anchor="ctr"/>
            <a:lstStyle/>
            <a:p>
              <a:pPr marL="0" marR="0" lvl="0" indent="0" algn="ctr" defTabSz="685715"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50" name="Group 49">
            <a:extLst>
              <a:ext uri="{FF2B5EF4-FFF2-40B4-BE49-F238E27FC236}">
                <a16:creationId xmlns:a16="http://schemas.microsoft.com/office/drawing/2014/main" id="{AEA2EB49-BCCD-41C6-9890-9881A059D5C6}"/>
              </a:ext>
            </a:extLst>
          </p:cNvPr>
          <p:cNvGrpSpPr/>
          <p:nvPr/>
        </p:nvGrpSpPr>
        <p:grpSpPr>
          <a:xfrm rot="5400000">
            <a:off x="6397138" y="1646293"/>
            <a:ext cx="1184343" cy="1085464"/>
            <a:chOff x="2827731" y="1829193"/>
            <a:chExt cx="1744272" cy="1630399"/>
          </a:xfrm>
        </p:grpSpPr>
        <p:sp>
          <p:nvSpPr>
            <p:cNvPr id="75" name="Rectangle 15">
              <a:extLst>
                <a:ext uri="{FF2B5EF4-FFF2-40B4-BE49-F238E27FC236}">
                  <a16:creationId xmlns:a16="http://schemas.microsoft.com/office/drawing/2014/main" id="{336AD1F1-C089-4FDE-B595-9EC0892B24AD}"/>
                </a:ext>
              </a:extLst>
            </p:cNvPr>
            <p:cNvSpPr/>
            <p:nvPr/>
          </p:nvSpPr>
          <p:spPr>
            <a:xfrm rot="16200000">
              <a:off x="3658606" y="1845368"/>
              <a:ext cx="929571" cy="897222"/>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rgbClr val="97D3E9"/>
            </a:solidFill>
            <a:ln w="12700" cap="flat" cmpd="sng" algn="ctr">
              <a:noFill/>
              <a:prstDash val="solid"/>
              <a:miter lim="800000"/>
            </a:ln>
            <a:effectLst/>
          </p:spPr>
          <p:txBody>
            <a:bodyPr rtlCol="0" anchor="ctr"/>
            <a:lstStyle/>
            <a:p>
              <a:pPr marL="0" marR="0" lvl="0" indent="0" algn="ctr" defTabSz="685715"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0" cap="none" spc="0" normalizeH="0" baseline="0" noProof="0">
                <a:ln>
                  <a:noFill/>
                </a:ln>
                <a:solidFill>
                  <a:prstClr val="white"/>
                </a:solidFill>
                <a:effectLst/>
                <a:uLnTx/>
                <a:uFillTx/>
                <a:latin typeface="Arial"/>
                <a:ea typeface="Arial Unicode MS"/>
                <a:cs typeface="+mn-cs"/>
              </a:endParaRPr>
            </a:p>
          </p:txBody>
        </p:sp>
        <p:sp>
          <p:nvSpPr>
            <p:cNvPr id="76" name="Rectangle 15">
              <a:extLst>
                <a:ext uri="{FF2B5EF4-FFF2-40B4-BE49-F238E27FC236}">
                  <a16:creationId xmlns:a16="http://schemas.microsoft.com/office/drawing/2014/main" id="{14445985-4446-48D2-B11F-D64A22A0C598}"/>
                </a:ext>
              </a:extLst>
            </p:cNvPr>
            <p:cNvSpPr/>
            <p:nvPr/>
          </p:nvSpPr>
          <p:spPr>
            <a:xfrm rot="13433242">
              <a:off x="2827731" y="2562370"/>
              <a:ext cx="929571" cy="897222"/>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rgbClr val="F98D28"/>
            </a:solidFill>
            <a:ln w="12700" cap="flat" cmpd="sng" algn="ctr">
              <a:noFill/>
              <a:prstDash val="solid"/>
              <a:miter lim="800000"/>
            </a:ln>
            <a:effectLst/>
          </p:spPr>
          <p:txBody>
            <a:bodyPr rtlCol="0" anchor="ctr"/>
            <a:lstStyle/>
            <a:p>
              <a:pPr marL="0" marR="0" lvl="0" indent="0" algn="ctr" defTabSz="685715"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0" cap="none" spc="0" normalizeH="0" baseline="0" noProof="0">
                <a:ln>
                  <a:noFill/>
                </a:ln>
                <a:solidFill>
                  <a:prstClr val="white"/>
                </a:solidFill>
                <a:effectLst/>
                <a:uLnTx/>
                <a:uFillTx/>
                <a:latin typeface="Arial"/>
                <a:ea typeface="Arial Unicode MS"/>
                <a:cs typeface="+mn-cs"/>
              </a:endParaRPr>
            </a:p>
          </p:txBody>
        </p:sp>
      </p:grpSp>
      <p:sp>
        <p:nvSpPr>
          <p:cNvPr id="51" name="Oval 50">
            <a:extLst>
              <a:ext uri="{FF2B5EF4-FFF2-40B4-BE49-F238E27FC236}">
                <a16:creationId xmlns:a16="http://schemas.microsoft.com/office/drawing/2014/main" id="{01E11BC6-7221-406A-A0A3-FBE060955E38}"/>
              </a:ext>
            </a:extLst>
          </p:cNvPr>
          <p:cNvSpPr/>
          <p:nvPr/>
        </p:nvSpPr>
        <p:spPr>
          <a:xfrm>
            <a:off x="6019516" y="1018732"/>
            <a:ext cx="477522" cy="487007"/>
          </a:xfrm>
          <a:prstGeom prst="ellipse">
            <a:avLst/>
          </a:prstGeom>
          <a:solidFill>
            <a:srgbClr val="1D4189"/>
          </a:solidFill>
          <a:ln w="12700" cap="flat" cmpd="sng" algn="ctr">
            <a:noFill/>
            <a:prstDash val="solid"/>
            <a:miter lim="800000"/>
          </a:ln>
          <a:effectLst/>
        </p:spPr>
        <p:txBody>
          <a:bodyPr rtlCol="0" anchor="ctr"/>
          <a:lstStyle/>
          <a:p>
            <a:pPr marL="0" marR="0" lvl="0" indent="0" algn="ctr" defTabSz="685715"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0" cap="none" spc="0" normalizeH="0" baseline="0" noProof="0">
              <a:ln>
                <a:noFill/>
              </a:ln>
              <a:solidFill>
                <a:prstClr val="white"/>
              </a:solidFill>
              <a:effectLst/>
              <a:uLnTx/>
              <a:uFillTx/>
              <a:latin typeface="Arial"/>
              <a:ea typeface="Arial Unicode MS"/>
              <a:cs typeface="+mn-cs"/>
            </a:endParaRPr>
          </a:p>
        </p:txBody>
      </p:sp>
      <p:sp>
        <p:nvSpPr>
          <p:cNvPr id="52" name="Oval 51">
            <a:extLst>
              <a:ext uri="{FF2B5EF4-FFF2-40B4-BE49-F238E27FC236}">
                <a16:creationId xmlns:a16="http://schemas.microsoft.com/office/drawing/2014/main" id="{7C5AFDBE-8F5C-48CE-A039-339B1F61757A}"/>
              </a:ext>
            </a:extLst>
          </p:cNvPr>
          <p:cNvSpPr/>
          <p:nvPr/>
        </p:nvSpPr>
        <p:spPr>
          <a:xfrm>
            <a:off x="4974982" y="1489988"/>
            <a:ext cx="477522" cy="487007"/>
          </a:xfrm>
          <a:prstGeom prst="ellipse">
            <a:avLst/>
          </a:prstGeom>
          <a:solidFill>
            <a:srgbClr val="4497CB"/>
          </a:solidFill>
          <a:ln w="12700" cap="flat" cmpd="sng" algn="ctr">
            <a:noFill/>
            <a:prstDash val="solid"/>
            <a:miter lim="800000"/>
          </a:ln>
          <a:effectLst/>
        </p:spPr>
        <p:txBody>
          <a:bodyPr rtlCol="0" anchor="ctr"/>
          <a:lstStyle/>
          <a:p>
            <a:pPr marL="0" marR="0" lvl="0" indent="0" algn="ctr" defTabSz="685715"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0" cap="none" spc="0" normalizeH="0" baseline="0" noProof="0">
              <a:ln>
                <a:noFill/>
              </a:ln>
              <a:solidFill>
                <a:prstClr val="white"/>
              </a:solidFill>
              <a:effectLst/>
              <a:uLnTx/>
              <a:uFillTx/>
              <a:latin typeface="Arial"/>
              <a:ea typeface="Arial Unicode MS"/>
              <a:cs typeface="+mn-cs"/>
            </a:endParaRPr>
          </a:p>
        </p:txBody>
      </p:sp>
      <p:sp>
        <p:nvSpPr>
          <p:cNvPr id="53" name="Oval 52">
            <a:extLst>
              <a:ext uri="{FF2B5EF4-FFF2-40B4-BE49-F238E27FC236}">
                <a16:creationId xmlns:a16="http://schemas.microsoft.com/office/drawing/2014/main" id="{3F32EE38-4F5C-4542-A512-EFA81C607DFC}"/>
              </a:ext>
            </a:extLst>
          </p:cNvPr>
          <p:cNvSpPr/>
          <p:nvPr/>
        </p:nvSpPr>
        <p:spPr>
          <a:xfrm>
            <a:off x="4558762" y="2598791"/>
            <a:ext cx="477522" cy="487007"/>
          </a:xfrm>
          <a:prstGeom prst="ellipse">
            <a:avLst/>
          </a:prstGeom>
          <a:solidFill>
            <a:srgbClr val="97D3E9"/>
          </a:solidFill>
          <a:ln w="12700" cap="flat" cmpd="sng" algn="ctr">
            <a:noFill/>
            <a:prstDash val="solid"/>
            <a:miter lim="800000"/>
          </a:ln>
          <a:effectLst/>
        </p:spPr>
        <p:txBody>
          <a:bodyPr rtlCol="0" anchor="ctr"/>
          <a:lstStyle/>
          <a:p>
            <a:pPr marL="0" marR="0" lvl="0" indent="0" algn="ctr" defTabSz="685715"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0" cap="none" spc="0" normalizeH="0" baseline="0" noProof="0">
              <a:ln>
                <a:noFill/>
              </a:ln>
              <a:solidFill>
                <a:prstClr val="white"/>
              </a:solidFill>
              <a:effectLst/>
              <a:uLnTx/>
              <a:uFillTx/>
              <a:latin typeface="Arial"/>
              <a:ea typeface="Arial Unicode MS"/>
              <a:cs typeface="+mn-cs"/>
            </a:endParaRPr>
          </a:p>
        </p:txBody>
      </p:sp>
      <p:sp>
        <p:nvSpPr>
          <p:cNvPr id="54" name="Oval 53">
            <a:extLst>
              <a:ext uri="{FF2B5EF4-FFF2-40B4-BE49-F238E27FC236}">
                <a16:creationId xmlns:a16="http://schemas.microsoft.com/office/drawing/2014/main" id="{B1BFCD4D-641D-460F-92B5-25B8F38448F3}"/>
              </a:ext>
            </a:extLst>
          </p:cNvPr>
          <p:cNvSpPr/>
          <p:nvPr/>
        </p:nvSpPr>
        <p:spPr>
          <a:xfrm>
            <a:off x="5069995" y="3667250"/>
            <a:ext cx="477522" cy="487007"/>
          </a:xfrm>
          <a:prstGeom prst="ellipse">
            <a:avLst/>
          </a:prstGeom>
          <a:solidFill>
            <a:srgbClr val="F98D28"/>
          </a:solidFill>
          <a:ln w="12700" cap="flat" cmpd="sng" algn="ctr">
            <a:noFill/>
            <a:prstDash val="solid"/>
            <a:miter lim="800000"/>
          </a:ln>
          <a:effectLst/>
        </p:spPr>
        <p:txBody>
          <a:bodyPr rtlCol="0" anchor="ctr"/>
          <a:lstStyle/>
          <a:p>
            <a:pPr marL="0" marR="0" lvl="0" indent="0" algn="ctr" defTabSz="685715"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0" cap="none" spc="0" normalizeH="0" baseline="0" noProof="0">
              <a:ln>
                <a:noFill/>
              </a:ln>
              <a:solidFill>
                <a:prstClr val="white"/>
              </a:solidFill>
              <a:effectLst/>
              <a:uLnTx/>
              <a:uFillTx/>
              <a:latin typeface="Arial"/>
              <a:ea typeface="Arial Unicode MS"/>
              <a:cs typeface="+mn-cs"/>
            </a:endParaRPr>
          </a:p>
        </p:txBody>
      </p:sp>
      <p:sp>
        <p:nvSpPr>
          <p:cNvPr id="55" name="Oval 54">
            <a:extLst>
              <a:ext uri="{FF2B5EF4-FFF2-40B4-BE49-F238E27FC236}">
                <a16:creationId xmlns:a16="http://schemas.microsoft.com/office/drawing/2014/main" id="{24B69EB6-5F45-4DD1-A341-F0A76AF044EA}"/>
              </a:ext>
            </a:extLst>
          </p:cNvPr>
          <p:cNvSpPr/>
          <p:nvPr/>
        </p:nvSpPr>
        <p:spPr>
          <a:xfrm>
            <a:off x="6143476" y="4073608"/>
            <a:ext cx="477522" cy="487007"/>
          </a:xfrm>
          <a:prstGeom prst="ellipse">
            <a:avLst/>
          </a:prstGeom>
          <a:solidFill>
            <a:srgbClr val="1D4189"/>
          </a:solidFill>
          <a:ln w="12700" cap="flat" cmpd="sng" algn="ctr">
            <a:noFill/>
            <a:prstDash val="solid"/>
            <a:miter lim="800000"/>
          </a:ln>
          <a:effectLst/>
        </p:spPr>
        <p:txBody>
          <a:bodyPr rtlCol="0" anchor="ctr"/>
          <a:lstStyle/>
          <a:p>
            <a:pPr marL="0" marR="0" lvl="0" indent="0" algn="ctr" defTabSz="685715"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0" cap="none" spc="0" normalizeH="0" baseline="0" noProof="0">
              <a:ln>
                <a:noFill/>
              </a:ln>
              <a:solidFill>
                <a:prstClr val="white"/>
              </a:solidFill>
              <a:effectLst/>
              <a:uLnTx/>
              <a:uFillTx/>
              <a:latin typeface="Arial"/>
              <a:ea typeface="Arial Unicode MS"/>
              <a:cs typeface="+mn-cs"/>
            </a:endParaRPr>
          </a:p>
        </p:txBody>
      </p:sp>
      <p:sp>
        <p:nvSpPr>
          <p:cNvPr id="56" name="Oval 55">
            <a:extLst>
              <a:ext uri="{FF2B5EF4-FFF2-40B4-BE49-F238E27FC236}">
                <a16:creationId xmlns:a16="http://schemas.microsoft.com/office/drawing/2014/main" id="{05E8233A-4E97-46E7-95DB-E7666F3CDFCB}"/>
              </a:ext>
            </a:extLst>
          </p:cNvPr>
          <p:cNvSpPr/>
          <p:nvPr/>
        </p:nvSpPr>
        <p:spPr>
          <a:xfrm>
            <a:off x="7188637" y="3601554"/>
            <a:ext cx="477522" cy="487007"/>
          </a:xfrm>
          <a:prstGeom prst="ellipse">
            <a:avLst/>
          </a:prstGeom>
          <a:solidFill>
            <a:srgbClr val="4497CB"/>
          </a:solidFill>
          <a:ln w="12700" cap="flat" cmpd="sng" algn="ctr">
            <a:noFill/>
            <a:prstDash val="solid"/>
            <a:miter lim="800000"/>
          </a:ln>
          <a:effectLst/>
        </p:spPr>
        <p:txBody>
          <a:bodyPr rtlCol="0" anchor="ctr"/>
          <a:lstStyle/>
          <a:p>
            <a:pPr marL="0" marR="0" lvl="0" indent="0" algn="ctr" defTabSz="685715"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0" cap="none" spc="0" normalizeH="0" baseline="0" noProof="0">
              <a:ln>
                <a:noFill/>
              </a:ln>
              <a:solidFill>
                <a:prstClr val="white"/>
              </a:solidFill>
              <a:effectLst/>
              <a:uLnTx/>
              <a:uFillTx/>
              <a:latin typeface="Arial"/>
              <a:ea typeface="Arial Unicode MS"/>
              <a:cs typeface="+mn-cs"/>
            </a:endParaRPr>
          </a:p>
        </p:txBody>
      </p:sp>
      <p:sp>
        <p:nvSpPr>
          <p:cNvPr id="57" name="Oval 56">
            <a:extLst>
              <a:ext uri="{FF2B5EF4-FFF2-40B4-BE49-F238E27FC236}">
                <a16:creationId xmlns:a16="http://schemas.microsoft.com/office/drawing/2014/main" id="{C07598F2-CBEC-47C2-B0B5-E7740BF0F8C4}"/>
              </a:ext>
            </a:extLst>
          </p:cNvPr>
          <p:cNvSpPr/>
          <p:nvPr/>
        </p:nvSpPr>
        <p:spPr>
          <a:xfrm>
            <a:off x="7614653" y="2476594"/>
            <a:ext cx="477522" cy="487007"/>
          </a:xfrm>
          <a:prstGeom prst="ellipse">
            <a:avLst/>
          </a:prstGeom>
          <a:solidFill>
            <a:srgbClr val="97D3E9"/>
          </a:solidFill>
          <a:ln w="12700" cap="flat" cmpd="sng" algn="ctr">
            <a:noFill/>
            <a:prstDash val="solid"/>
            <a:miter lim="800000"/>
          </a:ln>
          <a:effectLst/>
        </p:spPr>
        <p:txBody>
          <a:bodyPr rtlCol="0" anchor="ctr"/>
          <a:lstStyle/>
          <a:p>
            <a:pPr marL="0" marR="0" lvl="0" indent="0" algn="ctr" defTabSz="685715"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0" cap="none" spc="0" normalizeH="0" baseline="0" noProof="0">
              <a:ln>
                <a:noFill/>
              </a:ln>
              <a:solidFill>
                <a:prstClr val="white"/>
              </a:solidFill>
              <a:effectLst/>
              <a:uLnTx/>
              <a:uFillTx/>
              <a:latin typeface="Arial"/>
              <a:ea typeface="Arial Unicode MS"/>
              <a:cs typeface="+mn-cs"/>
            </a:endParaRPr>
          </a:p>
        </p:txBody>
      </p:sp>
      <p:sp>
        <p:nvSpPr>
          <p:cNvPr id="58" name="Oval 57">
            <a:extLst>
              <a:ext uri="{FF2B5EF4-FFF2-40B4-BE49-F238E27FC236}">
                <a16:creationId xmlns:a16="http://schemas.microsoft.com/office/drawing/2014/main" id="{AE7A8E00-EC40-45FA-B4D4-7504663D9B03}"/>
              </a:ext>
            </a:extLst>
          </p:cNvPr>
          <p:cNvSpPr/>
          <p:nvPr/>
        </p:nvSpPr>
        <p:spPr>
          <a:xfrm>
            <a:off x="7104716" y="1402999"/>
            <a:ext cx="477522" cy="487007"/>
          </a:xfrm>
          <a:prstGeom prst="ellipse">
            <a:avLst/>
          </a:prstGeom>
          <a:solidFill>
            <a:srgbClr val="F98D28"/>
          </a:solidFill>
          <a:ln w="12700" cap="flat" cmpd="sng" algn="ctr">
            <a:noFill/>
            <a:prstDash val="solid"/>
            <a:miter lim="800000"/>
          </a:ln>
          <a:effectLst/>
        </p:spPr>
        <p:txBody>
          <a:bodyPr rtlCol="0" anchor="ctr"/>
          <a:lstStyle/>
          <a:p>
            <a:pPr marL="0" marR="0" lvl="0" indent="0" algn="ctr" defTabSz="685715"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0" cap="none" spc="0" normalizeH="0" baseline="0" noProof="0">
              <a:ln>
                <a:noFill/>
              </a:ln>
              <a:solidFill>
                <a:prstClr val="white"/>
              </a:solidFill>
              <a:effectLst/>
              <a:uLnTx/>
              <a:uFillTx/>
              <a:latin typeface="Arial"/>
              <a:ea typeface="Arial Unicode MS"/>
              <a:cs typeface="+mn-cs"/>
            </a:endParaRPr>
          </a:p>
        </p:txBody>
      </p:sp>
      <p:sp>
        <p:nvSpPr>
          <p:cNvPr id="59" name="TextBox 58">
            <a:extLst>
              <a:ext uri="{FF2B5EF4-FFF2-40B4-BE49-F238E27FC236}">
                <a16:creationId xmlns:a16="http://schemas.microsoft.com/office/drawing/2014/main" id="{04D83B13-C677-4E6F-A079-9C242CACF040}"/>
              </a:ext>
            </a:extLst>
          </p:cNvPr>
          <p:cNvSpPr txBox="1"/>
          <p:nvPr/>
        </p:nvSpPr>
        <p:spPr>
          <a:xfrm>
            <a:off x="5544661" y="4557092"/>
            <a:ext cx="1877085" cy="323165"/>
          </a:xfrm>
          <a:prstGeom prst="rect">
            <a:avLst/>
          </a:prstGeom>
          <a:noFill/>
        </p:spPr>
        <p:txBody>
          <a:bodyPr wrap="square" rtlCol="0">
            <a:spAutoFit/>
          </a:bodyPr>
          <a:lstStyle/>
          <a:p>
            <a:pPr marL="0" marR="0" lvl="0" indent="0" algn="l" defTabSz="685715" rtl="0" eaLnBrk="1" fontAlgn="auto" latinLnBrk="0" hangingPunct="1">
              <a:lnSpc>
                <a:spcPct val="100000"/>
              </a:lnSpc>
              <a:spcBef>
                <a:spcPts val="0"/>
              </a:spcBef>
              <a:spcAft>
                <a:spcPts val="0"/>
              </a:spcAft>
              <a:buClrTx/>
              <a:buSzTx/>
              <a:buFontTx/>
              <a:buNone/>
              <a:tabLst/>
              <a:defRPr/>
            </a:pPr>
            <a:r>
              <a:rPr kumimoji="0" lang="en-US" altLang="ko-KR" sz="1500" b="1" i="0" u="none" strike="noStrike" kern="0" cap="none" spc="0" normalizeH="0" baseline="0" noProof="0" dirty="0">
                <a:ln>
                  <a:noFill/>
                </a:ln>
                <a:solidFill>
                  <a:srgbClr val="1D4189"/>
                </a:solidFill>
                <a:effectLst/>
                <a:uLnTx/>
                <a:uFillTx/>
                <a:latin typeface="Arial" panose="020B0604020202020204"/>
                <a:ea typeface="Arial Unicode MS"/>
                <a:cs typeface="Arial" pitchFamily="34" charset="0"/>
              </a:rPr>
              <a:t>Spiritual Wellness</a:t>
            </a:r>
          </a:p>
        </p:txBody>
      </p:sp>
      <p:sp>
        <p:nvSpPr>
          <p:cNvPr id="60" name="TextBox 59">
            <a:extLst>
              <a:ext uri="{FF2B5EF4-FFF2-40B4-BE49-F238E27FC236}">
                <a16:creationId xmlns:a16="http://schemas.microsoft.com/office/drawing/2014/main" id="{0DFE2DF7-9C36-40C6-9469-4FC0F42EECC2}"/>
              </a:ext>
            </a:extLst>
          </p:cNvPr>
          <p:cNvSpPr txBox="1"/>
          <p:nvPr/>
        </p:nvSpPr>
        <p:spPr>
          <a:xfrm>
            <a:off x="7860594" y="1301871"/>
            <a:ext cx="2516105" cy="323165"/>
          </a:xfrm>
          <a:prstGeom prst="rect">
            <a:avLst/>
          </a:prstGeom>
          <a:noFill/>
        </p:spPr>
        <p:txBody>
          <a:bodyPr wrap="square" rtlCol="0">
            <a:spAutoFit/>
          </a:bodyPr>
          <a:lstStyle/>
          <a:p>
            <a:pPr marL="0" marR="0" lvl="0" indent="0" algn="l" defTabSz="685715" rtl="0" eaLnBrk="1" fontAlgn="auto" latinLnBrk="0" hangingPunct="1">
              <a:lnSpc>
                <a:spcPct val="100000"/>
              </a:lnSpc>
              <a:spcBef>
                <a:spcPts val="0"/>
              </a:spcBef>
              <a:spcAft>
                <a:spcPts val="0"/>
              </a:spcAft>
              <a:buClrTx/>
              <a:buSzTx/>
              <a:buFontTx/>
              <a:buNone/>
              <a:tabLst/>
              <a:defRPr/>
            </a:pPr>
            <a:r>
              <a:rPr kumimoji="0" lang="en-US" altLang="ko-KR" sz="1500" b="1" i="0" u="none" strike="noStrike" kern="0" cap="none" spc="0" normalizeH="0" baseline="0" noProof="0" dirty="0">
                <a:ln>
                  <a:noFill/>
                </a:ln>
                <a:solidFill>
                  <a:srgbClr val="F98D28"/>
                </a:solidFill>
                <a:effectLst/>
                <a:uLnTx/>
                <a:uFillTx/>
                <a:latin typeface="Arial" panose="020B0604020202020204"/>
                <a:ea typeface="Arial Unicode MS"/>
                <a:cs typeface="Arial" pitchFamily="34" charset="0"/>
              </a:rPr>
              <a:t>Occupational Wellness</a:t>
            </a:r>
          </a:p>
        </p:txBody>
      </p:sp>
      <p:sp>
        <p:nvSpPr>
          <p:cNvPr id="61" name="TextBox 60">
            <a:extLst>
              <a:ext uri="{FF2B5EF4-FFF2-40B4-BE49-F238E27FC236}">
                <a16:creationId xmlns:a16="http://schemas.microsoft.com/office/drawing/2014/main" id="{F55660B7-2126-4DDF-AE43-444D6C629639}"/>
              </a:ext>
            </a:extLst>
          </p:cNvPr>
          <p:cNvSpPr txBox="1"/>
          <p:nvPr/>
        </p:nvSpPr>
        <p:spPr>
          <a:xfrm>
            <a:off x="8376554" y="2598008"/>
            <a:ext cx="2273016" cy="366960"/>
          </a:xfrm>
          <a:prstGeom prst="rect">
            <a:avLst/>
          </a:prstGeom>
          <a:noFill/>
        </p:spPr>
        <p:txBody>
          <a:bodyPr wrap="square" rtlCol="0">
            <a:spAutoFit/>
          </a:bodyPr>
          <a:lstStyle/>
          <a:p>
            <a:pPr marL="0" marR="0" lvl="0" indent="0" algn="l" defTabSz="685715" rtl="0" eaLnBrk="1" fontAlgn="auto" latinLnBrk="0" hangingPunct="1">
              <a:lnSpc>
                <a:spcPts val="2431"/>
              </a:lnSpc>
              <a:spcBef>
                <a:spcPts val="0"/>
              </a:spcBef>
              <a:spcAft>
                <a:spcPts val="0"/>
              </a:spcAft>
              <a:buClrTx/>
              <a:buSzTx/>
              <a:buFontTx/>
              <a:buNone/>
              <a:tabLst/>
              <a:defRPr/>
            </a:pPr>
            <a:r>
              <a:rPr kumimoji="0" lang="en-US" sz="1500" b="1" i="0" u="none" strike="noStrike" kern="0" cap="none" spc="0" normalizeH="0" baseline="0" noProof="0" dirty="0">
                <a:ln>
                  <a:noFill/>
                </a:ln>
                <a:solidFill>
                  <a:srgbClr val="97D3E9"/>
                </a:solidFill>
                <a:effectLst/>
                <a:uLnTx/>
                <a:uFillTx/>
                <a:latin typeface="Arial" panose="020B0604020202020204"/>
                <a:ea typeface="+mn-ea"/>
                <a:cs typeface="Arial" pitchFamily="34" charset="0"/>
              </a:rPr>
              <a:t>Physical Wellness</a:t>
            </a:r>
          </a:p>
        </p:txBody>
      </p:sp>
      <p:sp>
        <p:nvSpPr>
          <p:cNvPr id="62" name="TextBox 61">
            <a:extLst>
              <a:ext uri="{FF2B5EF4-FFF2-40B4-BE49-F238E27FC236}">
                <a16:creationId xmlns:a16="http://schemas.microsoft.com/office/drawing/2014/main" id="{C191FEDF-DC5E-409D-B743-2F140680FDA9}"/>
              </a:ext>
            </a:extLst>
          </p:cNvPr>
          <p:cNvSpPr txBox="1"/>
          <p:nvPr/>
        </p:nvSpPr>
        <p:spPr>
          <a:xfrm>
            <a:off x="8083547" y="3895838"/>
            <a:ext cx="2516105" cy="377219"/>
          </a:xfrm>
          <a:prstGeom prst="rect">
            <a:avLst/>
          </a:prstGeom>
          <a:noFill/>
        </p:spPr>
        <p:txBody>
          <a:bodyPr wrap="square" rtlCol="0">
            <a:spAutoFit/>
          </a:bodyPr>
          <a:lstStyle/>
          <a:p>
            <a:pPr marL="0" marR="0" lvl="0" indent="0" algn="l" defTabSz="246888" rtl="0" eaLnBrk="1" fontAlgn="auto" latinLnBrk="0" hangingPunct="1">
              <a:lnSpc>
                <a:spcPts val="2431"/>
              </a:lnSpc>
              <a:spcBef>
                <a:spcPts val="0"/>
              </a:spcBef>
              <a:spcAft>
                <a:spcPts val="0"/>
              </a:spcAft>
              <a:buClrTx/>
              <a:buSzTx/>
              <a:buFontTx/>
              <a:buNone/>
              <a:tabLst/>
              <a:defRPr/>
            </a:pPr>
            <a:r>
              <a:rPr kumimoji="0" lang="en-US" sz="1500" b="1" i="0" u="none" strike="noStrike" kern="0" cap="none" spc="0" normalizeH="0" baseline="0" noProof="0" dirty="0">
                <a:ln>
                  <a:noFill/>
                </a:ln>
                <a:solidFill>
                  <a:srgbClr val="4497CB"/>
                </a:solidFill>
                <a:effectLst/>
                <a:uLnTx/>
                <a:uFillTx/>
                <a:latin typeface="Arial" panose="020B0604020202020204"/>
                <a:ea typeface="+mn-ea"/>
                <a:cs typeface="Arial" pitchFamily="34" charset="0"/>
              </a:rPr>
              <a:t>Social Wellness</a:t>
            </a:r>
          </a:p>
        </p:txBody>
      </p:sp>
      <p:sp>
        <p:nvSpPr>
          <p:cNvPr id="63" name="TextBox 62">
            <a:extLst>
              <a:ext uri="{FF2B5EF4-FFF2-40B4-BE49-F238E27FC236}">
                <a16:creationId xmlns:a16="http://schemas.microsoft.com/office/drawing/2014/main" id="{1AC2E8B7-C59B-4834-9522-85B0F12631DA}"/>
              </a:ext>
            </a:extLst>
          </p:cNvPr>
          <p:cNvSpPr txBox="1"/>
          <p:nvPr/>
        </p:nvSpPr>
        <p:spPr>
          <a:xfrm>
            <a:off x="4655569" y="416434"/>
            <a:ext cx="2530094" cy="323165"/>
          </a:xfrm>
          <a:prstGeom prst="rect">
            <a:avLst/>
          </a:prstGeom>
          <a:noFill/>
        </p:spPr>
        <p:txBody>
          <a:bodyPr wrap="square" rtlCol="0">
            <a:spAutoFit/>
          </a:bodyPr>
          <a:lstStyle/>
          <a:p>
            <a:pPr marL="0" marR="0" lvl="0" indent="0" algn="r" defTabSz="685715"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1D4189"/>
                </a:solidFill>
                <a:effectLst/>
                <a:uLnTx/>
                <a:uFillTx/>
                <a:latin typeface="Arial" panose="020B0604020202020204"/>
                <a:ea typeface="+mn-ea"/>
                <a:cs typeface="Arial" pitchFamily="34" charset="0"/>
              </a:rPr>
              <a:t>Emotional Wellness</a:t>
            </a:r>
          </a:p>
        </p:txBody>
      </p:sp>
      <p:sp>
        <p:nvSpPr>
          <p:cNvPr id="64" name="TextBox 63">
            <a:extLst>
              <a:ext uri="{FF2B5EF4-FFF2-40B4-BE49-F238E27FC236}">
                <a16:creationId xmlns:a16="http://schemas.microsoft.com/office/drawing/2014/main" id="{2BDB67FB-89B5-49ED-A0DD-6F4803F4B854}"/>
              </a:ext>
            </a:extLst>
          </p:cNvPr>
          <p:cNvSpPr txBox="1"/>
          <p:nvPr/>
        </p:nvSpPr>
        <p:spPr>
          <a:xfrm>
            <a:off x="2262909" y="1323291"/>
            <a:ext cx="2517902" cy="323165"/>
          </a:xfrm>
          <a:prstGeom prst="rect">
            <a:avLst/>
          </a:prstGeom>
          <a:noFill/>
        </p:spPr>
        <p:txBody>
          <a:bodyPr wrap="square" rtlCol="0">
            <a:spAutoFit/>
          </a:bodyPr>
          <a:lstStyle/>
          <a:p>
            <a:pPr marL="0" marR="0" lvl="0" indent="0" algn="r" defTabSz="685715" rtl="0" eaLnBrk="1" fontAlgn="auto" latinLnBrk="0" hangingPunct="1">
              <a:lnSpc>
                <a:spcPct val="100000"/>
              </a:lnSpc>
              <a:spcBef>
                <a:spcPts val="0"/>
              </a:spcBef>
              <a:spcAft>
                <a:spcPts val="0"/>
              </a:spcAft>
              <a:buClrTx/>
              <a:buSzTx/>
              <a:buFontTx/>
              <a:buNone/>
              <a:tabLst/>
              <a:defRPr/>
            </a:pPr>
            <a:r>
              <a:rPr kumimoji="0" lang="en-US" altLang="ko-KR" sz="1500" b="1" i="0" u="none" strike="noStrike" kern="0" cap="none" spc="0" normalizeH="0" baseline="0" noProof="0" dirty="0">
                <a:ln>
                  <a:noFill/>
                </a:ln>
                <a:solidFill>
                  <a:srgbClr val="4597CB"/>
                </a:solidFill>
                <a:effectLst/>
                <a:uLnTx/>
                <a:uFillTx/>
                <a:latin typeface="Arial" panose="020B0604020202020204"/>
                <a:ea typeface="Arial Unicode MS"/>
                <a:cs typeface="Arial" pitchFamily="34" charset="0"/>
              </a:rPr>
              <a:t>Environmental Wellness</a:t>
            </a:r>
            <a:endParaRPr kumimoji="0" lang="ko-KR" altLang="en-US" sz="1500" b="1" i="0" u="none" strike="noStrike" kern="0" cap="none" spc="0" normalizeH="0" baseline="0" noProof="0" dirty="0">
              <a:ln>
                <a:noFill/>
              </a:ln>
              <a:solidFill>
                <a:srgbClr val="4597CB"/>
              </a:solidFill>
              <a:effectLst/>
              <a:uLnTx/>
              <a:uFillTx/>
              <a:latin typeface="Arial" panose="020B0604020202020204"/>
              <a:ea typeface="Arial Unicode MS"/>
              <a:cs typeface="Arial" pitchFamily="34" charset="0"/>
            </a:endParaRPr>
          </a:p>
        </p:txBody>
      </p:sp>
      <p:sp>
        <p:nvSpPr>
          <p:cNvPr id="65" name="TextBox 64">
            <a:extLst>
              <a:ext uri="{FF2B5EF4-FFF2-40B4-BE49-F238E27FC236}">
                <a16:creationId xmlns:a16="http://schemas.microsoft.com/office/drawing/2014/main" id="{622012D0-D743-4F5D-A475-D7407D4301A5}"/>
              </a:ext>
            </a:extLst>
          </p:cNvPr>
          <p:cNvSpPr txBox="1"/>
          <p:nvPr/>
        </p:nvSpPr>
        <p:spPr>
          <a:xfrm>
            <a:off x="2088698" y="2640436"/>
            <a:ext cx="2277090" cy="323165"/>
          </a:xfrm>
          <a:prstGeom prst="rect">
            <a:avLst/>
          </a:prstGeom>
          <a:noFill/>
        </p:spPr>
        <p:txBody>
          <a:bodyPr wrap="square" rtlCol="0">
            <a:spAutoFit/>
          </a:bodyPr>
          <a:lstStyle/>
          <a:p>
            <a:pPr marL="0" marR="0" lvl="0" indent="0" algn="r" defTabSz="685715" rtl="0" eaLnBrk="1" fontAlgn="auto" latinLnBrk="0" hangingPunct="1">
              <a:lnSpc>
                <a:spcPct val="100000"/>
              </a:lnSpc>
              <a:spcBef>
                <a:spcPts val="0"/>
              </a:spcBef>
              <a:spcAft>
                <a:spcPts val="0"/>
              </a:spcAft>
              <a:buClrTx/>
              <a:buSzTx/>
              <a:buFontTx/>
              <a:buNone/>
              <a:tabLst/>
              <a:defRPr/>
            </a:pPr>
            <a:r>
              <a:rPr kumimoji="0" lang="en-US" altLang="ko-KR" sz="1500" b="1" i="0" u="none" strike="noStrike" kern="0" cap="none" spc="0" normalizeH="0" baseline="0" noProof="0" dirty="0">
                <a:ln>
                  <a:noFill/>
                </a:ln>
                <a:solidFill>
                  <a:srgbClr val="97D3E9"/>
                </a:solidFill>
                <a:effectLst/>
                <a:uLnTx/>
                <a:uFillTx/>
                <a:latin typeface="Arial" panose="020B0604020202020204"/>
                <a:ea typeface="Arial Unicode MS"/>
                <a:cs typeface="Arial" pitchFamily="34" charset="0"/>
              </a:rPr>
              <a:t>Financial Wellness</a:t>
            </a:r>
            <a:endParaRPr kumimoji="0" lang="ko-KR" altLang="en-US" sz="1500" b="1" i="0" u="none" strike="noStrike" kern="0" cap="none" spc="0" normalizeH="0" baseline="0" noProof="0" dirty="0">
              <a:ln>
                <a:noFill/>
              </a:ln>
              <a:solidFill>
                <a:srgbClr val="97D3E9"/>
              </a:solidFill>
              <a:effectLst/>
              <a:uLnTx/>
              <a:uFillTx/>
              <a:latin typeface="Arial" panose="020B0604020202020204"/>
              <a:ea typeface="Arial Unicode MS"/>
              <a:cs typeface="Arial" pitchFamily="34" charset="0"/>
            </a:endParaRPr>
          </a:p>
        </p:txBody>
      </p:sp>
      <p:sp>
        <p:nvSpPr>
          <p:cNvPr id="66" name="TextBox 65">
            <a:extLst>
              <a:ext uri="{FF2B5EF4-FFF2-40B4-BE49-F238E27FC236}">
                <a16:creationId xmlns:a16="http://schemas.microsoft.com/office/drawing/2014/main" id="{7BA66C46-7821-455B-85CE-D0EB9742BE8C}"/>
              </a:ext>
            </a:extLst>
          </p:cNvPr>
          <p:cNvSpPr txBox="1"/>
          <p:nvPr/>
        </p:nvSpPr>
        <p:spPr>
          <a:xfrm>
            <a:off x="2125475" y="3978563"/>
            <a:ext cx="2530094" cy="323165"/>
          </a:xfrm>
          <a:prstGeom prst="rect">
            <a:avLst/>
          </a:prstGeom>
          <a:noFill/>
        </p:spPr>
        <p:txBody>
          <a:bodyPr wrap="square" rtlCol="0">
            <a:spAutoFit/>
          </a:bodyPr>
          <a:lstStyle/>
          <a:p>
            <a:pPr marL="0" marR="0" lvl="0" indent="0" algn="r" defTabSz="685715" rtl="0" eaLnBrk="1" fontAlgn="auto" latinLnBrk="0" hangingPunct="1">
              <a:lnSpc>
                <a:spcPct val="100000"/>
              </a:lnSpc>
              <a:spcBef>
                <a:spcPts val="0"/>
              </a:spcBef>
              <a:spcAft>
                <a:spcPts val="0"/>
              </a:spcAft>
              <a:buClrTx/>
              <a:buSzTx/>
              <a:buFontTx/>
              <a:buNone/>
              <a:tabLst/>
              <a:defRPr/>
            </a:pPr>
            <a:r>
              <a:rPr kumimoji="0" lang="en-US" altLang="ko-KR" sz="1500" b="1" i="0" u="none" strike="noStrike" kern="0" cap="none" spc="0" normalizeH="0" baseline="0" noProof="0" dirty="0">
                <a:ln>
                  <a:noFill/>
                </a:ln>
                <a:solidFill>
                  <a:srgbClr val="F98D28"/>
                </a:solidFill>
                <a:effectLst/>
                <a:uLnTx/>
                <a:uFillTx/>
                <a:latin typeface="Arial" panose="020B0604020202020204"/>
                <a:ea typeface="Arial Unicode MS"/>
                <a:cs typeface="Arial" pitchFamily="34" charset="0"/>
              </a:rPr>
              <a:t>Intellectual Wellness</a:t>
            </a:r>
          </a:p>
        </p:txBody>
      </p:sp>
      <p:sp>
        <p:nvSpPr>
          <p:cNvPr id="2" name="Rectangle 1">
            <a:extLst>
              <a:ext uri="{FF2B5EF4-FFF2-40B4-BE49-F238E27FC236}">
                <a16:creationId xmlns:a16="http://schemas.microsoft.com/office/drawing/2014/main" id="{1A749EDA-1D9F-41AE-B26E-A4A9038656EC}"/>
              </a:ext>
            </a:extLst>
          </p:cNvPr>
          <p:cNvSpPr/>
          <p:nvPr/>
        </p:nvSpPr>
        <p:spPr>
          <a:xfrm>
            <a:off x="3729621" y="727677"/>
            <a:ext cx="4669968" cy="253916"/>
          </a:xfrm>
          <a:prstGeom prst="rect">
            <a:avLst/>
          </a:prstGeom>
        </p:spPr>
        <p:txBody>
          <a:bodyPr wrap="square">
            <a:spAutoFit/>
          </a:bodyPr>
          <a:lstStyle/>
          <a:p>
            <a:pPr marL="0" marR="0" lvl="0" indent="0" algn="r" defTabSz="24688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Coping effectively with life and creating satisfying well-being for one’s self</a:t>
            </a:r>
          </a:p>
        </p:txBody>
      </p:sp>
      <p:sp>
        <p:nvSpPr>
          <p:cNvPr id="82" name="TextBox 27">
            <a:extLst>
              <a:ext uri="{FF2B5EF4-FFF2-40B4-BE49-F238E27FC236}">
                <a16:creationId xmlns:a16="http://schemas.microsoft.com/office/drawing/2014/main" id="{D2588A37-B541-4799-9F55-C8E774AEA57B}"/>
              </a:ext>
            </a:extLst>
          </p:cNvPr>
          <p:cNvSpPr txBox="1"/>
          <p:nvPr/>
        </p:nvSpPr>
        <p:spPr>
          <a:xfrm>
            <a:off x="122269" y="90160"/>
            <a:ext cx="4736057" cy="307777"/>
          </a:xfrm>
          <a:prstGeom prst="rect">
            <a:avLst/>
          </a:prstGeom>
          <a:noFill/>
        </p:spPr>
        <p:txBody>
          <a:bodyPr wrap="square" lIns="0" tIns="0" rIns="0" bIns="0" rtlCol="0" anchor="t">
            <a:spAutoFit/>
          </a:bodyPr>
          <a:lstStyle/>
          <a:p>
            <a:pPr marL="0" marR="0" lvl="0" indent="0" algn="l" defTabSz="246888" rtl="0" eaLnBrk="1" fontAlgn="auto" latinLnBrk="0" hangingPunct="1">
              <a:lnSpc>
                <a:spcPts val="2431"/>
              </a:lnSpc>
              <a:spcBef>
                <a:spcPts val="0"/>
              </a:spcBef>
              <a:spcAft>
                <a:spcPts val="0"/>
              </a:spcAft>
              <a:buClrTx/>
              <a:buSzTx/>
              <a:buFontTx/>
              <a:buNone/>
              <a:tabLst/>
              <a:defRPr/>
            </a:pPr>
            <a:r>
              <a:rPr kumimoji="0" lang="en-US" sz="2400" b="0" i="0" u="none" strike="noStrike" kern="1200" cap="small" spc="270" normalizeH="0" baseline="0" noProof="0" dirty="0">
                <a:ln>
                  <a:noFill/>
                </a:ln>
                <a:solidFill>
                  <a:srgbClr val="214283"/>
                </a:solidFill>
                <a:effectLst/>
                <a:uLnTx/>
                <a:uFillTx/>
                <a:latin typeface="Arial" panose="020B0604020202020204" pitchFamily="34" charset="0"/>
                <a:ea typeface="+mn-ea"/>
                <a:cs typeface="Arial" panose="020B0604020202020204" pitchFamily="34" charset="0"/>
              </a:rPr>
              <a:t>8 Dimensions of Wellness</a:t>
            </a:r>
          </a:p>
        </p:txBody>
      </p:sp>
      <p:sp>
        <p:nvSpPr>
          <p:cNvPr id="2048" name="Rectangle 2047">
            <a:extLst>
              <a:ext uri="{FF2B5EF4-FFF2-40B4-BE49-F238E27FC236}">
                <a16:creationId xmlns:a16="http://schemas.microsoft.com/office/drawing/2014/main" id="{7D93DCAA-5622-4BDA-8EBD-74FE11DF8B06}"/>
              </a:ext>
            </a:extLst>
          </p:cNvPr>
          <p:cNvSpPr/>
          <p:nvPr/>
        </p:nvSpPr>
        <p:spPr>
          <a:xfrm>
            <a:off x="2039695" y="1613425"/>
            <a:ext cx="2717308" cy="577081"/>
          </a:xfrm>
          <a:prstGeom prst="rect">
            <a:avLst/>
          </a:prstGeom>
        </p:spPr>
        <p:txBody>
          <a:bodyPr wrap="square">
            <a:spAutoFit/>
          </a:bodyPr>
          <a:lstStyle/>
          <a:p>
            <a:pPr marL="0" marR="0" lvl="0" indent="0" algn="r" defTabSz="1646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Understanding how your social, natural and built environments affect your health and well-being</a:t>
            </a:r>
          </a:p>
        </p:txBody>
      </p:sp>
      <p:sp>
        <p:nvSpPr>
          <p:cNvPr id="2049" name="Rectangle 2048">
            <a:extLst>
              <a:ext uri="{FF2B5EF4-FFF2-40B4-BE49-F238E27FC236}">
                <a16:creationId xmlns:a16="http://schemas.microsoft.com/office/drawing/2014/main" id="{1E3A4833-C0B4-472C-98F6-08DFC13D27AA}"/>
              </a:ext>
            </a:extLst>
          </p:cNvPr>
          <p:cNvSpPr/>
          <p:nvPr/>
        </p:nvSpPr>
        <p:spPr>
          <a:xfrm>
            <a:off x="4064637" y="911925"/>
            <a:ext cx="1508570" cy="3559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154305" marR="0" lvl="0" indent="-154305" algn="ctr" defTabSz="1646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25"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51" name="Rectangle 2050">
            <a:extLst>
              <a:ext uri="{FF2B5EF4-FFF2-40B4-BE49-F238E27FC236}">
                <a16:creationId xmlns:a16="http://schemas.microsoft.com/office/drawing/2014/main" id="{71FAB220-5FE9-44CA-99E2-C02B7C3F17E2}"/>
              </a:ext>
            </a:extLst>
          </p:cNvPr>
          <p:cNvSpPr/>
          <p:nvPr/>
        </p:nvSpPr>
        <p:spPr>
          <a:xfrm>
            <a:off x="1892024" y="2976116"/>
            <a:ext cx="2510540" cy="738664"/>
          </a:xfrm>
          <a:prstGeom prst="rect">
            <a:avLst/>
          </a:prstGeom>
        </p:spPr>
        <p:txBody>
          <a:bodyPr wrap="square">
            <a:spAutoFit/>
          </a:bodyPr>
          <a:lstStyle/>
          <a:p>
            <a:pPr marL="0" marR="0" lvl="0" indent="0" algn="r" defTabSz="1646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Feeling informed with current and future financial well-being including preparing for short/long term goals and emergencies</a:t>
            </a:r>
          </a:p>
        </p:txBody>
      </p:sp>
      <p:sp>
        <p:nvSpPr>
          <p:cNvPr id="81" name="Rectangle 80">
            <a:extLst>
              <a:ext uri="{FF2B5EF4-FFF2-40B4-BE49-F238E27FC236}">
                <a16:creationId xmlns:a16="http://schemas.microsoft.com/office/drawing/2014/main" id="{CF582370-2E36-4AF6-BA08-3E4D81ACA549}"/>
              </a:ext>
            </a:extLst>
          </p:cNvPr>
          <p:cNvSpPr/>
          <p:nvPr/>
        </p:nvSpPr>
        <p:spPr>
          <a:xfrm>
            <a:off x="2011261" y="4276525"/>
            <a:ext cx="2644309" cy="415498"/>
          </a:xfrm>
          <a:prstGeom prst="rect">
            <a:avLst/>
          </a:prstGeom>
        </p:spPr>
        <p:txBody>
          <a:bodyPr wrap="square">
            <a:spAutoFit/>
          </a:bodyPr>
          <a:lstStyle/>
          <a:p>
            <a:pPr marL="0" marR="0" lvl="0" indent="0" algn="r" defTabSz="1646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Recognizing creative abilities and finding ways to expand knowledge and skills</a:t>
            </a:r>
          </a:p>
        </p:txBody>
      </p:sp>
      <p:sp>
        <p:nvSpPr>
          <p:cNvPr id="3" name="Rectangle 2">
            <a:extLst>
              <a:ext uri="{FF2B5EF4-FFF2-40B4-BE49-F238E27FC236}">
                <a16:creationId xmlns:a16="http://schemas.microsoft.com/office/drawing/2014/main" id="{99D14835-93D0-4062-9AB3-E5018076205F}"/>
              </a:ext>
            </a:extLst>
          </p:cNvPr>
          <p:cNvSpPr/>
          <p:nvPr/>
        </p:nvSpPr>
        <p:spPr>
          <a:xfrm>
            <a:off x="7860593" y="1561693"/>
            <a:ext cx="2613816" cy="415498"/>
          </a:xfrm>
          <a:prstGeom prst="rect">
            <a:avLst/>
          </a:prstGeom>
        </p:spPr>
        <p:txBody>
          <a:bodyPr wrap="square">
            <a:spAutoFit/>
          </a:bodyPr>
          <a:lstStyle/>
          <a:p>
            <a:pPr marL="0" marR="0" lvl="0" indent="0" algn="l" defTabSz="24688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Finding personal satisfaction and feeling valued in one’s work</a:t>
            </a:r>
          </a:p>
        </p:txBody>
      </p:sp>
      <p:sp>
        <p:nvSpPr>
          <p:cNvPr id="4" name="Rectangle 3">
            <a:extLst>
              <a:ext uri="{FF2B5EF4-FFF2-40B4-BE49-F238E27FC236}">
                <a16:creationId xmlns:a16="http://schemas.microsoft.com/office/drawing/2014/main" id="{535E2C0F-4DF9-4031-83C5-4EDD61E7C345}"/>
              </a:ext>
            </a:extLst>
          </p:cNvPr>
          <p:cNvSpPr/>
          <p:nvPr/>
        </p:nvSpPr>
        <p:spPr>
          <a:xfrm>
            <a:off x="8399590" y="2968708"/>
            <a:ext cx="2236839" cy="577081"/>
          </a:xfrm>
          <a:prstGeom prst="rect">
            <a:avLst/>
          </a:prstGeom>
        </p:spPr>
        <p:txBody>
          <a:bodyPr wrap="square">
            <a:spAutoFit/>
          </a:bodyPr>
          <a:lstStyle/>
          <a:p>
            <a:pPr marL="0" marR="0" lvl="0" indent="0" algn="l" defTabSz="1646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Acknowledging the importance of physical activity, nutrition, and sleep</a:t>
            </a:r>
          </a:p>
        </p:txBody>
      </p:sp>
      <p:sp>
        <p:nvSpPr>
          <p:cNvPr id="5" name="Rectangle 4">
            <a:extLst>
              <a:ext uri="{FF2B5EF4-FFF2-40B4-BE49-F238E27FC236}">
                <a16:creationId xmlns:a16="http://schemas.microsoft.com/office/drawing/2014/main" id="{085C1CE1-2EF9-4848-9F86-7A3567E39369}"/>
              </a:ext>
            </a:extLst>
          </p:cNvPr>
          <p:cNvSpPr/>
          <p:nvPr/>
        </p:nvSpPr>
        <p:spPr>
          <a:xfrm>
            <a:off x="8092175" y="4270276"/>
            <a:ext cx="2391220" cy="415498"/>
          </a:xfrm>
          <a:prstGeom prst="rect">
            <a:avLst/>
          </a:prstGeom>
        </p:spPr>
        <p:txBody>
          <a:bodyPr wrap="square">
            <a:spAutoFit/>
          </a:bodyPr>
          <a:lstStyle/>
          <a:p>
            <a:pPr marL="0" marR="0" lvl="0" indent="0" algn="l" defTabSz="1646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Developing a sense of connection, belonging and support with others</a:t>
            </a:r>
          </a:p>
        </p:txBody>
      </p:sp>
      <p:sp>
        <p:nvSpPr>
          <p:cNvPr id="6" name="Rectangle 5">
            <a:extLst>
              <a:ext uri="{FF2B5EF4-FFF2-40B4-BE49-F238E27FC236}">
                <a16:creationId xmlns:a16="http://schemas.microsoft.com/office/drawing/2014/main" id="{2E609721-5556-4255-8BB2-4F8BD85B4DEE}"/>
              </a:ext>
            </a:extLst>
          </p:cNvPr>
          <p:cNvSpPr/>
          <p:nvPr/>
        </p:nvSpPr>
        <p:spPr>
          <a:xfrm>
            <a:off x="4520442" y="4818984"/>
            <a:ext cx="5049855"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Discovering a sense of greater purpose and individual meaning</a:t>
            </a:r>
          </a:p>
        </p:txBody>
      </p:sp>
      <p:graphicFrame>
        <p:nvGraphicFramePr>
          <p:cNvPr id="7" name="Table 6">
            <a:extLst>
              <a:ext uri="{FF2B5EF4-FFF2-40B4-BE49-F238E27FC236}">
                <a16:creationId xmlns:a16="http://schemas.microsoft.com/office/drawing/2014/main" id="{52D811F0-FC54-4A95-BE85-5AFAE7C2659A}"/>
              </a:ext>
            </a:extLst>
          </p:cNvPr>
          <p:cNvGraphicFramePr>
            <a:graphicFrameLocks noGrp="1"/>
          </p:cNvGraphicFramePr>
          <p:nvPr>
            <p:extLst/>
          </p:nvPr>
        </p:nvGraphicFramePr>
        <p:xfrm>
          <a:off x="323273" y="5064615"/>
          <a:ext cx="11641048" cy="1775460"/>
        </p:xfrm>
        <a:graphic>
          <a:graphicData uri="http://schemas.openxmlformats.org/drawingml/2006/table">
            <a:tbl>
              <a:tblPr firstRow="1" bandRow="1">
                <a:tableStyleId>{5C22544A-7EE6-4342-B048-85BDC9FD1C3A}</a:tableStyleId>
              </a:tblPr>
              <a:tblGrid>
                <a:gridCol w="1455131">
                  <a:extLst>
                    <a:ext uri="{9D8B030D-6E8A-4147-A177-3AD203B41FA5}">
                      <a16:colId xmlns:a16="http://schemas.microsoft.com/office/drawing/2014/main" val="1595414149"/>
                    </a:ext>
                  </a:extLst>
                </a:gridCol>
                <a:gridCol w="1455131">
                  <a:extLst>
                    <a:ext uri="{9D8B030D-6E8A-4147-A177-3AD203B41FA5}">
                      <a16:colId xmlns:a16="http://schemas.microsoft.com/office/drawing/2014/main" val="2829759339"/>
                    </a:ext>
                  </a:extLst>
                </a:gridCol>
                <a:gridCol w="1455131">
                  <a:extLst>
                    <a:ext uri="{9D8B030D-6E8A-4147-A177-3AD203B41FA5}">
                      <a16:colId xmlns:a16="http://schemas.microsoft.com/office/drawing/2014/main" val="2604293290"/>
                    </a:ext>
                  </a:extLst>
                </a:gridCol>
                <a:gridCol w="1455131">
                  <a:extLst>
                    <a:ext uri="{9D8B030D-6E8A-4147-A177-3AD203B41FA5}">
                      <a16:colId xmlns:a16="http://schemas.microsoft.com/office/drawing/2014/main" val="4206858801"/>
                    </a:ext>
                  </a:extLst>
                </a:gridCol>
                <a:gridCol w="1455131">
                  <a:extLst>
                    <a:ext uri="{9D8B030D-6E8A-4147-A177-3AD203B41FA5}">
                      <a16:colId xmlns:a16="http://schemas.microsoft.com/office/drawing/2014/main" val="2247281522"/>
                    </a:ext>
                  </a:extLst>
                </a:gridCol>
                <a:gridCol w="1455131">
                  <a:extLst>
                    <a:ext uri="{9D8B030D-6E8A-4147-A177-3AD203B41FA5}">
                      <a16:colId xmlns:a16="http://schemas.microsoft.com/office/drawing/2014/main" val="1705728802"/>
                    </a:ext>
                  </a:extLst>
                </a:gridCol>
                <a:gridCol w="1455131">
                  <a:extLst>
                    <a:ext uri="{9D8B030D-6E8A-4147-A177-3AD203B41FA5}">
                      <a16:colId xmlns:a16="http://schemas.microsoft.com/office/drawing/2014/main" val="2934060503"/>
                    </a:ext>
                  </a:extLst>
                </a:gridCol>
                <a:gridCol w="1455131">
                  <a:extLst>
                    <a:ext uri="{9D8B030D-6E8A-4147-A177-3AD203B41FA5}">
                      <a16:colId xmlns:a16="http://schemas.microsoft.com/office/drawing/2014/main" val="1814976281"/>
                    </a:ext>
                  </a:extLst>
                </a:gridCol>
              </a:tblGrid>
              <a:tr h="293503">
                <a:tc gridSpan="8">
                  <a:txBody>
                    <a:bodyPr/>
                    <a:lstStyle/>
                    <a:p>
                      <a:pPr algn="ctr"/>
                      <a:r>
                        <a:rPr lang="en-US" sz="1600" dirty="0">
                          <a:latin typeface="Arial" panose="020B0604020202020204" pitchFamily="34" charset="0"/>
                          <a:cs typeface="Arial" panose="020B0604020202020204" pitchFamily="34" charset="0"/>
                        </a:rPr>
                        <a:t>Resources</a:t>
                      </a:r>
                    </a:p>
                  </a:txBody>
                  <a:tcPr>
                    <a:solidFill>
                      <a:schemeClr val="tx2"/>
                    </a:solidFill>
                  </a:tcPr>
                </a:tc>
                <a:tc hMerge="1">
                  <a:txBody>
                    <a:bodyPr/>
                    <a:lstStyle/>
                    <a:p>
                      <a:endParaRPr lang="en-US"/>
                    </a:p>
                  </a:txBody>
                  <a:tcPr/>
                </a:tc>
                <a:tc hMerge="1">
                  <a:txBody>
                    <a:bodyPr/>
                    <a:lstStyle/>
                    <a:p>
                      <a:endParaRPr lang="en-US" dirty="0"/>
                    </a:p>
                  </a:txBody>
                  <a:tcPr>
                    <a:solidFill>
                      <a:schemeClr val="tx2"/>
                    </a:solidFill>
                  </a:tcPr>
                </a:tc>
                <a:tc hMerge="1">
                  <a:txBody>
                    <a:bodyPr/>
                    <a:lstStyle/>
                    <a:p>
                      <a:endParaRPr lang="en-US" dirty="0"/>
                    </a:p>
                  </a:txBody>
                  <a:tcPr>
                    <a:solidFill>
                      <a:schemeClr val="tx2"/>
                    </a:solidFill>
                  </a:tcPr>
                </a:tc>
                <a:tc hMerge="1">
                  <a:txBody>
                    <a:bodyPr/>
                    <a:lstStyle/>
                    <a:p>
                      <a:endParaRPr lang="en-US" dirty="0"/>
                    </a:p>
                  </a:txBody>
                  <a:tcPr>
                    <a:solidFill>
                      <a:schemeClr val="tx2"/>
                    </a:solidFill>
                  </a:tcPr>
                </a:tc>
                <a:tc hMerge="1">
                  <a:txBody>
                    <a:bodyPr/>
                    <a:lstStyle/>
                    <a:p>
                      <a:endParaRPr lang="en-US" dirty="0"/>
                    </a:p>
                  </a:txBody>
                  <a:tcPr>
                    <a:solidFill>
                      <a:schemeClr val="tx2"/>
                    </a:solidFill>
                  </a:tcPr>
                </a:tc>
                <a:tc hMerge="1">
                  <a:txBody>
                    <a:bodyPr/>
                    <a:lstStyle/>
                    <a:p>
                      <a:endParaRPr lang="en-US" dirty="0"/>
                    </a:p>
                  </a:txBody>
                  <a:tcPr>
                    <a:solidFill>
                      <a:schemeClr val="tx2"/>
                    </a:solidFill>
                  </a:tcPr>
                </a:tc>
                <a:tc hMerge="1">
                  <a:txBody>
                    <a:bodyPr/>
                    <a:lstStyle/>
                    <a:p>
                      <a:endParaRPr lang="en-US" dirty="0"/>
                    </a:p>
                  </a:txBody>
                  <a:tcPr>
                    <a:solidFill>
                      <a:schemeClr val="tx2"/>
                    </a:solidFill>
                  </a:tcPr>
                </a:tc>
                <a:extLst>
                  <a:ext uri="{0D108BD9-81ED-4DB2-BD59-A6C34878D82A}">
                    <a16:rowId xmlns:a16="http://schemas.microsoft.com/office/drawing/2014/main" val="1498416587"/>
                  </a:ext>
                </a:extLst>
              </a:tr>
              <a:tr h="220127">
                <a:tc>
                  <a:txBody>
                    <a:bodyPr/>
                    <a:lstStyle/>
                    <a:p>
                      <a:pPr algn="ctr"/>
                      <a:r>
                        <a:rPr lang="en-US" sz="1050" b="1" dirty="0">
                          <a:solidFill>
                            <a:schemeClr val="tx1"/>
                          </a:solidFill>
                          <a:latin typeface="Arial" panose="020B0604020202020204" pitchFamily="34" charset="0"/>
                          <a:cs typeface="Arial" panose="020B0604020202020204" pitchFamily="34" charset="0"/>
                        </a:rPr>
                        <a:t>Emotional</a:t>
                      </a:r>
                    </a:p>
                  </a:txBody>
                  <a:tcPr>
                    <a:lnB w="12700" cap="flat" cmpd="sng" algn="ctr">
                      <a:solidFill>
                        <a:schemeClr val="tx1"/>
                      </a:solidFill>
                      <a:prstDash val="solid"/>
                      <a:round/>
                      <a:headEnd type="none" w="med" len="med"/>
                      <a:tailEnd type="none" w="med" len="med"/>
                    </a:lnB>
                    <a:solidFill>
                      <a:srgbClr val="98D5E9"/>
                    </a:solidFill>
                  </a:tcPr>
                </a:tc>
                <a:tc>
                  <a:txBody>
                    <a:bodyPr/>
                    <a:lstStyle/>
                    <a:p>
                      <a:pPr algn="ctr"/>
                      <a:r>
                        <a:rPr lang="en-US" sz="1050" b="1" dirty="0">
                          <a:solidFill>
                            <a:schemeClr val="tx1"/>
                          </a:solidFill>
                          <a:latin typeface="Arial" panose="020B0604020202020204" pitchFamily="34" charset="0"/>
                          <a:cs typeface="Arial" panose="020B0604020202020204" pitchFamily="34" charset="0"/>
                        </a:rPr>
                        <a:t>Environmental</a:t>
                      </a:r>
                    </a:p>
                  </a:txBody>
                  <a:tcPr>
                    <a:lnB w="12700" cap="flat" cmpd="sng" algn="ctr">
                      <a:solidFill>
                        <a:schemeClr val="tx1"/>
                      </a:solidFill>
                      <a:prstDash val="solid"/>
                      <a:round/>
                      <a:headEnd type="none" w="med" len="med"/>
                      <a:tailEnd type="none" w="med" len="med"/>
                    </a:lnB>
                    <a:solidFill>
                      <a:srgbClr val="98D5E9"/>
                    </a:solidFill>
                  </a:tcPr>
                </a:tc>
                <a:tc>
                  <a:txBody>
                    <a:bodyPr/>
                    <a:lstStyle/>
                    <a:p>
                      <a:pPr algn="ctr"/>
                      <a:r>
                        <a:rPr lang="en-US" sz="1050" b="1" dirty="0">
                          <a:solidFill>
                            <a:schemeClr val="tx1"/>
                          </a:solidFill>
                          <a:latin typeface="Arial" panose="020B0604020202020204" pitchFamily="34" charset="0"/>
                          <a:cs typeface="Arial" panose="020B0604020202020204" pitchFamily="34" charset="0"/>
                        </a:rPr>
                        <a:t>Financial</a:t>
                      </a:r>
                    </a:p>
                  </a:txBody>
                  <a:tcPr>
                    <a:lnB w="12700" cap="flat" cmpd="sng" algn="ctr">
                      <a:solidFill>
                        <a:schemeClr val="tx1"/>
                      </a:solidFill>
                      <a:prstDash val="solid"/>
                      <a:round/>
                      <a:headEnd type="none" w="med" len="med"/>
                      <a:tailEnd type="none" w="med" len="med"/>
                    </a:lnB>
                    <a:solidFill>
                      <a:srgbClr val="98D5E9"/>
                    </a:solidFill>
                  </a:tcPr>
                </a:tc>
                <a:tc>
                  <a:txBody>
                    <a:bodyPr/>
                    <a:lstStyle/>
                    <a:p>
                      <a:pPr algn="ctr"/>
                      <a:r>
                        <a:rPr lang="en-US" sz="1050" b="1" dirty="0">
                          <a:solidFill>
                            <a:schemeClr val="tx1"/>
                          </a:solidFill>
                          <a:latin typeface="Arial" panose="020B0604020202020204" pitchFamily="34" charset="0"/>
                          <a:cs typeface="Arial" panose="020B0604020202020204" pitchFamily="34" charset="0"/>
                        </a:rPr>
                        <a:t>Intellectual</a:t>
                      </a:r>
                    </a:p>
                  </a:txBody>
                  <a:tcPr>
                    <a:lnB w="12700" cap="flat" cmpd="sng" algn="ctr">
                      <a:solidFill>
                        <a:schemeClr val="tx1"/>
                      </a:solidFill>
                      <a:prstDash val="solid"/>
                      <a:round/>
                      <a:headEnd type="none" w="med" len="med"/>
                      <a:tailEnd type="none" w="med" len="med"/>
                    </a:lnB>
                    <a:solidFill>
                      <a:srgbClr val="98D5E9"/>
                    </a:solidFill>
                  </a:tcPr>
                </a:tc>
                <a:tc>
                  <a:txBody>
                    <a:bodyPr/>
                    <a:lstStyle/>
                    <a:p>
                      <a:pPr algn="ctr"/>
                      <a:r>
                        <a:rPr lang="en-US" sz="1050" b="1" dirty="0">
                          <a:solidFill>
                            <a:schemeClr val="tx1"/>
                          </a:solidFill>
                          <a:latin typeface="Arial" panose="020B0604020202020204" pitchFamily="34" charset="0"/>
                          <a:cs typeface="Arial" panose="020B0604020202020204" pitchFamily="34" charset="0"/>
                        </a:rPr>
                        <a:t>Occupational</a:t>
                      </a:r>
                    </a:p>
                  </a:txBody>
                  <a:tcPr>
                    <a:lnB w="12700" cap="flat" cmpd="sng" algn="ctr">
                      <a:solidFill>
                        <a:schemeClr val="tx1"/>
                      </a:solidFill>
                      <a:prstDash val="solid"/>
                      <a:round/>
                      <a:headEnd type="none" w="med" len="med"/>
                      <a:tailEnd type="none" w="med" len="med"/>
                    </a:lnB>
                    <a:solidFill>
                      <a:srgbClr val="98D5E9"/>
                    </a:solidFill>
                  </a:tcPr>
                </a:tc>
                <a:tc>
                  <a:txBody>
                    <a:bodyPr/>
                    <a:lstStyle/>
                    <a:p>
                      <a:pPr algn="ctr"/>
                      <a:r>
                        <a:rPr lang="en-US" sz="1050" b="1" dirty="0">
                          <a:solidFill>
                            <a:schemeClr val="tx1"/>
                          </a:solidFill>
                          <a:latin typeface="Arial" panose="020B0604020202020204" pitchFamily="34" charset="0"/>
                          <a:cs typeface="Arial" panose="020B0604020202020204" pitchFamily="34" charset="0"/>
                        </a:rPr>
                        <a:t>Physical</a:t>
                      </a:r>
                    </a:p>
                  </a:txBody>
                  <a:tcPr>
                    <a:lnB w="12700" cap="flat" cmpd="sng" algn="ctr">
                      <a:solidFill>
                        <a:schemeClr val="tx1"/>
                      </a:solidFill>
                      <a:prstDash val="solid"/>
                      <a:round/>
                      <a:headEnd type="none" w="med" len="med"/>
                      <a:tailEnd type="none" w="med" len="med"/>
                    </a:lnB>
                    <a:solidFill>
                      <a:srgbClr val="98D5E9"/>
                    </a:solidFill>
                  </a:tcPr>
                </a:tc>
                <a:tc>
                  <a:txBody>
                    <a:bodyPr/>
                    <a:lstStyle/>
                    <a:p>
                      <a:pPr algn="ctr"/>
                      <a:r>
                        <a:rPr lang="en-US" sz="1050" b="1" dirty="0">
                          <a:solidFill>
                            <a:schemeClr val="tx1"/>
                          </a:solidFill>
                          <a:latin typeface="Arial" panose="020B0604020202020204" pitchFamily="34" charset="0"/>
                          <a:cs typeface="Arial" panose="020B0604020202020204" pitchFamily="34" charset="0"/>
                        </a:rPr>
                        <a:t>Social</a:t>
                      </a:r>
                    </a:p>
                  </a:txBody>
                  <a:tcPr>
                    <a:lnB w="12700" cap="flat" cmpd="sng" algn="ctr">
                      <a:solidFill>
                        <a:schemeClr val="tx1"/>
                      </a:solidFill>
                      <a:prstDash val="solid"/>
                      <a:round/>
                      <a:headEnd type="none" w="med" len="med"/>
                      <a:tailEnd type="none" w="med" len="med"/>
                    </a:lnB>
                    <a:solidFill>
                      <a:srgbClr val="98D5E9"/>
                    </a:solidFill>
                  </a:tcPr>
                </a:tc>
                <a:tc>
                  <a:txBody>
                    <a:bodyPr/>
                    <a:lstStyle/>
                    <a:p>
                      <a:pPr algn="ctr"/>
                      <a:r>
                        <a:rPr lang="en-US" sz="1050" b="1" dirty="0">
                          <a:solidFill>
                            <a:schemeClr val="tx1"/>
                          </a:solidFill>
                          <a:latin typeface="Arial" panose="020B0604020202020204" pitchFamily="34" charset="0"/>
                          <a:cs typeface="Arial" panose="020B0604020202020204" pitchFamily="34" charset="0"/>
                        </a:rPr>
                        <a:t>Spiritual</a:t>
                      </a:r>
                    </a:p>
                  </a:txBody>
                  <a:tcPr>
                    <a:lnB w="12700" cap="flat" cmpd="sng" algn="ctr">
                      <a:solidFill>
                        <a:schemeClr val="tx1"/>
                      </a:solidFill>
                      <a:prstDash val="solid"/>
                      <a:round/>
                      <a:headEnd type="none" w="med" len="med"/>
                      <a:tailEnd type="none" w="med" len="med"/>
                    </a:lnB>
                    <a:solidFill>
                      <a:srgbClr val="98D5E9"/>
                    </a:solidFill>
                  </a:tcPr>
                </a:tc>
                <a:extLst>
                  <a:ext uri="{0D108BD9-81ED-4DB2-BD59-A6C34878D82A}">
                    <a16:rowId xmlns:a16="http://schemas.microsoft.com/office/drawing/2014/main" val="990968922"/>
                  </a:ext>
                </a:extLst>
              </a:tr>
              <a:tr h="1185480">
                <a:tc>
                  <a:txBody>
                    <a:bodyPr/>
                    <a:lstStyle/>
                    <a:p>
                      <a:pPr marL="171450" indent="-171450" algn="l" defTabSz="164600">
                        <a:buFont typeface="Wingdings" panose="05000000000000000000" pitchFamily="2" charset="2"/>
                        <a:buChar char="§"/>
                      </a:pPr>
                      <a:r>
                        <a:rPr lang="en-US" sz="900" i="0" dirty="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Helping Healers Heal </a:t>
                      </a:r>
                      <a:endParaRPr lang="en-US" sz="900" i="0" dirty="0">
                        <a:solidFill>
                          <a:schemeClr val="tx1"/>
                        </a:solidFill>
                        <a:latin typeface="Arial" panose="020B0604020202020204" pitchFamily="34" charset="0"/>
                        <a:cs typeface="Arial" panose="020B0604020202020204" pitchFamily="34" charset="0"/>
                      </a:endParaRPr>
                    </a:p>
                    <a:p>
                      <a:pPr marL="171450" marR="0" lvl="0" indent="-171450" algn="l" defTabSz="1646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900" i="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Workwell</a:t>
                      </a:r>
                      <a:endParaRPr lang="en-US" sz="900" i="0" dirty="0">
                        <a:solidFill>
                          <a:schemeClr val="tx1"/>
                        </a:solidFill>
                        <a:latin typeface="Arial" panose="020B0604020202020204" pitchFamily="34" charset="0"/>
                        <a:cs typeface="Arial" panose="020B0604020202020204" pitchFamily="34" charset="0"/>
                      </a:endParaRPr>
                    </a:p>
                    <a:p>
                      <a:pPr marL="171450" marR="0" lvl="0" indent="-171450" algn="l" defTabSz="1646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900" i="0"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Anonymous Hotline</a:t>
                      </a:r>
                      <a:endParaRPr lang="en-US" sz="900" i="0" dirty="0">
                        <a:solidFill>
                          <a:schemeClr val="tx1"/>
                        </a:solidFill>
                        <a:latin typeface="Arial" panose="020B0604020202020204" pitchFamily="34" charset="0"/>
                        <a:cs typeface="Arial" panose="020B0604020202020204" pitchFamily="34" charset="0"/>
                      </a:endParaRPr>
                    </a:p>
                    <a:p>
                      <a:pPr marL="171450" marR="0" lvl="0" indent="-171450" algn="l" defTabSz="1646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900" i="0"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COVID-19 Resource Page</a:t>
                      </a:r>
                      <a:endParaRPr lang="en-US" sz="900" i="0" dirty="0">
                        <a:solidFill>
                          <a:schemeClr val="tx1"/>
                        </a:solidFill>
                        <a:latin typeface="Arial" panose="020B0604020202020204" pitchFamily="34" charset="0"/>
                        <a:cs typeface="Arial" panose="020B0604020202020204" pitchFamily="34" charset="0"/>
                      </a:endParaRPr>
                    </a:p>
                    <a:p>
                      <a:pPr marL="171450" marR="0" lvl="0" indent="-171450" algn="l" defTabSz="1646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900" i="0"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Mental Health Awareness Month</a:t>
                      </a:r>
                      <a:endParaRPr lang="en-US" sz="900" i="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defTabSz="164600">
                        <a:buFont typeface="Wingdings" panose="05000000000000000000" pitchFamily="2" charset="2"/>
                        <a:buChar char="§"/>
                      </a:pPr>
                      <a:r>
                        <a:rPr lang="en-US" sz="900" i="0"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ICARE</a:t>
                      </a:r>
                      <a:endParaRPr lang="en-US" sz="900" i="0" dirty="0">
                        <a:solidFill>
                          <a:schemeClr val="tx1"/>
                        </a:solidFill>
                        <a:latin typeface="Arial" panose="020B0604020202020204" pitchFamily="34" charset="0"/>
                        <a:cs typeface="Arial" panose="020B0604020202020204" pitchFamily="34" charset="0"/>
                      </a:endParaRPr>
                    </a:p>
                    <a:p>
                      <a:pPr marL="171450" marR="0" lvl="0" indent="-171450" algn="l" defTabSz="1646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900" i="0" dirty="0">
                          <a:solidFill>
                            <a:schemeClr val="tx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Diversity &amp; Inclusion</a:t>
                      </a:r>
                      <a:endParaRPr lang="en-US" sz="900" i="0" dirty="0">
                        <a:solidFill>
                          <a:schemeClr val="tx1"/>
                        </a:solidFill>
                        <a:latin typeface="Arial" panose="020B0604020202020204" pitchFamily="34" charset="0"/>
                        <a:cs typeface="Arial" panose="020B0604020202020204" pitchFamily="34" charset="0"/>
                      </a:endParaRPr>
                    </a:p>
                    <a:p>
                      <a:pPr marL="0" indent="0" algn="ctr" defTabSz="164600">
                        <a:buFont typeface="Wingdings" panose="05000000000000000000" pitchFamily="2" charset="2"/>
                        <a:buNone/>
                      </a:pPr>
                      <a:endParaRPr lang="en-US" sz="900" i="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defTabSz="164600">
                        <a:buFont typeface="Wingdings" panose="05000000000000000000" pitchFamily="2" charset="2"/>
                        <a:buChar char="§"/>
                      </a:pPr>
                      <a:r>
                        <a:rPr lang="en-US" sz="900" i="0" dirty="0">
                          <a:solidFill>
                            <a:schemeClr val="tx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Employee Resource Center</a:t>
                      </a:r>
                      <a:endParaRPr lang="en-US" sz="900" i="0" dirty="0">
                        <a:solidFill>
                          <a:schemeClr val="tx1"/>
                        </a:solidFill>
                        <a:latin typeface="Arial" panose="020B0604020202020204" pitchFamily="34" charset="0"/>
                        <a:cs typeface="Arial" panose="020B0604020202020204" pitchFamily="34" charset="0"/>
                      </a:endParaRPr>
                    </a:p>
                    <a:p>
                      <a:pPr marL="171450" marR="0" lvl="0" indent="-171450" algn="l" defTabSz="1646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900" i="0" dirty="0">
                          <a:solidFill>
                            <a:schemeClr val="tx1"/>
                          </a:solidFill>
                          <a:latin typeface="Arial" panose="020B0604020202020204" pitchFamily="34" charset="0"/>
                          <a:cs typeface="Arial" panose="020B0604020202020204" pitchFamily="34" charset="0"/>
                        </a:rPr>
                        <a:t>Information strategies for student loans, medical bills, spending, investments, &amp; savings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defTabSz="457223">
                        <a:buFont typeface="Wingdings" panose="05000000000000000000" pitchFamily="2" charset="2"/>
                        <a:buChar char="§"/>
                      </a:pPr>
                      <a:r>
                        <a:rPr lang="en-US" sz="900" i="0" dirty="0">
                          <a:solidFill>
                            <a:schemeClr val="tx1"/>
                          </a:solidFill>
                          <a:latin typeface="Arial" panose="020B0604020202020204" pitchFamily="34" charset="0"/>
                          <a:cs typeface="Arial" panose="020B0604020202020204" pitchFamily="34" charset="0"/>
                        </a:rPr>
                        <a:t>Workforce development</a:t>
                      </a:r>
                    </a:p>
                    <a:p>
                      <a:pPr marL="171450" marR="0" lvl="0" indent="-171450" algn="l" defTabSz="457223"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900" i="0" dirty="0">
                          <a:solidFill>
                            <a:schemeClr val="tx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JIT </a:t>
                      </a:r>
                      <a:endParaRPr lang="en-US" sz="900" i="0" dirty="0">
                        <a:solidFill>
                          <a:schemeClr val="tx1"/>
                        </a:solidFill>
                        <a:latin typeface="Arial" panose="020B0604020202020204" pitchFamily="34" charset="0"/>
                        <a:cs typeface="Arial" panose="020B0604020202020204" pitchFamily="34" charset="0"/>
                      </a:endParaRPr>
                    </a:p>
                    <a:p>
                      <a:pPr marL="171450" marR="0" lvl="0" indent="-171450" algn="l" defTabSz="457223"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900" i="0" dirty="0">
                          <a:solidFill>
                            <a:schemeClr val="tx1"/>
                          </a:solidFill>
                          <a:latin typeface="Arial" panose="020B0604020202020204" pitchFamily="34" charset="0"/>
                          <a:cs typeface="Arial" panose="020B0604020202020204" pitchFamily="34" charset="0"/>
                        </a:rPr>
                        <a:t>Professional improvement training</a:t>
                      </a:r>
                    </a:p>
                    <a:p>
                      <a:pPr marL="171450" marR="0" lvl="0" indent="-171450" algn="l" defTabSz="457223"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900" i="0" dirty="0">
                        <a:solidFill>
                          <a:schemeClr val="tx1"/>
                        </a:solidFill>
                        <a:latin typeface="Arial" panose="020B0604020202020204" pitchFamily="34" charset="0"/>
                        <a:cs typeface="Arial" panose="020B0604020202020204" pitchFamily="34" charset="0"/>
                      </a:endParaRPr>
                    </a:p>
                    <a:p>
                      <a:pPr marL="171450" indent="-171450" algn="l" defTabSz="457223">
                        <a:buFont typeface="Wingdings" panose="05000000000000000000" pitchFamily="2" charset="2"/>
                        <a:buChar char="§"/>
                      </a:pPr>
                      <a:endParaRPr lang="en-US" sz="900" i="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defTabSz="164600">
                        <a:buFont typeface="Wingdings" panose="05000000000000000000" pitchFamily="2" charset="2"/>
                        <a:buChar char="§"/>
                      </a:pPr>
                      <a:r>
                        <a:rPr lang="en-US" sz="900" i="0" dirty="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Wellness Rooms</a:t>
                      </a:r>
                      <a:endParaRPr lang="en-US" sz="900" i="0" dirty="0">
                        <a:solidFill>
                          <a:schemeClr val="tx1"/>
                        </a:solidFill>
                        <a:latin typeface="Arial" panose="020B0604020202020204" pitchFamily="34" charset="0"/>
                        <a:cs typeface="Arial" panose="020B0604020202020204" pitchFamily="34" charset="0"/>
                      </a:endParaRPr>
                    </a:p>
                    <a:p>
                      <a:pPr marL="171450" marR="0" lvl="0" indent="-171450" algn="l" defTabSz="1646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900" i="0" dirty="0">
                          <a:solidFill>
                            <a:schemeClr val="tx1"/>
                          </a:solidFill>
                          <a:latin typeface="Arial" panose="020B0604020202020204" pitchFamily="34" charset="0"/>
                          <a:cs typeface="Arial" panose="020B0604020202020204" pitchFamily="34" charset="0"/>
                        </a:rPr>
                        <a:t>Transcendental Meditation</a:t>
                      </a:r>
                    </a:p>
                    <a:p>
                      <a:pPr marL="171450" indent="-171450" algn="l" defTabSz="164600">
                        <a:buFont typeface="Wingdings" panose="05000000000000000000" pitchFamily="2" charset="2"/>
                        <a:buChar char="§"/>
                      </a:pPr>
                      <a:endParaRPr lang="en-US" sz="900" i="0" dirty="0">
                        <a:solidFill>
                          <a:schemeClr val="tx1"/>
                        </a:solidFill>
                        <a:latin typeface="Arial" panose="020B0604020202020204" pitchFamily="34" charset="0"/>
                        <a:cs typeface="Arial" panose="020B0604020202020204" pitchFamily="34" charset="0"/>
                      </a:endParaRPr>
                    </a:p>
                    <a:p>
                      <a:pPr marL="171450" indent="-171450" algn="l">
                        <a:buFont typeface="Wingdings" panose="05000000000000000000" pitchFamily="2" charset="2"/>
                        <a:buChar char="§"/>
                      </a:pPr>
                      <a:endParaRPr lang="en-US" sz="900" i="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defTabSz="164600">
                        <a:buFont typeface="Wingdings" panose="05000000000000000000" pitchFamily="2" charset="2"/>
                        <a:buChar char="§"/>
                      </a:pPr>
                      <a:r>
                        <a:rPr lang="en-US" sz="900" i="0" dirty="0">
                          <a:solidFill>
                            <a:schemeClr val="tx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Workwell</a:t>
                      </a:r>
                      <a:endParaRPr lang="en-US" sz="900" i="0" dirty="0">
                        <a:solidFill>
                          <a:schemeClr val="tx1"/>
                        </a:solidFill>
                        <a:latin typeface="Arial" panose="020B0604020202020204" pitchFamily="34" charset="0"/>
                        <a:cs typeface="Arial" panose="020B0604020202020204" pitchFamily="34" charset="0"/>
                      </a:endParaRPr>
                    </a:p>
                    <a:p>
                      <a:pPr marL="171450" marR="0" lvl="0" indent="-171450" algn="l" defTabSz="1646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900" i="0" dirty="0">
                          <a:solidFill>
                            <a:schemeClr val="tx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NYC EAP</a:t>
                      </a:r>
                      <a:endParaRPr lang="en-US" sz="900" i="0" dirty="0">
                        <a:solidFill>
                          <a:schemeClr val="tx1"/>
                        </a:solidFill>
                        <a:latin typeface="Arial" panose="020B0604020202020204" pitchFamily="34" charset="0"/>
                        <a:cs typeface="Arial" panose="020B0604020202020204" pitchFamily="34" charset="0"/>
                      </a:endParaRPr>
                    </a:p>
                    <a:p>
                      <a:pPr marL="171450" indent="-171450" algn="l" defTabSz="164600">
                        <a:buFont typeface="Wingdings" panose="05000000000000000000" pitchFamily="2" charset="2"/>
                        <a:buChar char="§"/>
                      </a:pPr>
                      <a:endParaRPr lang="en-US" sz="900" i="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defTabSz="164600">
                        <a:buFont typeface="Wingdings" panose="05000000000000000000" pitchFamily="2" charset="2"/>
                        <a:buChar char="§"/>
                      </a:pPr>
                      <a:r>
                        <a:rPr lang="en-US" sz="900" i="0" dirty="0">
                          <a:solidFill>
                            <a:schemeClr val="tx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Battle Buddy</a:t>
                      </a:r>
                      <a:endParaRPr lang="en-US" sz="900" i="0" dirty="0">
                        <a:solidFill>
                          <a:schemeClr val="tx1"/>
                        </a:solidFill>
                        <a:latin typeface="Arial" panose="020B0604020202020204" pitchFamily="34" charset="0"/>
                        <a:cs typeface="Arial" panose="020B0604020202020204" pitchFamily="34" charset="0"/>
                      </a:endParaRPr>
                    </a:p>
                    <a:p>
                      <a:pPr marL="171450" marR="0" lvl="0" indent="-171450" algn="l" defTabSz="1646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900" i="0" dirty="0">
                          <a:solidFill>
                            <a:schemeClr val="tx1"/>
                          </a:solidFill>
                          <a:latin typeface="Arial" panose="020B0604020202020204" pitchFamily="34" charset="0"/>
                          <a:cs typeface="Arial" panose="020B0604020202020204" pitchFamily="34" charset="0"/>
                        </a:rPr>
                        <a:t>Staff Appreciation Events</a:t>
                      </a:r>
                    </a:p>
                    <a:p>
                      <a:pPr marL="171450" indent="-171450" algn="l" defTabSz="164600">
                        <a:buFont typeface="Wingdings" panose="05000000000000000000" pitchFamily="2" charset="2"/>
                        <a:buChar char="§"/>
                      </a:pPr>
                      <a:endParaRPr lang="en-US" sz="900" i="0" dirty="0">
                        <a:solidFill>
                          <a:schemeClr val="tx1"/>
                        </a:solidFill>
                        <a:latin typeface="Arial" panose="020B0604020202020204" pitchFamily="34" charset="0"/>
                        <a:cs typeface="Arial" panose="020B0604020202020204" pitchFamily="34" charset="0"/>
                      </a:endParaRPr>
                    </a:p>
                    <a:p>
                      <a:pPr marL="171450" indent="-171450" algn="l">
                        <a:buFont typeface="Wingdings" panose="05000000000000000000" pitchFamily="2" charset="2"/>
                        <a:buChar char="§"/>
                      </a:pPr>
                      <a:endParaRPr lang="en-US" sz="900" i="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defTabSz="164600">
                        <a:buFont typeface="Wingdings" panose="05000000000000000000" pitchFamily="2" charset="2"/>
                        <a:buChar char="§"/>
                      </a:pPr>
                      <a:r>
                        <a:rPr lang="en-US" sz="900" i="0" dirty="0">
                          <a:solidFill>
                            <a:schemeClr val="tx1"/>
                          </a:solidFill>
                          <a:latin typeface="Arial" panose="020B0604020202020204" pitchFamily="34" charset="0"/>
                          <a:cs typeface="Arial" panose="020B0604020202020204" pitchFamily="34" charset="0"/>
                        </a:rPr>
                        <a:t>Chaplains </a:t>
                      </a:r>
                    </a:p>
                    <a:p>
                      <a:pPr marL="171450" marR="0" lvl="0" indent="-171450" algn="l" defTabSz="1646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900" i="0" dirty="0">
                          <a:solidFill>
                            <a:schemeClr val="tx1"/>
                          </a:solidFill>
                          <a:latin typeface="Arial" panose="020B0604020202020204" pitchFamily="34" charset="0"/>
                          <a:cs typeface="Arial" panose="020B0604020202020204" pitchFamily="34" charset="0"/>
                        </a:rPr>
                        <a:t>Spiritual Council</a:t>
                      </a:r>
                    </a:p>
                    <a:p>
                      <a:pPr marL="171450" indent="-171450" algn="l" defTabSz="164600">
                        <a:buFont typeface="Wingdings" panose="05000000000000000000" pitchFamily="2" charset="2"/>
                        <a:buChar char="§"/>
                      </a:pPr>
                      <a:endParaRPr lang="en-US" sz="900" i="0" dirty="0">
                        <a:solidFill>
                          <a:schemeClr val="tx1"/>
                        </a:solidFill>
                        <a:latin typeface="Arial" panose="020B0604020202020204" pitchFamily="34" charset="0"/>
                        <a:cs typeface="Arial" panose="020B0604020202020204" pitchFamily="34" charset="0"/>
                      </a:endParaRPr>
                    </a:p>
                    <a:p>
                      <a:pPr marL="171450" indent="-171450" algn="l">
                        <a:buFont typeface="Wingdings" panose="05000000000000000000" pitchFamily="2" charset="2"/>
                        <a:buChar char="§"/>
                      </a:pPr>
                      <a:endParaRPr lang="en-US" sz="900" i="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8223242"/>
                  </a:ext>
                </a:extLst>
              </a:tr>
            </a:tbl>
          </a:graphicData>
        </a:graphic>
      </p:graphicFrame>
      <p:pic>
        <p:nvPicPr>
          <p:cNvPr id="17" name="Picture 16">
            <a:extLst>
              <a:ext uri="{FF2B5EF4-FFF2-40B4-BE49-F238E27FC236}">
                <a16:creationId xmlns:a16="http://schemas.microsoft.com/office/drawing/2014/main" id="{AAAF5F16-4F8F-4F89-9156-EEFAAD808F7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04500" y="1127892"/>
            <a:ext cx="304598" cy="304598"/>
          </a:xfrm>
          <a:prstGeom prst="rect">
            <a:avLst/>
          </a:prstGeom>
        </p:spPr>
      </p:pic>
      <p:pic>
        <p:nvPicPr>
          <p:cNvPr id="19" name="Picture 18">
            <a:extLst>
              <a:ext uri="{FF2B5EF4-FFF2-40B4-BE49-F238E27FC236}">
                <a16:creationId xmlns:a16="http://schemas.microsoft.com/office/drawing/2014/main" id="{5A384D15-CE26-48F5-9EE5-EE27EAF9BD0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59167" y="1574767"/>
            <a:ext cx="315239" cy="315239"/>
          </a:xfrm>
          <a:prstGeom prst="rect">
            <a:avLst/>
          </a:prstGeom>
        </p:spPr>
      </p:pic>
      <p:pic>
        <p:nvPicPr>
          <p:cNvPr id="25" name="Picture 24">
            <a:extLst>
              <a:ext uri="{FF2B5EF4-FFF2-40B4-BE49-F238E27FC236}">
                <a16:creationId xmlns:a16="http://schemas.microsoft.com/office/drawing/2014/main" id="{E9B779FC-91E3-45F9-93C4-05BCD91B35D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40958" y="2673494"/>
            <a:ext cx="288523" cy="288523"/>
          </a:xfrm>
          <a:prstGeom prst="rect">
            <a:avLst/>
          </a:prstGeom>
        </p:spPr>
      </p:pic>
      <p:pic>
        <p:nvPicPr>
          <p:cNvPr id="21" name="Picture 20">
            <a:extLst>
              <a:ext uri="{FF2B5EF4-FFF2-40B4-BE49-F238E27FC236}">
                <a16:creationId xmlns:a16="http://schemas.microsoft.com/office/drawing/2014/main" id="{E08E2FEA-7DE3-41F2-BDDC-BA641A99190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47854" y="2553630"/>
            <a:ext cx="362745" cy="362745"/>
          </a:xfrm>
          <a:prstGeom prst="rect">
            <a:avLst/>
          </a:prstGeom>
        </p:spPr>
      </p:pic>
      <p:pic>
        <p:nvPicPr>
          <p:cNvPr id="28" name="Picture 27">
            <a:extLst>
              <a:ext uri="{FF2B5EF4-FFF2-40B4-BE49-F238E27FC236}">
                <a16:creationId xmlns:a16="http://schemas.microsoft.com/office/drawing/2014/main" id="{4BE508F1-EA6E-4699-B6BD-33EA47CD30E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82309" y="1453883"/>
            <a:ext cx="349732" cy="349732"/>
          </a:xfrm>
          <a:prstGeom prst="rect">
            <a:avLst/>
          </a:prstGeom>
        </p:spPr>
      </p:pic>
      <p:pic>
        <p:nvPicPr>
          <p:cNvPr id="30" name="Picture 29">
            <a:extLst>
              <a:ext uri="{FF2B5EF4-FFF2-40B4-BE49-F238E27FC236}">
                <a16:creationId xmlns:a16="http://schemas.microsoft.com/office/drawing/2014/main" id="{600BE4F2-9229-40B3-9667-1DECB01B6DF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102248" y="3703444"/>
            <a:ext cx="404220" cy="404220"/>
          </a:xfrm>
          <a:prstGeom prst="rect">
            <a:avLst/>
          </a:prstGeom>
        </p:spPr>
      </p:pic>
      <p:pic>
        <p:nvPicPr>
          <p:cNvPr id="32" name="Picture 31">
            <a:extLst>
              <a:ext uri="{FF2B5EF4-FFF2-40B4-BE49-F238E27FC236}">
                <a16:creationId xmlns:a16="http://schemas.microsoft.com/office/drawing/2014/main" id="{678F09A6-783B-4551-9652-64679FD1B15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23574" y="4126113"/>
            <a:ext cx="343876" cy="343876"/>
          </a:xfrm>
          <a:prstGeom prst="rect">
            <a:avLst/>
          </a:prstGeom>
        </p:spPr>
      </p:pic>
      <p:pic>
        <p:nvPicPr>
          <p:cNvPr id="34" name="Picture 33">
            <a:extLst>
              <a:ext uri="{FF2B5EF4-FFF2-40B4-BE49-F238E27FC236}">
                <a16:creationId xmlns:a16="http://schemas.microsoft.com/office/drawing/2014/main" id="{2146B060-AB90-463A-9113-AC7B62DA9E0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236101" y="3641065"/>
            <a:ext cx="374009" cy="374009"/>
          </a:xfrm>
          <a:prstGeom prst="rect">
            <a:avLst/>
          </a:prstGeom>
        </p:spPr>
      </p:pic>
      <p:pic>
        <p:nvPicPr>
          <p:cNvPr id="67" name="Picture 66">
            <a:extLst>
              <a:ext uri="{FF2B5EF4-FFF2-40B4-BE49-F238E27FC236}">
                <a16:creationId xmlns:a16="http://schemas.microsoft.com/office/drawing/2014/main" id="{2B00EBE4-CD44-41B6-BC93-C580BB99551C}"/>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9430" b="96930" l="9800" r="91759">
                        <a14:foregroundMark x1="29844" y1="39035" x2="29844" y2="39035"/>
                        <a14:foregroundMark x1="30512" y1="47149" x2="33630" y2="33333"/>
                        <a14:foregroundMark x1="30735" y1="41667" x2="29176" y2="29386"/>
                        <a14:foregroundMark x1="29176" y1="29386" x2="34298" y2="20833"/>
                        <a14:foregroundMark x1="34298" y1="20833" x2="40312" y2="15570"/>
                        <a14:foregroundMark x1="29399" y1="52193" x2="32517" y2="62939"/>
                        <a14:foregroundMark x1="32517" y1="62939" x2="40089" y2="64474"/>
                        <a14:foregroundMark x1="50780" y1="70395" x2="57906" y2="93860"/>
                        <a14:foregroundMark x1="57906" y1="93860" x2="56793" y2="94737"/>
                        <a14:foregroundMark x1="49220" y1="83114" x2="58129" y2="86623"/>
                        <a14:foregroundMark x1="48998" y1="70395" x2="56793" y2="77632"/>
                        <a14:foregroundMark x1="56793" y1="77632" x2="56793" y2="79825"/>
                        <a14:foregroundMark x1="42094" y1="93860" x2="54788" y2="94518"/>
                        <a14:foregroundMark x1="40312" y1="94298" x2="57461" y2="96930"/>
                        <a14:foregroundMark x1="40312" y1="94956" x2="53675" y2="96711"/>
                        <a14:foregroundMark x1="39644" y1="95395" x2="48552" y2="96711"/>
                        <a14:foregroundMark x1="91759" y1="51096" x2="91759" y2="51096"/>
                        <a14:backgroundMark x1="43875" y1="98246" x2="43875" y2="98246"/>
                        <a14:backgroundMark x1="46102" y1="98246" x2="46102" y2="98246"/>
                        <a14:backgroundMark x1="51448" y1="99123" x2="51448" y2="99123"/>
                        <a14:backgroundMark x1="55011" y1="98684" x2="55011" y2="98684"/>
                      </a14:backgroundRemoval>
                    </a14:imgEffect>
                  </a14:imgLayer>
                </a14:imgProps>
              </a:ext>
            </a:extLst>
          </a:blip>
          <a:stretch>
            <a:fillRect/>
          </a:stretch>
        </p:blipFill>
        <p:spPr>
          <a:xfrm>
            <a:off x="5933681" y="2366512"/>
            <a:ext cx="796408" cy="808825"/>
          </a:xfrm>
          <a:prstGeom prst="ellipse">
            <a:avLst/>
          </a:prstGeom>
          <a:solidFill>
            <a:srgbClr val="00458B"/>
          </a:solidFill>
          <a:ln>
            <a:solidFill>
              <a:schemeClr val="tx2"/>
            </a:solidFill>
          </a:ln>
        </p:spPr>
      </p:pic>
    </p:spTree>
    <p:extLst>
      <p:ext uri="{BB962C8B-B14F-4D97-AF65-F5344CB8AC3E}">
        <p14:creationId xmlns:p14="http://schemas.microsoft.com/office/powerpoint/2010/main" val="19669873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A8DB096-2D42-4F60-B2ED-B08990CFDF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331"/>
          <a:stretch/>
        </p:blipFill>
        <p:spPr>
          <a:xfrm>
            <a:off x="167597" y="219926"/>
            <a:ext cx="1163898" cy="519762"/>
          </a:xfrm>
          <a:prstGeom prst="rect">
            <a:avLst/>
          </a:prstGeom>
        </p:spPr>
      </p:pic>
      <p:graphicFrame>
        <p:nvGraphicFramePr>
          <p:cNvPr id="8" name="Table 7">
            <a:extLst>
              <a:ext uri="{FF2B5EF4-FFF2-40B4-BE49-F238E27FC236}">
                <a16:creationId xmlns:a16="http://schemas.microsoft.com/office/drawing/2014/main" id="{8CBCD8F8-163F-4E37-8C83-A649E865DE82}"/>
              </a:ext>
            </a:extLst>
          </p:cNvPr>
          <p:cNvGraphicFramePr>
            <a:graphicFrameLocks noGrp="1"/>
          </p:cNvGraphicFramePr>
          <p:nvPr>
            <p:extLst>
              <p:ext uri="{D42A27DB-BD31-4B8C-83A1-F6EECF244321}">
                <p14:modId xmlns:p14="http://schemas.microsoft.com/office/powerpoint/2010/main" val="2648142279"/>
              </p:ext>
            </p:extLst>
          </p:nvPr>
        </p:nvGraphicFramePr>
        <p:xfrm>
          <a:off x="167597" y="1054565"/>
          <a:ext cx="7278561" cy="5654653"/>
        </p:xfrm>
        <a:graphic>
          <a:graphicData uri="http://schemas.openxmlformats.org/drawingml/2006/table">
            <a:tbl>
              <a:tblPr firstRow="1" firstCol="1" bandRow="1"/>
              <a:tblGrid>
                <a:gridCol w="1968229">
                  <a:extLst>
                    <a:ext uri="{9D8B030D-6E8A-4147-A177-3AD203B41FA5}">
                      <a16:colId xmlns:a16="http://schemas.microsoft.com/office/drawing/2014/main" val="2676229345"/>
                    </a:ext>
                  </a:extLst>
                </a:gridCol>
                <a:gridCol w="3419400">
                  <a:extLst>
                    <a:ext uri="{9D8B030D-6E8A-4147-A177-3AD203B41FA5}">
                      <a16:colId xmlns:a16="http://schemas.microsoft.com/office/drawing/2014/main" val="3943016567"/>
                    </a:ext>
                  </a:extLst>
                </a:gridCol>
                <a:gridCol w="1890932">
                  <a:extLst>
                    <a:ext uri="{9D8B030D-6E8A-4147-A177-3AD203B41FA5}">
                      <a16:colId xmlns:a16="http://schemas.microsoft.com/office/drawing/2014/main" val="1096061593"/>
                    </a:ext>
                  </a:extLst>
                </a:gridCol>
              </a:tblGrid>
              <a:tr h="392819">
                <a:tc>
                  <a:txBody>
                    <a:bodyPr/>
                    <a:lstStyle/>
                    <a:p>
                      <a:pPr marL="0" marR="0" algn="ctr">
                        <a:lnSpc>
                          <a:spcPct val="107000"/>
                        </a:lnSpc>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Acute Care Site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3111" marR="63111" marT="31556" marB="31556"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solidFill>
                      <a:srgbClr val="1D4189"/>
                    </a:solidFill>
                  </a:tcPr>
                </a:tc>
                <a:tc>
                  <a:txBody>
                    <a:bodyPr/>
                    <a:lstStyle/>
                    <a:p>
                      <a:pPr marL="0" marR="0" algn="ctr">
                        <a:lnSpc>
                          <a:spcPct val="107000"/>
                        </a:lnSpc>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H3 Lead</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3111" marR="63111" marT="31556" marB="31556"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solidFill>
                      <a:srgbClr val="1D4189"/>
                    </a:solidFill>
                  </a:tcPr>
                </a:tc>
                <a:tc>
                  <a:txBody>
                    <a:bodyPr/>
                    <a:lstStyle/>
                    <a:p>
                      <a:pPr marL="0" marR="0" algn="ctr">
                        <a:lnSpc>
                          <a:spcPct val="107000"/>
                        </a:lnSpc>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Wellness Program Director (LCSW)</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solidFill>
                      <a:srgbClr val="1D4189"/>
                    </a:solidFill>
                  </a:tcPr>
                </a:tc>
                <a:extLst>
                  <a:ext uri="{0D108BD9-81ED-4DB2-BD59-A6C34878D82A}">
                    <a16:rowId xmlns:a16="http://schemas.microsoft.com/office/drawing/2014/main" val="253006368"/>
                  </a:ext>
                </a:extLst>
              </a:tr>
              <a:tr h="384655">
                <a:tc>
                  <a:txBody>
                    <a:bodyPr/>
                    <a:lstStyle/>
                    <a:p>
                      <a:pPr marL="0" marR="0" algn="l">
                        <a:lnSpc>
                          <a:spcPct val="107000"/>
                        </a:lnSpc>
                        <a:spcBef>
                          <a:spcPts val="0"/>
                        </a:spcBef>
                        <a:spcAft>
                          <a:spcPts val="0"/>
                        </a:spcAft>
                      </a:pPr>
                      <a:r>
                        <a:rPr lang="en-US" sz="14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Bellevue</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3111" marR="63111" marT="31556" marB="31556"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Natalie Kramer </a:t>
                      </a:r>
                      <a:r>
                        <a:rPr lang="en-US" sz="1000" u="sng"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rPr>
                        <a:t>Natalie.Kramer@nychhc.org</a:t>
                      </a: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Anne Rugova </a:t>
                      </a:r>
                      <a:r>
                        <a:rPr lang="it-IT" sz="1000" u="sng"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5"/>
                        </a:rPr>
                        <a:t>Anne.Rugova@nychhc.org</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3111" marR="63111" marT="31556" marB="31556"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Alyson Helfand</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extLst>
                  <a:ext uri="{0D108BD9-81ED-4DB2-BD59-A6C34878D82A}">
                    <a16:rowId xmlns:a16="http://schemas.microsoft.com/office/drawing/2014/main" val="956850005"/>
                  </a:ext>
                </a:extLst>
              </a:tr>
              <a:tr h="514281">
                <a:tc>
                  <a:txBody>
                    <a:bodyPr/>
                    <a:lstStyle/>
                    <a:p>
                      <a:pPr marL="0" marR="0" algn="l">
                        <a:lnSpc>
                          <a:spcPct val="107000"/>
                        </a:lnSpc>
                        <a:spcBef>
                          <a:spcPts val="0"/>
                        </a:spcBef>
                        <a:spcAft>
                          <a:spcPts val="0"/>
                        </a:spcAft>
                      </a:pPr>
                      <a:r>
                        <a:rPr lang="en-US" sz="14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Coney Island</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3111" marR="63111" marT="31556" marB="31556"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Lynn Hussey </a:t>
                      </a:r>
                      <a:r>
                        <a:rPr lang="nb-NO" sz="1000" u="sng"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6"/>
                        </a:rPr>
                        <a:t>Lynn.Hussey@nychhc.org</a:t>
                      </a: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0"/>
                        </a:spcAft>
                      </a:pPr>
                      <a:r>
                        <a:rPr lang="nb-NO" sz="1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Laura Grossman </a:t>
                      </a:r>
                      <a:r>
                        <a:rPr lang="nb-NO" sz="1000" dirty="0">
                          <a:effectLst/>
                          <a:latin typeface="Arial" panose="020B0604020202020204" pitchFamily="34" charset="0"/>
                          <a:ea typeface="Calibri" panose="020F0502020204030204" pitchFamily="34" charset="0"/>
                          <a:cs typeface="Arial" panose="020B0604020202020204" pitchFamily="34" charset="0"/>
                        </a:rPr>
                        <a:t> </a:t>
                      </a:r>
                      <a:r>
                        <a:rPr lang="nb-NO" sz="1000" u="sng"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7"/>
                        </a:rPr>
                        <a:t>Laura.Grossman@nychhc.org</a:t>
                      </a:r>
                      <a:r>
                        <a:rPr lang="nb-NO" sz="1000" u="sng"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3111" marR="63111" marT="31556" marB="31556"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Rebecca Grodzki</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extLst>
                  <a:ext uri="{0D108BD9-81ED-4DB2-BD59-A6C34878D82A}">
                    <a16:rowId xmlns:a16="http://schemas.microsoft.com/office/drawing/2014/main" val="3671500211"/>
                  </a:ext>
                </a:extLst>
              </a:tr>
              <a:tr h="550870">
                <a:tc>
                  <a:txBody>
                    <a:bodyPr/>
                    <a:lstStyle/>
                    <a:p>
                      <a:pPr marL="0" marR="0" algn="l">
                        <a:lnSpc>
                          <a:spcPct val="107000"/>
                        </a:lnSpc>
                        <a:spcBef>
                          <a:spcPts val="0"/>
                        </a:spcBef>
                        <a:spcAft>
                          <a:spcPts val="0"/>
                        </a:spcAft>
                      </a:pPr>
                      <a:r>
                        <a:rPr lang="en-US"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Elmhurst</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3111" marR="63111" marT="31556" marB="31556"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Suzanne Bentley </a:t>
                      </a:r>
                      <a:r>
                        <a:rPr lang="en-US" sz="1000" u="sng"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8"/>
                        </a:rPr>
                        <a:t>BENTLEYS@nychhc.org</a:t>
                      </a: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Samantha Warner </a:t>
                      </a:r>
                      <a:r>
                        <a:rPr lang="en-US" sz="1000" u="sng"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9"/>
                        </a:rPr>
                        <a:t>warners1@nychhc.org</a:t>
                      </a:r>
                      <a:endParaRPr lang="en-US" sz="1000">
                        <a:effectLst/>
                        <a:latin typeface="Arial" panose="020B060402020202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Mamie McIndoe </a:t>
                      </a:r>
                      <a:r>
                        <a:rPr lang="en-US" sz="1000" u="sng" kern="120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10"/>
                        </a:rPr>
                        <a:t>MCINDOEM@nychhc.org</a:t>
                      </a: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3111" marR="63111" marT="31556" marB="31556"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Tatiana </a:t>
                      </a:r>
                      <a:r>
                        <a:rPr lang="en-US" sz="10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Celcis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extLst>
                  <a:ext uri="{0D108BD9-81ED-4DB2-BD59-A6C34878D82A}">
                    <a16:rowId xmlns:a16="http://schemas.microsoft.com/office/drawing/2014/main" val="965543576"/>
                  </a:ext>
                </a:extLst>
              </a:tr>
              <a:tr h="550870">
                <a:tc>
                  <a:txBody>
                    <a:bodyPr/>
                    <a:lstStyle/>
                    <a:p>
                      <a:pPr marL="0" marR="0" algn="l">
                        <a:lnSpc>
                          <a:spcPct val="107000"/>
                        </a:lnSpc>
                        <a:spcBef>
                          <a:spcPts val="0"/>
                        </a:spcBef>
                        <a:spcAft>
                          <a:spcPts val="0"/>
                        </a:spcAft>
                      </a:pPr>
                      <a:r>
                        <a:rPr lang="en-US" sz="14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Harlem</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3111" marR="63111" marT="31556" marB="31556"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Keisha Wisdom </a:t>
                      </a:r>
                      <a:r>
                        <a:rPr lang="en-US" sz="1000" u="sng"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1"/>
                        </a:rPr>
                        <a:t>wisdomk@nychhc.org</a:t>
                      </a:r>
                      <a:endParaRPr lang="en-US" sz="1000">
                        <a:effectLst/>
                        <a:latin typeface="Arial" panose="020B060402020202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Devida Allen </a:t>
                      </a:r>
                      <a:r>
                        <a:rPr lang="pt-BR" sz="1000" u="sng"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2"/>
                        </a:rPr>
                        <a:t>Devida.Allen@nychhc.org</a:t>
                      </a:r>
                      <a:endParaRPr lang="en-US" sz="1000">
                        <a:effectLst/>
                        <a:latin typeface="Arial" panose="020B060402020202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Mary Caram </a:t>
                      </a:r>
                      <a:r>
                        <a:rPr lang="pt-BR" sz="1000" u="sng"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3"/>
                        </a:rPr>
                        <a:t>Mary.Caram@nychhc.org</a:t>
                      </a:r>
                      <a:r>
                        <a:rPr lang="pt-BR" sz="1000" u="sng"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pt-BR"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3111" marR="63111" marT="31556" marB="31556"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0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Gisell</a:t>
                      </a:r>
                      <a:r>
                        <a:rPr lang="en-US" sz="1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Perez Ortiz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extLst>
                  <a:ext uri="{0D108BD9-81ED-4DB2-BD59-A6C34878D82A}">
                    <a16:rowId xmlns:a16="http://schemas.microsoft.com/office/drawing/2014/main" val="575149452"/>
                  </a:ext>
                </a:extLst>
              </a:tr>
              <a:tr h="384655">
                <a:tc>
                  <a:txBody>
                    <a:bodyPr/>
                    <a:lstStyle/>
                    <a:p>
                      <a:pPr marL="0" marR="0" algn="l">
                        <a:lnSpc>
                          <a:spcPct val="107000"/>
                        </a:lnSpc>
                        <a:spcBef>
                          <a:spcPts val="0"/>
                        </a:spcBef>
                        <a:spcAft>
                          <a:spcPts val="0"/>
                        </a:spcAft>
                      </a:pPr>
                      <a:r>
                        <a:rPr lang="en-US" sz="14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Jacobi</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3111" marR="63111" marT="31556" marB="31556"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Donna Geiss </a:t>
                      </a:r>
                      <a:r>
                        <a:rPr lang="en-US" sz="1000" u="sng"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4"/>
                        </a:rPr>
                        <a:t>Donna.Geiss@nychhc.org</a:t>
                      </a: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Marni Confino </a:t>
                      </a:r>
                      <a:r>
                        <a:rPr lang="en-US" sz="1000" u="sng"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5"/>
                        </a:rPr>
                        <a:t>Marni.Confino@nychhc.org</a:t>
                      </a: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3111" marR="63111" marT="31556" marB="31556"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extLst>
                  <a:ext uri="{0D108BD9-81ED-4DB2-BD59-A6C34878D82A}">
                    <a16:rowId xmlns:a16="http://schemas.microsoft.com/office/drawing/2014/main" val="2261292671"/>
                  </a:ext>
                </a:extLst>
              </a:tr>
              <a:tr h="494193">
                <a:tc>
                  <a:txBody>
                    <a:bodyPr/>
                    <a:lstStyle/>
                    <a:p>
                      <a:pPr marL="0" marR="0" algn="l">
                        <a:lnSpc>
                          <a:spcPct val="107000"/>
                        </a:lnSpc>
                        <a:spcBef>
                          <a:spcPts val="0"/>
                        </a:spcBef>
                        <a:spcAft>
                          <a:spcPts val="0"/>
                        </a:spcAft>
                      </a:pPr>
                      <a:r>
                        <a:rPr lang="en-US" sz="14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Kings County</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3111" marR="63111" marT="31556" marB="31556"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Donna Leno-Gordon </a:t>
                      </a:r>
                      <a:r>
                        <a:rPr lang="en-US" sz="1000" u="sng"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6"/>
                        </a:rPr>
                        <a:t>Donna.Leno-Gordon@nychhc.org</a:t>
                      </a: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Latoya Jackson </a:t>
                      </a:r>
                      <a:r>
                        <a:rPr lang="en-US" sz="1000" u="sng"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7"/>
                        </a:rPr>
                        <a:t>Latoya.Jackson@nychhc.org</a:t>
                      </a: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3111" marR="63111" marT="31556" marB="31556"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extLst>
                  <a:ext uri="{0D108BD9-81ED-4DB2-BD59-A6C34878D82A}">
                    <a16:rowId xmlns:a16="http://schemas.microsoft.com/office/drawing/2014/main" val="2511654806"/>
                  </a:ext>
                </a:extLst>
              </a:tr>
              <a:tr h="471183">
                <a:tc>
                  <a:txBody>
                    <a:bodyPr/>
                    <a:lstStyle/>
                    <a:p>
                      <a:pPr marL="0" marR="0" algn="l">
                        <a:lnSpc>
                          <a:spcPct val="107000"/>
                        </a:lnSpc>
                        <a:spcBef>
                          <a:spcPts val="0"/>
                        </a:spcBef>
                        <a:spcAft>
                          <a:spcPts val="0"/>
                        </a:spcAft>
                      </a:pPr>
                      <a:r>
                        <a:rPr lang="en-US" sz="14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Lincoln</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3111" marR="63111" marT="31556" marB="31556"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a:effectLst/>
                          <a:latin typeface="Arial" panose="020B0604020202020204" pitchFamily="34" charset="0"/>
                          <a:ea typeface="Times New Roman" panose="02020603050405020304" pitchFamily="18" charset="0"/>
                          <a:cs typeface="Arial" panose="020B0604020202020204" pitchFamily="34" charset="0"/>
                        </a:rPr>
                        <a:t>Usha Venugopal </a:t>
                      </a:r>
                      <a:r>
                        <a:rPr lang="en-US" sz="10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18"/>
                        </a:rPr>
                        <a:t>Usha.Venugopal@nychhc.org</a:t>
                      </a:r>
                      <a:r>
                        <a:rPr lang="en-US" sz="1000">
                          <a:effectLst/>
                          <a:latin typeface="Arial" panose="020B0604020202020204" pitchFamily="34" charset="0"/>
                          <a:ea typeface="Times New Roman" panose="02020603050405020304" pitchFamily="18"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0"/>
                        </a:spcAft>
                      </a:pPr>
                      <a:r>
                        <a:rPr lang="en-US" sz="1000">
                          <a:effectLst/>
                          <a:latin typeface="Arial" panose="020B0604020202020204" pitchFamily="34" charset="0"/>
                          <a:ea typeface="Times New Roman" panose="02020603050405020304" pitchFamily="18" charset="0"/>
                          <a:cs typeface="Arial" panose="020B0604020202020204" pitchFamily="34" charset="0"/>
                        </a:rPr>
                        <a:t>Dina Carter </a:t>
                      </a:r>
                      <a:r>
                        <a:rPr lang="en-US" sz="10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19"/>
                        </a:rPr>
                        <a:t>carterd17@nychhc.org</a:t>
                      </a:r>
                      <a:r>
                        <a:rPr lang="en-US" sz="1000">
                          <a:effectLst/>
                          <a:latin typeface="Arial" panose="020B0604020202020204" pitchFamily="34" charset="0"/>
                          <a:ea typeface="Times New Roman" panose="02020603050405020304" pitchFamily="18"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3111" marR="63111" marT="31556" marB="31556"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tc>
                  <a:txBody>
                    <a:bodyPr/>
                    <a:lstStyle/>
                    <a:p>
                      <a:pPr marL="57150" marR="0" indent="0" algn="ctr">
                        <a:lnSpc>
                          <a:spcPct val="107000"/>
                        </a:lnSpc>
                        <a:spcBef>
                          <a:spcPts val="0"/>
                        </a:spcBef>
                        <a:spcAft>
                          <a:spcPts val="0"/>
                        </a:spcAft>
                        <a:buFont typeface="Arial" panose="020B0604020202020204" pitchFamily="34" charset="0"/>
                        <a:buNone/>
                      </a:pPr>
                      <a:r>
                        <a:rPr lang="en-US" sz="1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Rhayvan Jackson-Terrell                     </a:t>
                      </a:r>
                      <a:r>
                        <a:rPr lang="en-US" sz="1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0"/>
                        </a:rPr>
                        <a:t>jacksonr28@nychhc.org</a:t>
                      </a:r>
                      <a:r>
                        <a:rPr lang="en-US" sz="1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extLst>
                  <a:ext uri="{0D108BD9-81ED-4DB2-BD59-A6C34878D82A}">
                    <a16:rowId xmlns:a16="http://schemas.microsoft.com/office/drawing/2014/main" val="940580821"/>
                  </a:ext>
                </a:extLst>
              </a:tr>
              <a:tr h="776370">
                <a:tc>
                  <a:txBody>
                    <a:bodyPr/>
                    <a:lstStyle/>
                    <a:p>
                      <a:pPr marL="0" marR="0" algn="l">
                        <a:lnSpc>
                          <a:spcPct val="107000"/>
                        </a:lnSpc>
                        <a:spcBef>
                          <a:spcPts val="0"/>
                        </a:spcBef>
                        <a:spcAft>
                          <a:spcPts val="0"/>
                        </a:spcAft>
                      </a:pPr>
                      <a:r>
                        <a:rPr lang="en-US"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Metropolitan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3111" marR="63111" marT="31556" marB="31556"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Leonard Davidman </a:t>
                      </a:r>
                      <a:r>
                        <a:rPr lang="en-US" sz="1000" u="sng"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1"/>
                        </a:rPr>
                        <a:t>Leonard.Davidman@nychhc.org</a:t>
                      </a: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0"/>
                        </a:spcAft>
                      </a:pPr>
                      <a:r>
                        <a:rPr lang="it-IT"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Margie Rivera Deleon </a:t>
                      </a:r>
                      <a:r>
                        <a:rPr lang="it-IT" sz="1000" u="sng"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2"/>
                        </a:rPr>
                        <a:t>Margie.RiveraDelon@nychhc.org</a:t>
                      </a:r>
                      <a:r>
                        <a:rPr lang="it-IT"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Samrina Kahlon </a:t>
                      </a:r>
                      <a:r>
                        <a:rPr lang="en-US" sz="1000" u="sng"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3"/>
                        </a:rPr>
                        <a:t>Samrina.Kahlon@nychhc.org</a:t>
                      </a: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3111" marR="63111" marT="31556" marB="31556"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extLst>
                  <a:ext uri="{0D108BD9-81ED-4DB2-BD59-A6C34878D82A}">
                    <a16:rowId xmlns:a16="http://schemas.microsoft.com/office/drawing/2014/main" val="659246448"/>
                  </a:ext>
                </a:extLst>
              </a:tr>
              <a:tr h="404568">
                <a:tc>
                  <a:txBody>
                    <a:bodyPr/>
                    <a:lstStyle/>
                    <a:p>
                      <a:pPr marL="0" marR="0" algn="l">
                        <a:lnSpc>
                          <a:spcPct val="107000"/>
                        </a:lnSpc>
                        <a:spcBef>
                          <a:spcPts val="0"/>
                        </a:spcBef>
                        <a:spcAft>
                          <a:spcPts val="0"/>
                        </a:spcAft>
                      </a:pPr>
                      <a:r>
                        <a:rPr lang="en-US" sz="14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North Central Bronx</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3111" marR="63111" marT="31556" marB="31556"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Yvonne Torres </a:t>
                      </a:r>
                      <a:r>
                        <a:rPr lang="en-US" sz="1000" u="sng"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4"/>
                        </a:rPr>
                        <a:t>Yvonne.Torres@nychhc.org</a:t>
                      </a: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Kalsang Tshering </a:t>
                      </a:r>
                      <a:r>
                        <a:rPr lang="en-US" sz="1000" u="sng"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5"/>
                        </a:rPr>
                        <a:t>tsherink@nychhc.org</a:t>
                      </a: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3111" marR="63111" marT="31556" marB="31556"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0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Dhesiay</a:t>
                      </a:r>
                      <a:r>
                        <a:rPr lang="en-US" sz="1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0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Tiburcio</a:t>
                      </a:r>
                      <a:r>
                        <a:rPr lang="en-US" sz="1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extLst>
                  <a:ext uri="{0D108BD9-81ED-4DB2-BD59-A6C34878D82A}">
                    <a16:rowId xmlns:a16="http://schemas.microsoft.com/office/drawing/2014/main" val="3595911900"/>
                  </a:ext>
                </a:extLst>
              </a:tr>
              <a:tr h="384655">
                <a:tc>
                  <a:txBody>
                    <a:bodyPr/>
                    <a:lstStyle/>
                    <a:p>
                      <a:pPr marL="0" marR="0" algn="l">
                        <a:lnSpc>
                          <a:spcPct val="107000"/>
                        </a:lnSpc>
                        <a:spcBef>
                          <a:spcPts val="0"/>
                        </a:spcBef>
                        <a:spcAft>
                          <a:spcPts val="0"/>
                        </a:spcAft>
                      </a:pPr>
                      <a:r>
                        <a:rPr lang="en-US" sz="14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Queens</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3111" marR="63111" marT="31556" marB="31556"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Gail Hirsch </a:t>
                      </a:r>
                      <a:r>
                        <a:rPr lang="en-US" sz="1000" u="sng"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6"/>
                        </a:rPr>
                        <a:t>HIRSCHG@nychhc.org</a:t>
                      </a: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Jean Fleischman </a:t>
                      </a:r>
                      <a:r>
                        <a:rPr lang="en-US" sz="1000" u="sng"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7"/>
                        </a:rPr>
                        <a:t>FLEISCHJ@nychhc.org</a:t>
                      </a: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3111" marR="63111" marT="31556" marB="31556"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Times New Roman" panose="02020603050405020304" pitchFamily="18" charset="0"/>
                          <a:cs typeface="Arial" panose="020B0604020202020204" pitchFamily="34" charset="0"/>
                        </a:rPr>
                        <a:t> Bebe Rojan </a:t>
                      </a:r>
                    </a:p>
                    <a:p>
                      <a:pPr marL="0" marR="0" algn="ctr">
                        <a:lnSpc>
                          <a:spcPct val="107000"/>
                        </a:lnSpc>
                        <a:spcBef>
                          <a:spcPts val="0"/>
                        </a:spcBef>
                        <a:spcAft>
                          <a:spcPts val="0"/>
                        </a:spcAft>
                      </a:pPr>
                      <a:r>
                        <a:rPr lang="en-US" sz="10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8"/>
                        </a:rPr>
                        <a:t>rojanb@nychhc.org</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extLst>
                  <a:ext uri="{0D108BD9-81ED-4DB2-BD59-A6C34878D82A}">
                    <a16:rowId xmlns:a16="http://schemas.microsoft.com/office/drawing/2014/main" val="3584775153"/>
                  </a:ext>
                </a:extLst>
              </a:tr>
              <a:tr h="345534">
                <a:tc>
                  <a:txBody>
                    <a:bodyPr/>
                    <a:lstStyle/>
                    <a:p>
                      <a:pPr marL="0" marR="0" algn="l">
                        <a:lnSpc>
                          <a:spcPct val="107000"/>
                        </a:lnSpc>
                        <a:spcBef>
                          <a:spcPts val="0"/>
                        </a:spcBef>
                        <a:spcAft>
                          <a:spcPts val="0"/>
                        </a:spcAft>
                      </a:pPr>
                      <a:r>
                        <a:rPr lang="en-US"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Woodhull</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3111" marR="63111" marT="31556" marB="31556"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Marlene Dacken </a:t>
                      </a:r>
                      <a:r>
                        <a:rPr lang="en-US" sz="1000" u="sng"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9"/>
                        </a:rPr>
                        <a:t>Marlene.Dacken@nychhc.org</a:t>
                      </a: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3111" marR="63111" marT="31556" marB="31556" anchor="ctr">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1D4189"/>
                      </a:solidFill>
                      <a:prstDash val="solid"/>
                      <a:round/>
                      <a:headEnd type="none" w="med" len="med"/>
                      <a:tailEnd type="none" w="med" len="med"/>
                    </a:lnL>
                    <a:lnR w="12700" cap="flat" cmpd="sng" algn="ctr">
                      <a:solidFill>
                        <a:srgbClr val="1D4189"/>
                      </a:solidFill>
                      <a:prstDash val="solid"/>
                      <a:round/>
                      <a:headEnd type="none" w="med" len="med"/>
                      <a:tailEnd type="none" w="med" len="med"/>
                    </a:lnR>
                    <a:lnT w="12700" cap="flat" cmpd="sng" algn="ctr">
                      <a:solidFill>
                        <a:srgbClr val="1D4189"/>
                      </a:solidFill>
                      <a:prstDash val="solid"/>
                      <a:round/>
                      <a:headEnd type="none" w="med" len="med"/>
                      <a:tailEnd type="none" w="med" len="med"/>
                    </a:lnT>
                    <a:lnB w="12700" cap="flat" cmpd="sng" algn="ctr">
                      <a:solidFill>
                        <a:srgbClr val="1D4189"/>
                      </a:solidFill>
                      <a:prstDash val="solid"/>
                      <a:round/>
                      <a:headEnd type="none" w="med" len="med"/>
                      <a:tailEnd type="none" w="med" len="med"/>
                    </a:lnB>
                  </a:tcPr>
                </a:tc>
                <a:extLst>
                  <a:ext uri="{0D108BD9-81ED-4DB2-BD59-A6C34878D82A}">
                    <a16:rowId xmlns:a16="http://schemas.microsoft.com/office/drawing/2014/main" val="2010445343"/>
                  </a:ext>
                </a:extLst>
              </a:tr>
            </a:tbl>
          </a:graphicData>
        </a:graphic>
      </p:graphicFrame>
      <p:graphicFrame>
        <p:nvGraphicFramePr>
          <p:cNvPr id="9" name="Table 8">
            <a:extLst>
              <a:ext uri="{FF2B5EF4-FFF2-40B4-BE49-F238E27FC236}">
                <a16:creationId xmlns:a16="http://schemas.microsoft.com/office/drawing/2014/main" id="{BA081BDC-5F4E-4483-8542-0E2C21B135E2}"/>
              </a:ext>
            </a:extLst>
          </p:cNvPr>
          <p:cNvGraphicFramePr>
            <a:graphicFrameLocks noGrp="1"/>
          </p:cNvGraphicFramePr>
          <p:nvPr>
            <p:extLst>
              <p:ext uri="{D42A27DB-BD31-4B8C-83A1-F6EECF244321}">
                <p14:modId xmlns:p14="http://schemas.microsoft.com/office/powerpoint/2010/main" val="1576603229"/>
              </p:ext>
            </p:extLst>
          </p:nvPr>
        </p:nvGraphicFramePr>
        <p:xfrm>
          <a:off x="7772587" y="1054573"/>
          <a:ext cx="4238829" cy="5654659"/>
        </p:xfrm>
        <a:graphic>
          <a:graphicData uri="http://schemas.openxmlformats.org/drawingml/2006/table">
            <a:tbl>
              <a:tblPr firstRow="1" firstCol="1" bandRow="1"/>
              <a:tblGrid>
                <a:gridCol w="1578575">
                  <a:extLst>
                    <a:ext uri="{9D8B030D-6E8A-4147-A177-3AD203B41FA5}">
                      <a16:colId xmlns:a16="http://schemas.microsoft.com/office/drawing/2014/main" val="1887192693"/>
                    </a:ext>
                  </a:extLst>
                </a:gridCol>
                <a:gridCol w="2660254">
                  <a:extLst>
                    <a:ext uri="{9D8B030D-6E8A-4147-A177-3AD203B41FA5}">
                      <a16:colId xmlns:a16="http://schemas.microsoft.com/office/drawing/2014/main" val="597144199"/>
                    </a:ext>
                  </a:extLst>
                </a:gridCol>
              </a:tblGrid>
              <a:tr h="394230">
                <a:tc>
                  <a:txBody>
                    <a:bodyPr/>
                    <a:lstStyle/>
                    <a:p>
                      <a:pPr marL="0" marR="0" algn="ctr">
                        <a:lnSpc>
                          <a:spcPct val="107000"/>
                        </a:lnSpc>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Post-Acute Care Site</a:t>
                      </a:r>
                      <a:endParaRPr lang="en-US" sz="1050" dirty="0">
                        <a:effectLst/>
                        <a:latin typeface="Arial" panose="020B0604020202020204" pitchFamily="34" charset="0"/>
                        <a:ea typeface="Calibri" panose="020F0502020204030204" pitchFamily="34" charset="0"/>
                        <a:cs typeface="Arial" panose="020B0604020202020204" pitchFamily="34" charset="0"/>
                      </a:endParaRPr>
                    </a:p>
                  </a:txBody>
                  <a:tcPr marL="53283" marR="53283" marT="26642" marB="26642" anchor="ctr">
                    <a:lnL w="12700" cap="flat" cmpd="sng" algn="ctr">
                      <a:solidFill>
                        <a:srgbClr val="4497CB"/>
                      </a:solidFill>
                      <a:prstDash val="solid"/>
                      <a:round/>
                      <a:headEnd type="none" w="med" len="med"/>
                      <a:tailEnd type="none" w="med" len="med"/>
                    </a:lnL>
                    <a:lnR>
                      <a:noFill/>
                    </a:lnR>
                    <a:lnT w="12700" cap="flat" cmpd="sng" algn="ctr">
                      <a:solidFill>
                        <a:srgbClr val="4497CB"/>
                      </a:solidFill>
                      <a:prstDash val="solid"/>
                      <a:round/>
                      <a:headEnd type="none" w="med" len="med"/>
                      <a:tailEnd type="none" w="med" len="med"/>
                    </a:lnT>
                    <a:lnB w="12700" cap="flat" cmpd="sng" algn="ctr">
                      <a:solidFill>
                        <a:srgbClr val="4497CB"/>
                      </a:solidFill>
                      <a:prstDash val="solid"/>
                      <a:round/>
                      <a:headEnd type="none" w="med" len="med"/>
                      <a:tailEnd type="none" w="med" len="med"/>
                    </a:lnB>
                    <a:solidFill>
                      <a:srgbClr val="4497CB"/>
                    </a:solidFill>
                  </a:tcPr>
                </a:tc>
                <a:tc>
                  <a:txBody>
                    <a:bodyPr/>
                    <a:lstStyle/>
                    <a:p>
                      <a:pPr marL="0" marR="0" algn="ctr">
                        <a:lnSpc>
                          <a:spcPct val="107000"/>
                        </a:lnSpc>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Lead</a:t>
                      </a:r>
                      <a:endParaRPr lang="en-US" sz="1050" dirty="0">
                        <a:effectLst/>
                        <a:latin typeface="Arial" panose="020B0604020202020204" pitchFamily="34" charset="0"/>
                        <a:ea typeface="Calibri" panose="020F0502020204030204" pitchFamily="34" charset="0"/>
                        <a:cs typeface="Arial" panose="020B0604020202020204" pitchFamily="34" charset="0"/>
                      </a:endParaRPr>
                    </a:p>
                  </a:txBody>
                  <a:tcPr marL="53283" marR="53283" marT="26642" marB="26642" anchor="ctr">
                    <a:lnL>
                      <a:noFill/>
                    </a:lnL>
                    <a:lnR w="12700" cap="flat" cmpd="sng" algn="ctr">
                      <a:solidFill>
                        <a:srgbClr val="4497CB"/>
                      </a:solidFill>
                      <a:prstDash val="solid"/>
                      <a:round/>
                      <a:headEnd type="none" w="med" len="med"/>
                      <a:tailEnd type="none" w="med" len="med"/>
                    </a:lnR>
                    <a:lnT w="12700" cap="flat" cmpd="sng" algn="ctr">
                      <a:solidFill>
                        <a:srgbClr val="4497CB"/>
                      </a:solidFill>
                      <a:prstDash val="solid"/>
                      <a:round/>
                      <a:headEnd type="none" w="med" len="med"/>
                      <a:tailEnd type="none" w="med" len="med"/>
                    </a:lnT>
                    <a:lnB w="12700" cap="flat" cmpd="sng" algn="ctr">
                      <a:solidFill>
                        <a:srgbClr val="4497CB"/>
                      </a:solidFill>
                      <a:prstDash val="solid"/>
                      <a:round/>
                      <a:headEnd type="none" w="med" len="med"/>
                      <a:tailEnd type="none" w="med" len="med"/>
                    </a:lnB>
                    <a:solidFill>
                      <a:srgbClr val="4497CB"/>
                    </a:solidFill>
                  </a:tcPr>
                </a:tc>
                <a:extLst>
                  <a:ext uri="{0D108BD9-81ED-4DB2-BD59-A6C34878D82A}">
                    <a16:rowId xmlns:a16="http://schemas.microsoft.com/office/drawing/2014/main" val="2257725393"/>
                  </a:ext>
                </a:extLst>
              </a:tr>
              <a:tr h="387886">
                <a:tc>
                  <a:txBody>
                    <a:bodyPr/>
                    <a:lstStyle/>
                    <a:p>
                      <a:pPr marL="0" marR="0">
                        <a:lnSpc>
                          <a:spcPct val="107000"/>
                        </a:lnSpc>
                        <a:spcBef>
                          <a:spcPts val="0"/>
                        </a:spcBef>
                        <a:spcAft>
                          <a:spcPts val="0"/>
                        </a:spcAft>
                      </a:pPr>
                      <a:r>
                        <a:rPr lang="en-US" sz="12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Carter</a:t>
                      </a:r>
                      <a:endParaRPr lang="en-US" sz="1050">
                        <a:effectLst/>
                        <a:latin typeface="Arial" panose="020B0604020202020204" pitchFamily="34" charset="0"/>
                        <a:ea typeface="Calibri" panose="020F0502020204030204" pitchFamily="34" charset="0"/>
                        <a:cs typeface="Arial" panose="020B0604020202020204" pitchFamily="34" charset="0"/>
                      </a:endParaRPr>
                    </a:p>
                  </a:txBody>
                  <a:tcPr marL="53283" marR="53283" marT="26642" marB="26642" anchor="ctr">
                    <a:lnL w="12700" cap="flat" cmpd="sng" algn="ctr">
                      <a:solidFill>
                        <a:srgbClr val="4497CB"/>
                      </a:solidFill>
                      <a:prstDash val="solid"/>
                      <a:round/>
                      <a:headEnd type="none" w="med" len="med"/>
                      <a:tailEnd type="none" w="med" len="med"/>
                    </a:lnL>
                    <a:lnR w="12700" cap="flat" cmpd="sng" algn="ctr">
                      <a:solidFill>
                        <a:srgbClr val="4497CB"/>
                      </a:solidFill>
                      <a:prstDash val="solid"/>
                      <a:round/>
                      <a:headEnd type="none" w="med" len="med"/>
                      <a:tailEnd type="none" w="med" len="med"/>
                    </a:lnR>
                    <a:lnT w="12700" cap="flat" cmpd="sng" algn="ctr">
                      <a:solidFill>
                        <a:srgbClr val="4497CB"/>
                      </a:solidFill>
                      <a:prstDash val="solid"/>
                      <a:round/>
                      <a:headEnd type="none" w="med" len="med"/>
                      <a:tailEnd type="none" w="med" len="med"/>
                    </a:lnT>
                    <a:lnB w="12700" cap="flat" cmpd="sng" algn="ctr">
                      <a:solidFill>
                        <a:srgbClr val="4497CB"/>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Jeannette Rosario </a:t>
                      </a:r>
                      <a:r>
                        <a:rPr lang="en-US" sz="1050" u="sng" kern="120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0"/>
                        </a:rPr>
                        <a:t>Jeannette.Rosario@nychhc.org</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marL="53283" marR="53283" marT="26642" marB="26642" anchor="ctr">
                    <a:lnL w="12700" cap="flat" cmpd="sng" algn="ctr">
                      <a:solidFill>
                        <a:srgbClr val="4497CB"/>
                      </a:solidFill>
                      <a:prstDash val="solid"/>
                      <a:round/>
                      <a:headEnd type="none" w="med" len="med"/>
                      <a:tailEnd type="none" w="med" len="med"/>
                    </a:lnL>
                    <a:lnR w="12700" cap="flat" cmpd="sng" algn="ctr">
                      <a:solidFill>
                        <a:srgbClr val="4497CB"/>
                      </a:solidFill>
                      <a:prstDash val="solid"/>
                      <a:round/>
                      <a:headEnd type="none" w="med" len="med"/>
                      <a:tailEnd type="none" w="med" len="med"/>
                    </a:lnR>
                    <a:lnT w="12700" cap="flat" cmpd="sng" algn="ctr">
                      <a:solidFill>
                        <a:srgbClr val="4497CB"/>
                      </a:solidFill>
                      <a:prstDash val="solid"/>
                      <a:round/>
                      <a:headEnd type="none" w="med" len="med"/>
                      <a:tailEnd type="none" w="med" len="med"/>
                    </a:lnT>
                    <a:lnB w="12700" cap="flat" cmpd="sng" algn="ctr">
                      <a:solidFill>
                        <a:srgbClr val="4497CB"/>
                      </a:solidFill>
                      <a:prstDash val="solid"/>
                      <a:round/>
                      <a:headEnd type="none" w="med" len="med"/>
                      <a:tailEnd type="none" w="med" len="med"/>
                    </a:lnB>
                  </a:tcPr>
                </a:tc>
                <a:extLst>
                  <a:ext uri="{0D108BD9-81ED-4DB2-BD59-A6C34878D82A}">
                    <a16:rowId xmlns:a16="http://schemas.microsoft.com/office/drawing/2014/main" val="2246848467"/>
                  </a:ext>
                </a:extLst>
              </a:tr>
              <a:tr h="1210239">
                <a:tc>
                  <a:txBody>
                    <a:bodyPr/>
                    <a:lstStyle/>
                    <a:p>
                      <a:pPr marL="0" marR="0">
                        <a:lnSpc>
                          <a:spcPct val="107000"/>
                        </a:lnSpc>
                        <a:spcBef>
                          <a:spcPts val="0"/>
                        </a:spcBef>
                        <a:spcAft>
                          <a:spcPts val="0"/>
                        </a:spcAft>
                      </a:pPr>
                      <a:r>
                        <a:rPr lang="en-US" sz="12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Coler</a:t>
                      </a:r>
                      <a:endParaRPr lang="en-US" sz="1050">
                        <a:effectLst/>
                        <a:latin typeface="Arial" panose="020B0604020202020204" pitchFamily="34" charset="0"/>
                        <a:ea typeface="Calibri" panose="020F0502020204030204" pitchFamily="34" charset="0"/>
                        <a:cs typeface="Arial" panose="020B0604020202020204" pitchFamily="34" charset="0"/>
                      </a:endParaRPr>
                    </a:p>
                  </a:txBody>
                  <a:tcPr marL="53283" marR="53283" marT="26642" marB="26642" anchor="ctr">
                    <a:lnL w="12700" cap="flat" cmpd="sng" algn="ctr">
                      <a:solidFill>
                        <a:srgbClr val="4497CB"/>
                      </a:solidFill>
                      <a:prstDash val="solid"/>
                      <a:round/>
                      <a:headEnd type="none" w="med" len="med"/>
                      <a:tailEnd type="none" w="med" len="med"/>
                    </a:lnL>
                    <a:lnR w="12700" cap="flat" cmpd="sng" algn="ctr">
                      <a:solidFill>
                        <a:srgbClr val="4497CB"/>
                      </a:solidFill>
                      <a:prstDash val="solid"/>
                      <a:round/>
                      <a:headEnd type="none" w="med" len="med"/>
                      <a:tailEnd type="none" w="med" len="med"/>
                    </a:lnR>
                    <a:lnT w="12700" cap="flat" cmpd="sng" algn="ctr">
                      <a:solidFill>
                        <a:srgbClr val="4497CB"/>
                      </a:solidFill>
                      <a:prstDash val="solid"/>
                      <a:round/>
                      <a:headEnd type="none" w="med" len="med"/>
                      <a:tailEnd type="none" w="med" len="med"/>
                    </a:lnT>
                    <a:lnB w="12700" cap="flat" cmpd="sng" algn="ctr">
                      <a:solidFill>
                        <a:srgbClr val="4497CB"/>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Nelson Cabrera </a:t>
                      </a:r>
                      <a:r>
                        <a:rPr lang="en-US" sz="1050" u="sng"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1"/>
                        </a:rPr>
                        <a:t>Nelson.Cabrera@nychhc.org</a:t>
                      </a:r>
                      <a:r>
                        <a:rPr lang="en-US" sz="1050" u="sng"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5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Cheryl Dury</a:t>
                      </a:r>
                      <a:endParaRPr lang="en-US" sz="9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50" u="sng"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2"/>
                        </a:rPr>
                        <a:t>duryc@nychhc.org</a:t>
                      </a:r>
                      <a:r>
                        <a:rPr lang="en-US" sz="105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5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Monserrate Nieves-Martinez</a:t>
                      </a:r>
                      <a:endParaRPr lang="en-US" sz="9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50" u="sng" kern="1200"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3"/>
                        </a:rPr>
                        <a:t>Monserrate.Nieves-Martinez@nychhc.org</a:t>
                      </a:r>
                      <a:r>
                        <a:rPr lang="en-US" sz="105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53283" marR="53283" marT="26642" marB="26642" anchor="ctr">
                    <a:lnL w="12700" cap="flat" cmpd="sng" algn="ctr">
                      <a:solidFill>
                        <a:srgbClr val="4497CB"/>
                      </a:solidFill>
                      <a:prstDash val="solid"/>
                      <a:round/>
                      <a:headEnd type="none" w="med" len="med"/>
                      <a:tailEnd type="none" w="med" len="med"/>
                    </a:lnL>
                    <a:lnR w="12700" cap="flat" cmpd="sng" algn="ctr">
                      <a:solidFill>
                        <a:srgbClr val="4497CB"/>
                      </a:solidFill>
                      <a:prstDash val="solid"/>
                      <a:round/>
                      <a:headEnd type="none" w="med" len="med"/>
                      <a:tailEnd type="none" w="med" len="med"/>
                    </a:lnR>
                    <a:lnT w="12700" cap="flat" cmpd="sng" algn="ctr">
                      <a:solidFill>
                        <a:srgbClr val="4497CB"/>
                      </a:solidFill>
                      <a:prstDash val="solid"/>
                      <a:round/>
                      <a:headEnd type="none" w="med" len="med"/>
                      <a:tailEnd type="none" w="med" len="med"/>
                    </a:lnT>
                    <a:lnB w="12700" cap="flat" cmpd="sng" algn="ctr">
                      <a:solidFill>
                        <a:srgbClr val="4497CB"/>
                      </a:solidFill>
                      <a:prstDash val="solid"/>
                      <a:round/>
                      <a:headEnd type="none" w="med" len="med"/>
                      <a:tailEnd type="none" w="med" len="med"/>
                    </a:lnB>
                  </a:tcPr>
                </a:tc>
                <a:extLst>
                  <a:ext uri="{0D108BD9-81ED-4DB2-BD59-A6C34878D82A}">
                    <a16:rowId xmlns:a16="http://schemas.microsoft.com/office/drawing/2014/main" val="1832886273"/>
                  </a:ext>
                </a:extLst>
              </a:tr>
              <a:tr h="387886">
                <a:tc>
                  <a:txBody>
                    <a:bodyPr/>
                    <a:lstStyle/>
                    <a:p>
                      <a:pPr marL="0" marR="0">
                        <a:lnSpc>
                          <a:spcPct val="107000"/>
                        </a:lnSpc>
                        <a:spcBef>
                          <a:spcPts val="0"/>
                        </a:spcBef>
                        <a:spcAft>
                          <a:spcPts val="0"/>
                        </a:spcAft>
                      </a:pPr>
                      <a:r>
                        <a:rPr lang="en-US" sz="12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Gouverneur SNF</a:t>
                      </a:r>
                      <a:endParaRPr lang="en-US" sz="1050">
                        <a:effectLst/>
                        <a:latin typeface="Arial" panose="020B0604020202020204" pitchFamily="34" charset="0"/>
                        <a:ea typeface="Calibri" panose="020F0502020204030204" pitchFamily="34" charset="0"/>
                        <a:cs typeface="Arial" panose="020B0604020202020204" pitchFamily="34" charset="0"/>
                      </a:endParaRPr>
                    </a:p>
                  </a:txBody>
                  <a:tcPr marL="53283" marR="53283" marT="26642" marB="26642" anchor="ctr">
                    <a:lnL w="12700" cap="flat" cmpd="sng" algn="ctr">
                      <a:solidFill>
                        <a:srgbClr val="4497CB"/>
                      </a:solidFill>
                      <a:prstDash val="solid"/>
                      <a:round/>
                      <a:headEnd type="none" w="med" len="med"/>
                      <a:tailEnd type="none" w="med" len="med"/>
                    </a:lnL>
                    <a:lnR w="12700" cap="flat" cmpd="sng" algn="ctr">
                      <a:solidFill>
                        <a:srgbClr val="4497CB"/>
                      </a:solidFill>
                      <a:prstDash val="solid"/>
                      <a:round/>
                      <a:headEnd type="none" w="med" len="med"/>
                      <a:tailEnd type="none" w="med" len="med"/>
                    </a:lnR>
                    <a:lnT w="12700" cap="flat" cmpd="sng" algn="ctr">
                      <a:solidFill>
                        <a:srgbClr val="4497CB"/>
                      </a:solidFill>
                      <a:prstDash val="solid"/>
                      <a:round/>
                      <a:headEnd type="none" w="med" len="med"/>
                      <a:tailEnd type="none" w="med" len="med"/>
                    </a:lnT>
                    <a:lnB w="12700" cap="flat" cmpd="sng" algn="ctr">
                      <a:solidFill>
                        <a:srgbClr val="4497CB"/>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Emalyn Bravo</a:t>
                      </a:r>
                      <a:endParaRPr lang="en-US" sz="9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50" u="sng" kern="120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4"/>
                        </a:rPr>
                        <a:t>Emalyn.Bravo@nychhc.org</a:t>
                      </a:r>
                      <a:r>
                        <a:rPr lang="en-US" sz="1050" kern="12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marL="53283" marR="53283" marT="26642" marB="26642" anchor="ctr">
                    <a:lnL w="12700" cap="flat" cmpd="sng" algn="ctr">
                      <a:solidFill>
                        <a:srgbClr val="4497CB"/>
                      </a:solidFill>
                      <a:prstDash val="solid"/>
                      <a:round/>
                      <a:headEnd type="none" w="med" len="med"/>
                      <a:tailEnd type="none" w="med" len="med"/>
                    </a:lnL>
                    <a:lnR w="12700" cap="flat" cmpd="sng" algn="ctr">
                      <a:solidFill>
                        <a:srgbClr val="4497CB"/>
                      </a:solidFill>
                      <a:prstDash val="solid"/>
                      <a:round/>
                      <a:headEnd type="none" w="med" len="med"/>
                      <a:tailEnd type="none" w="med" len="med"/>
                    </a:lnR>
                    <a:lnT w="12700" cap="flat" cmpd="sng" algn="ctr">
                      <a:solidFill>
                        <a:srgbClr val="4497CB"/>
                      </a:solidFill>
                      <a:prstDash val="solid"/>
                      <a:round/>
                      <a:headEnd type="none" w="med" len="med"/>
                      <a:tailEnd type="none" w="med" len="med"/>
                    </a:lnT>
                    <a:lnB w="12700" cap="flat" cmpd="sng" algn="ctr">
                      <a:solidFill>
                        <a:srgbClr val="4497CB"/>
                      </a:solidFill>
                      <a:prstDash val="solid"/>
                      <a:round/>
                      <a:headEnd type="none" w="med" len="med"/>
                      <a:tailEnd type="none" w="med" len="med"/>
                    </a:lnB>
                  </a:tcPr>
                </a:tc>
                <a:extLst>
                  <a:ext uri="{0D108BD9-81ED-4DB2-BD59-A6C34878D82A}">
                    <a16:rowId xmlns:a16="http://schemas.microsoft.com/office/drawing/2014/main" val="902719462"/>
                  </a:ext>
                </a:extLst>
              </a:tr>
              <a:tr h="716827">
                <a:tc>
                  <a:txBody>
                    <a:bodyPr/>
                    <a:lstStyle/>
                    <a:p>
                      <a:pPr marL="0" marR="0">
                        <a:lnSpc>
                          <a:spcPct val="107000"/>
                        </a:lnSpc>
                        <a:spcBef>
                          <a:spcPts val="0"/>
                        </a:spcBef>
                        <a:spcAft>
                          <a:spcPts val="0"/>
                        </a:spcAft>
                      </a:pPr>
                      <a:r>
                        <a:rPr lang="en-U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McKinney</a:t>
                      </a:r>
                      <a:endParaRPr lang="en-US" sz="1050" dirty="0">
                        <a:effectLst/>
                        <a:latin typeface="Arial" panose="020B0604020202020204" pitchFamily="34" charset="0"/>
                        <a:ea typeface="Calibri" panose="020F0502020204030204" pitchFamily="34" charset="0"/>
                        <a:cs typeface="Arial" panose="020B0604020202020204" pitchFamily="34" charset="0"/>
                      </a:endParaRPr>
                    </a:p>
                  </a:txBody>
                  <a:tcPr marL="53283" marR="53283" marT="26642" marB="26642" anchor="ctr">
                    <a:lnL w="12700" cap="flat" cmpd="sng" algn="ctr">
                      <a:solidFill>
                        <a:srgbClr val="4497CB"/>
                      </a:solidFill>
                      <a:prstDash val="solid"/>
                      <a:round/>
                      <a:headEnd type="none" w="med" len="med"/>
                      <a:tailEnd type="none" w="med" len="med"/>
                    </a:lnL>
                    <a:lnR w="12700" cap="flat" cmpd="sng" algn="ctr">
                      <a:solidFill>
                        <a:srgbClr val="4497CB"/>
                      </a:solidFill>
                      <a:prstDash val="solid"/>
                      <a:round/>
                      <a:headEnd type="none" w="med" len="med"/>
                      <a:tailEnd type="none" w="med" len="med"/>
                    </a:lnR>
                    <a:lnT w="12700" cap="flat" cmpd="sng" algn="ctr">
                      <a:solidFill>
                        <a:srgbClr val="4497CB"/>
                      </a:solidFill>
                      <a:prstDash val="solid"/>
                      <a:round/>
                      <a:headEnd type="none" w="med" len="med"/>
                      <a:tailEnd type="none" w="med" len="med"/>
                    </a:lnT>
                    <a:lnB w="12700" cap="flat" cmpd="sng" algn="ctr">
                      <a:solidFill>
                        <a:srgbClr val="4497CB"/>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Angela Cooper</a:t>
                      </a:r>
                      <a:endParaRPr lang="en-US" sz="9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50" u="sng" kern="120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5"/>
                        </a:rPr>
                        <a:t>Angela.Cooper@nychhc.org</a:t>
                      </a:r>
                      <a:r>
                        <a:rPr lang="en-US" sz="1050" kern="12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9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50">
                          <a:effectLst/>
                          <a:latin typeface="Arial" panose="020B0604020202020204" pitchFamily="34" charset="0"/>
                          <a:ea typeface="Times New Roman" panose="02020603050405020304" pitchFamily="18" charset="0"/>
                          <a:cs typeface="Arial" panose="020B0604020202020204" pitchFamily="34" charset="0"/>
                        </a:rPr>
                        <a:t>Daveth Forbes</a:t>
                      </a:r>
                      <a:endParaRPr lang="en-US" sz="9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5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6"/>
                        </a:rPr>
                        <a:t>forbesd6@nychhc.org</a:t>
                      </a:r>
                      <a:r>
                        <a:rPr lang="en-US" sz="1050">
                          <a:effectLst/>
                          <a:latin typeface="Arial" panose="020B0604020202020204" pitchFamily="34" charset="0"/>
                          <a:ea typeface="Times New Roman" panose="02020603050405020304" pitchFamily="18" charset="0"/>
                          <a:cs typeface="Arial" panose="020B0604020202020204" pitchFamily="34" charset="0"/>
                        </a:rPr>
                        <a:t> </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marL="53283" marR="53283" marT="26642" marB="26642" anchor="ctr">
                    <a:lnL w="12700" cap="flat" cmpd="sng" algn="ctr">
                      <a:solidFill>
                        <a:srgbClr val="4497CB"/>
                      </a:solidFill>
                      <a:prstDash val="solid"/>
                      <a:round/>
                      <a:headEnd type="none" w="med" len="med"/>
                      <a:tailEnd type="none" w="med" len="med"/>
                    </a:lnL>
                    <a:lnR w="12700" cap="flat" cmpd="sng" algn="ctr">
                      <a:solidFill>
                        <a:srgbClr val="4497CB"/>
                      </a:solidFill>
                      <a:prstDash val="solid"/>
                      <a:round/>
                      <a:headEnd type="none" w="med" len="med"/>
                      <a:tailEnd type="none" w="med" len="med"/>
                    </a:lnR>
                    <a:lnT w="12700" cap="flat" cmpd="sng" algn="ctr">
                      <a:solidFill>
                        <a:srgbClr val="4497CB"/>
                      </a:solidFill>
                      <a:prstDash val="solid"/>
                      <a:round/>
                      <a:headEnd type="none" w="med" len="med"/>
                      <a:tailEnd type="none" w="med" len="med"/>
                    </a:lnT>
                    <a:lnB w="12700" cap="flat" cmpd="sng" algn="ctr">
                      <a:solidFill>
                        <a:srgbClr val="4497CB"/>
                      </a:solidFill>
                      <a:prstDash val="solid"/>
                      <a:round/>
                      <a:headEnd type="none" w="med" len="med"/>
                      <a:tailEnd type="none" w="med" len="med"/>
                    </a:lnB>
                  </a:tcPr>
                </a:tc>
                <a:extLst>
                  <a:ext uri="{0D108BD9-81ED-4DB2-BD59-A6C34878D82A}">
                    <a16:rowId xmlns:a16="http://schemas.microsoft.com/office/drawing/2014/main" val="1307805598"/>
                  </a:ext>
                </a:extLst>
              </a:tr>
              <a:tr h="387886">
                <a:tc>
                  <a:txBody>
                    <a:bodyPr/>
                    <a:lstStyle/>
                    <a:p>
                      <a:pPr marL="0" marR="0">
                        <a:lnSpc>
                          <a:spcPct val="107000"/>
                        </a:lnSpc>
                        <a:spcBef>
                          <a:spcPts val="0"/>
                        </a:spcBef>
                        <a:spcAft>
                          <a:spcPts val="0"/>
                        </a:spcAft>
                      </a:pPr>
                      <a:r>
                        <a:rPr lang="en-U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Sea View</a:t>
                      </a:r>
                      <a:endParaRPr lang="en-US" sz="1050" dirty="0">
                        <a:effectLst/>
                        <a:latin typeface="Arial" panose="020B0604020202020204" pitchFamily="34" charset="0"/>
                        <a:ea typeface="Calibri" panose="020F0502020204030204" pitchFamily="34" charset="0"/>
                        <a:cs typeface="Arial" panose="020B0604020202020204" pitchFamily="34" charset="0"/>
                      </a:endParaRPr>
                    </a:p>
                  </a:txBody>
                  <a:tcPr marL="53283" marR="53283" marT="26642" marB="26642" anchor="ctr">
                    <a:lnL w="12700" cap="flat" cmpd="sng" algn="ctr">
                      <a:solidFill>
                        <a:srgbClr val="4497CB"/>
                      </a:solidFill>
                      <a:prstDash val="solid"/>
                      <a:round/>
                      <a:headEnd type="none" w="med" len="med"/>
                      <a:tailEnd type="none" w="med" len="med"/>
                    </a:lnL>
                    <a:lnR w="12700" cap="flat" cmpd="sng" algn="ctr">
                      <a:solidFill>
                        <a:srgbClr val="4497CB"/>
                      </a:solidFill>
                      <a:prstDash val="solid"/>
                      <a:round/>
                      <a:headEnd type="none" w="med" len="med"/>
                      <a:tailEnd type="none" w="med" len="med"/>
                    </a:lnR>
                    <a:lnT w="12700" cap="flat" cmpd="sng" algn="ctr">
                      <a:solidFill>
                        <a:srgbClr val="4497CB"/>
                      </a:solidFill>
                      <a:prstDash val="solid"/>
                      <a:round/>
                      <a:headEnd type="none" w="med" len="med"/>
                      <a:tailEnd type="none" w="med" len="med"/>
                    </a:lnT>
                    <a:lnB w="12700" cap="flat" cmpd="sng" algn="ctr">
                      <a:solidFill>
                        <a:srgbClr val="4497CB"/>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Karen Maiara</a:t>
                      </a:r>
                      <a:endParaRPr lang="en-US" sz="9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50" u="sng" kern="120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7"/>
                        </a:rPr>
                        <a:t>Karen.Maiara@nychhc.org</a:t>
                      </a:r>
                      <a:r>
                        <a:rPr lang="en-US" sz="1050" kern="12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marL="53283" marR="53283" marT="26642" marB="26642" anchor="ctr">
                    <a:lnL w="12700" cap="flat" cmpd="sng" algn="ctr">
                      <a:solidFill>
                        <a:srgbClr val="4497CB"/>
                      </a:solidFill>
                      <a:prstDash val="solid"/>
                      <a:round/>
                      <a:headEnd type="none" w="med" len="med"/>
                      <a:tailEnd type="none" w="med" len="med"/>
                    </a:lnL>
                    <a:lnR w="12700" cap="flat" cmpd="sng" algn="ctr">
                      <a:solidFill>
                        <a:srgbClr val="4497CB"/>
                      </a:solidFill>
                      <a:prstDash val="solid"/>
                      <a:round/>
                      <a:headEnd type="none" w="med" len="med"/>
                      <a:tailEnd type="none" w="med" len="med"/>
                    </a:lnR>
                    <a:lnT w="12700" cap="flat" cmpd="sng" algn="ctr">
                      <a:solidFill>
                        <a:srgbClr val="4497CB"/>
                      </a:solidFill>
                      <a:prstDash val="solid"/>
                      <a:round/>
                      <a:headEnd type="none" w="med" len="med"/>
                      <a:tailEnd type="none" w="med" len="med"/>
                    </a:lnT>
                    <a:lnB w="12700" cap="flat" cmpd="sng" algn="ctr">
                      <a:solidFill>
                        <a:srgbClr val="4497CB"/>
                      </a:solidFill>
                      <a:prstDash val="solid"/>
                      <a:round/>
                      <a:headEnd type="none" w="med" len="med"/>
                      <a:tailEnd type="none" w="med" len="med"/>
                    </a:lnB>
                  </a:tcPr>
                </a:tc>
                <a:extLst>
                  <a:ext uri="{0D108BD9-81ED-4DB2-BD59-A6C34878D82A}">
                    <a16:rowId xmlns:a16="http://schemas.microsoft.com/office/drawing/2014/main" val="373380834"/>
                  </a:ext>
                </a:extLst>
              </a:tr>
              <a:tr h="335951">
                <a:tc>
                  <a:txBody>
                    <a:bodyPr/>
                    <a:lstStyle/>
                    <a:p>
                      <a:pPr marL="0" marR="0" algn="ctr">
                        <a:lnSpc>
                          <a:spcPct val="107000"/>
                        </a:lnSpc>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Service Line</a:t>
                      </a:r>
                      <a:endParaRPr lang="en-US" sz="1050" dirty="0">
                        <a:effectLst/>
                        <a:latin typeface="Arial" panose="020B0604020202020204" pitchFamily="34" charset="0"/>
                        <a:ea typeface="Calibri" panose="020F0502020204030204" pitchFamily="34" charset="0"/>
                        <a:cs typeface="Arial" panose="020B0604020202020204" pitchFamily="34" charset="0"/>
                      </a:endParaRPr>
                    </a:p>
                  </a:txBody>
                  <a:tcPr marL="53283" marR="53283" marT="26642" marB="26642" anchor="ctr">
                    <a:lnL w="12700" cap="flat" cmpd="sng" algn="ctr">
                      <a:solidFill>
                        <a:srgbClr val="4497CB"/>
                      </a:solidFill>
                      <a:prstDash val="solid"/>
                      <a:round/>
                      <a:headEnd type="none" w="med" len="med"/>
                      <a:tailEnd type="none" w="med" len="med"/>
                    </a:lnL>
                    <a:lnR>
                      <a:noFill/>
                    </a:lnR>
                    <a:lnT w="12700" cap="flat" cmpd="sng" algn="ctr">
                      <a:solidFill>
                        <a:srgbClr val="4497CB"/>
                      </a:solidFill>
                      <a:prstDash val="solid"/>
                      <a:round/>
                      <a:headEnd type="none" w="med" len="med"/>
                      <a:tailEnd type="none" w="med" len="med"/>
                    </a:lnT>
                    <a:lnB w="12700" cap="flat" cmpd="sng" algn="ctr">
                      <a:solidFill>
                        <a:srgbClr val="4497CB"/>
                      </a:solidFill>
                      <a:prstDash val="solid"/>
                      <a:round/>
                      <a:headEnd type="none" w="med" len="med"/>
                      <a:tailEnd type="none" w="med" len="med"/>
                    </a:lnB>
                    <a:solidFill>
                      <a:schemeClr val="accent5">
                        <a:lumMod val="60000"/>
                        <a:lumOff val="40000"/>
                      </a:schemeClr>
                    </a:solidFill>
                  </a:tcPr>
                </a:tc>
                <a:tc>
                  <a:txBody>
                    <a:bodyPr/>
                    <a:lstStyle/>
                    <a:p>
                      <a:pPr algn="ctr"/>
                      <a:r>
                        <a:rPr lang="en-US" sz="1200" b="1"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Lead</a:t>
                      </a:r>
                      <a:endParaRPr lang="en-US" dirty="0"/>
                    </a:p>
                  </a:txBody>
                  <a:tcPr marL="53283" marR="53283" marT="26642" marB="26642" anchor="ctr">
                    <a:lnL>
                      <a:noFill/>
                    </a:lnL>
                    <a:lnR w="12700" cap="flat" cmpd="sng" algn="ctr">
                      <a:solidFill>
                        <a:srgbClr val="4497CB"/>
                      </a:solidFill>
                      <a:prstDash val="solid"/>
                      <a:round/>
                      <a:headEnd type="none" w="med" len="med"/>
                      <a:tailEnd type="none" w="med" len="med"/>
                    </a:lnR>
                    <a:lnT w="12700" cap="flat" cmpd="sng" algn="ctr">
                      <a:solidFill>
                        <a:srgbClr val="4497CB"/>
                      </a:solidFill>
                      <a:prstDash val="solid"/>
                      <a:round/>
                      <a:headEnd type="none" w="med" len="med"/>
                      <a:tailEnd type="none" w="med" len="med"/>
                    </a:lnT>
                    <a:lnB w="12700" cap="flat" cmpd="sng" algn="ctr">
                      <a:solidFill>
                        <a:srgbClr val="4497CB"/>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060311311"/>
                  </a:ext>
                </a:extLst>
              </a:tr>
              <a:tr h="1045769">
                <a:tc>
                  <a:txBody>
                    <a:bodyPr/>
                    <a:lstStyle/>
                    <a:p>
                      <a:pPr marL="0" marR="0">
                        <a:lnSpc>
                          <a:spcPct val="107000"/>
                        </a:lnSpc>
                        <a:spcBef>
                          <a:spcPts val="0"/>
                        </a:spcBef>
                        <a:spcAft>
                          <a:spcPts val="0"/>
                        </a:spcAft>
                      </a:pPr>
                      <a:r>
                        <a:rPr lang="en-US" sz="12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Community Care</a:t>
                      </a:r>
                      <a:endParaRPr lang="en-US" sz="1050">
                        <a:effectLst/>
                        <a:latin typeface="Arial" panose="020B0604020202020204" pitchFamily="34" charset="0"/>
                        <a:ea typeface="Calibri" panose="020F0502020204030204" pitchFamily="34" charset="0"/>
                        <a:cs typeface="Arial" panose="020B0604020202020204" pitchFamily="34" charset="0"/>
                      </a:endParaRPr>
                    </a:p>
                  </a:txBody>
                  <a:tcPr marL="53283" marR="53283" marT="26642" marB="26642" anchor="ctr">
                    <a:lnL w="12700" cap="flat" cmpd="sng" algn="ctr">
                      <a:solidFill>
                        <a:srgbClr val="4497CB"/>
                      </a:solidFill>
                      <a:prstDash val="solid"/>
                      <a:round/>
                      <a:headEnd type="none" w="med" len="med"/>
                      <a:tailEnd type="none" w="med" len="med"/>
                    </a:lnL>
                    <a:lnR w="12700" cap="flat" cmpd="sng" algn="ctr">
                      <a:solidFill>
                        <a:srgbClr val="C6D5F3"/>
                      </a:solidFill>
                      <a:prstDash val="solid"/>
                      <a:round/>
                      <a:headEnd type="none" w="med" len="med"/>
                      <a:tailEnd type="none" w="med" len="med"/>
                    </a:lnR>
                    <a:lnT w="12700" cap="flat" cmpd="sng" algn="ctr">
                      <a:solidFill>
                        <a:srgbClr val="4497CB"/>
                      </a:solidFill>
                      <a:prstDash val="solid"/>
                      <a:round/>
                      <a:headEnd type="none" w="med" len="med"/>
                      <a:tailEnd type="none" w="med" len="med"/>
                    </a:lnT>
                    <a:lnB w="12700" cap="flat" cmpd="sng" algn="ctr">
                      <a:solidFill>
                        <a:srgbClr val="4497CB"/>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kern="1200" dirty="0">
                          <a:effectLst/>
                          <a:latin typeface="Arial" panose="020B0604020202020204" pitchFamily="34" charset="0"/>
                          <a:ea typeface="Times New Roman" panose="02020603050405020304" pitchFamily="18" charset="0"/>
                          <a:cs typeface="Arial" panose="020B0604020202020204" pitchFamily="34" charset="0"/>
                        </a:rPr>
                        <a:t>Emmanuel Monegro</a:t>
                      </a:r>
                      <a:endParaRPr lang="en-US" sz="9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50" u="sng" kern="1200"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8"/>
                        </a:rPr>
                        <a:t>monegroe@nychhc.org</a:t>
                      </a:r>
                      <a:endParaRPr lang="en-US" sz="9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50" kern="1200" dirty="0">
                          <a:effectLst/>
                          <a:latin typeface="Arial" panose="020B0604020202020204" pitchFamily="34" charset="0"/>
                          <a:ea typeface="Times New Roman" panose="02020603050405020304" pitchFamily="18" charset="0"/>
                          <a:cs typeface="Arial" panose="020B0604020202020204" pitchFamily="34" charset="0"/>
                        </a:rPr>
                        <a:t>Ishmael Carter </a:t>
                      </a:r>
                      <a:r>
                        <a:rPr lang="en-US" sz="1050" u="sng" kern="1200"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9"/>
                        </a:rPr>
                        <a:t>Ishmael.Carter@nychhc.org</a:t>
                      </a:r>
                      <a:r>
                        <a:rPr lang="en-US" sz="1050" kern="1200" dirty="0">
                          <a:effectLst/>
                          <a:latin typeface="Arial" panose="020B0604020202020204" pitchFamily="34" charset="0"/>
                          <a:ea typeface="Times New Roman" panose="02020603050405020304" pitchFamily="18"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50" kern="1200" dirty="0">
                          <a:effectLst/>
                          <a:latin typeface="Arial" panose="020B0604020202020204" pitchFamily="34" charset="0"/>
                          <a:ea typeface="Times New Roman" panose="02020603050405020304" pitchFamily="18" charset="0"/>
                          <a:cs typeface="Arial" panose="020B0604020202020204" pitchFamily="34" charset="0"/>
                        </a:rPr>
                        <a:t>Brenia De La Cruz-Cedeno </a:t>
                      </a:r>
                      <a:r>
                        <a:rPr lang="en-US" sz="1050" u="sng" kern="1200"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40"/>
                        </a:rPr>
                        <a:t>delacb3@nychhc.org</a:t>
                      </a:r>
                      <a:r>
                        <a:rPr lang="en-US" sz="1050" kern="1200" dirty="0">
                          <a:effectLst/>
                          <a:latin typeface="Arial" panose="020B0604020202020204" pitchFamily="34" charset="0"/>
                          <a:ea typeface="Times New Roman" panose="02020603050405020304" pitchFamily="18" charset="0"/>
                          <a:cs typeface="Arial" panose="020B0604020202020204" pitchFamily="34" charset="0"/>
                        </a:rPr>
                        <a:t>   </a:t>
                      </a:r>
                      <a:endParaRPr lang="en-US" dirty="0"/>
                    </a:p>
                  </a:txBody>
                  <a:tcPr marL="53283" marR="53283" marT="26642" marB="26642" anchor="ctr">
                    <a:lnL w="12700" cap="flat" cmpd="sng" algn="ctr">
                      <a:solidFill>
                        <a:srgbClr val="C6D5F3"/>
                      </a:solidFill>
                      <a:prstDash val="solid"/>
                      <a:round/>
                      <a:headEnd type="none" w="med" len="med"/>
                      <a:tailEnd type="none" w="med" len="med"/>
                    </a:lnL>
                    <a:lnR w="12700" cap="flat" cmpd="sng" algn="ctr">
                      <a:solidFill>
                        <a:srgbClr val="4497CB"/>
                      </a:solidFill>
                      <a:prstDash val="solid"/>
                      <a:round/>
                      <a:headEnd type="none" w="med" len="med"/>
                      <a:tailEnd type="none" w="med" len="med"/>
                    </a:lnR>
                    <a:lnT w="12700" cap="flat" cmpd="sng" algn="ctr">
                      <a:solidFill>
                        <a:srgbClr val="4497CB"/>
                      </a:solidFill>
                      <a:prstDash val="solid"/>
                      <a:round/>
                      <a:headEnd type="none" w="med" len="med"/>
                      <a:tailEnd type="none" w="med" len="med"/>
                    </a:lnT>
                    <a:lnB w="12700" cap="flat" cmpd="sng" algn="ctr">
                      <a:solidFill>
                        <a:srgbClr val="4497CB"/>
                      </a:solidFill>
                      <a:prstDash val="solid"/>
                      <a:round/>
                      <a:headEnd type="none" w="med" len="med"/>
                      <a:tailEnd type="none" w="med" len="med"/>
                    </a:lnB>
                  </a:tcPr>
                </a:tc>
                <a:extLst>
                  <a:ext uri="{0D108BD9-81ED-4DB2-BD59-A6C34878D82A}">
                    <a16:rowId xmlns:a16="http://schemas.microsoft.com/office/drawing/2014/main" val="2380967566"/>
                  </a:ext>
                </a:extLst>
              </a:tr>
              <a:tr h="716827">
                <a:tc>
                  <a:txBody>
                    <a:bodyPr/>
                    <a:lstStyle/>
                    <a:p>
                      <a:pPr marL="0" marR="0">
                        <a:lnSpc>
                          <a:spcPct val="107000"/>
                        </a:lnSpc>
                        <a:spcBef>
                          <a:spcPts val="0"/>
                        </a:spcBef>
                        <a:spcAft>
                          <a:spcPts val="0"/>
                        </a:spcAft>
                      </a:pPr>
                      <a:r>
                        <a:rPr lang="en-U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Ambulatory Care</a:t>
                      </a:r>
                      <a:endParaRPr lang="en-US" sz="1050" dirty="0">
                        <a:effectLst/>
                        <a:latin typeface="Arial" panose="020B0604020202020204" pitchFamily="34" charset="0"/>
                        <a:ea typeface="Calibri" panose="020F0502020204030204" pitchFamily="34" charset="0"/>
                        <a:cs typeface="Arial" panose="020B0604020202020204" pitchFamily="34" charset="0"/>
                      </a:endParaRPr>
                    </a:p>
                  </a:txBody>
                  <a:tcPr marL="53283" marR="53283" marT="26642" marB="26642" anchor="ctr">
                    <a:lnL w="12700" cap="flat" cmpd="sng" algn="ctr">
                      <a:solidFill>
                        <a:srgbClr val="4497CB"/>
                      </a:solidFill>
                      <a:prstDash val="solid"/>
                      <a:round/>
                      <a:headEnd type="none" w="med" len="med"/>
                      <a:tailEnd type="none" w="med" len="med"/>
                    </a:lnL>
                    <a:lnR w="12700" cap="flat" cmpd="sng" algn="ctr">
                      <a:solidFill>
                        <a:srgbClr val="C6D5F3"/>
                      </a:solidFill>
                      <a:prstDash val="solid"/>
                      <a:round/>
                      <a:headEnd type="none" w="med" len="med"/>
                      <a:tailEnd type="none" w="med" len="med"/>
                    </a:lnR>
                    <a:lnT w="12700" cap="flat" cmpd="sng" algn="ctr">
                      <a:solidFill>
                        <a:srgbClr val="4497CB"/>
                      </a:solidFill>
                      <a:prstDash val="solid"/>
                      <a:round/>
                      <a:headEnd type="none" w="med" len="med"/>
                      <a:tailEnd type="none" w="med" len="med"/>
                    </a:lnT>
                    <a:lnB w="12700" cap="flat" cmpd="sng" algn="ctr">
                      <a:solidFill>
                        <a:srgbClr val="4497CB"/>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kern="1200" dirty="0">
                          <a:effectLst/>
                          <a:latin typeface="Arial" panose="020B0604020202020204" pitchFamily="34" charset="0"/>
                          <a:ea typeface="Times New Roman" panose="02020603050405020304" pitchFamily="18" charset="0"/>
                          <a:cs typeface="Arial" panose="020B0604020202020204" pitchFamily="34" charset="0"/>
                        </a:rPr>
                        <a:t>Justin List</a:t>
                      </a:r>
                      <a:endParaRPr lang="en-US" sz="9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50" u="sng" kern="1200"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41"/>
                        </a:rPr>
                        <a:t>Justin.List@nychhc.org</a:t>
                      </a:r>
                      <a:r>
                        <a:rPr lang="en-US" sz="1050" kern="1200" dirty="0">
                          <a:effectLst/>
                          <a:latin typeface="Arial" panose="020B0604020202020204" pitchFamily="34" charset="0"/>
                          <a:ea typeface="Times New Roman" panose="02020603050405020304" pitchFamily="18"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53283" marR="53283" marT="26642" marB="26642" anchor="ctr">
                    <a:lnL w="12700" cap="flat" cmpd="sng" algn="ctr">
                      <a:solidFill>
                        <a:srgbClr val="C6D5F3"/>
                      </a:solidFill>
                      <a:prstDash val="solid"/>
                      <a:round/>
                      <a:headEnd type="none" w="med" len="med"/>
                      <a:tailEnd type="none" w="med" len="med"/>
                    </a:lnL>
                    <a:lnR w="12700" cap="flat" cmpd="sng" algn="ctr">
                      <a:solidFill>
                        <a:srgbClr val="4497CB"/>
                      </a:solidFill>
                      <a:prstDash val="solid"/>
                      <a:round/>
                      <a:headEnd type="none" w="med" len="med"/>
                      <a:tailEnd type="none" w="med" len="med"/>
                    </a:lnR>
                    <a:lnT w="12700" cap="flat" cmpd="sng" algn="ctr">
                      <a:solidFill>
                        <a:srgbClr val="4497CB"/>
                      </a:solidFill>
                      <a:prstDash val="solid"/>
                      <a:round/>
                      <a:headEnd type="none" w="med" len="med"/>
                      <a:tailEnd type="none" w="med" len="med"/>
                    </a:lnT>
                    <a:lnB w="12700" cap="flat" cmpd="sng" algn="ctr">
                      <a:solidFill>
                        <a:srgbClr val="4497CB"/>
                      </a:solidFill>
                      <a:prstDash val="solid"/>
                      <a:round/>
                      <a:headEnd type="none" w="med" len="med"/>
                      <a:tailEnd type="none" w="med" len="med"/>
                    </a:lnB>
                  </a:tcPr>
                </a:tc>
                <a:extLst>
                  <a:ext uri="{0D108BD9-81ED-4DB2-BD59-A6C34878D82A}">
                    <a16:rowId xmlns:a16="http://schemas.microsoft.com/office/drawing/2014/main" val="2153273194"/>
                  </a:ext>
                </a:extLst>
              </a:tr>
            </a:tbl>
          </a:graphicData>
        </a:graphic>
      </p:graphicFrame>
      <p:sp>
        <p:nvSpPr>
          <p:cNvPr id="11" name="Rectangle 2">
            <a:extLst>
              <a:ext uri="{FF2B5EF4-FFF2-40B4-BE49-F238E27FC236}">
                <a16:creationId xmlns:a16="http://schemas.microsoft.com/office/drawing/2014/main" id="{B38EDD95-BB91-46AA-805B-146C45ABA5D8}"/>
              </a:ext>
            </a:extLst>
          </p:cNvPr>
          <p:cNvSpPr>
            <a:spLocks noChangeArrowheads="1"/>
          </p:cNvSpPr>
          <p:nvPr/>
        </p:nvSpPr>
        <p:spPr bwMode="auto">
          <a:xfrm>
            <a:off x="4384675" y="14081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452E48E9-FDC9-4AC4-87C5-37E88B3F7B4E}"/>
              </a:ext>
            </a:extLst>
          </p:cNvPr>
          <p:cNvSpPr txBox="1">
            <a:spLocks/>
          </p:cNvSpPr>
          <p:nvPr/>
        </p:nvSpPr>
        <p:spPr>
          <a:xfrm>
            <a:off x="1529317" y="117353"/>
            <a:ext cx="10515600" cy="1125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small" spc="0" normalizeH="0" baseline="0" noProof="0" dirty="0">
                <a:ln>
                  <a:noFill/>
                </a:ln>
                <a:solidFill>
                  <a:srgbClr val="1D4189"/>
                </a:solidFill>
                <a:effectLst/>
                <a:uLnTx/>
                <a:uFillTx/>
                <a:latin typeface="Arial" panose="020B0604020202020204" pitchFamily="34" charset="0"/>
                <a:ea typeface="+mj-ea"/>
                <a:cs typeface="Arial" panose="020B0604020202020204" pitchFamily="34" charset="0"/>
              </a:rPr>
              <a:t>H3 Contacts</a:t>
            </a:r>
          </a:p>
        </p:txBody>
      </p:sp>
      <p:cxnSp>
        <p:nvCxnSpPr>
          <p:cNvPr id="12" name="Straight Connector 11">
            <a:extLst>
              <a:ext uri="{FF2B5EF4-FFF2-40B4-BE49-F238E27FC236}">
                <a16:creationId xmlns:a16="http://schemas.microsoft.com/office/drawing/2014/main" id="{87E98A9C-FCED-46B9-BE26-8A68AA5FE184}"/>
              </a:ext>
            </a:extLst>
          </p:cNvPr>
          <p:cNvCxnSpPr>
            <a:cxnSpLocks/>
          </p:cNvCxnSpPr>
          <p:nvPr/>
        </p:nvCxnSpPr>
        <p:spPr>
          <a:xfrm rot="5400000">
            <a:off x="9073117" y="-1976035"/>
            <a:ext cx="0" cy="5943600"/>
          </a:xfrm>
          <a:prstGeom prst="line">
            <a:avLst/>
          </a:prstGeom>
          <a:noFill/>
          <a:ln w="28575" cap="flat" cmpd="sng" algn="ctr">
            <a:solidFill>
              <a:srgbClr val="F98D28"/>
            </a:solidFill>
            <a:prstDash val="solid"/>
            <a:miter lim="800000"/>
          </a:ln>
          <a:effectLst/>
        </p:spPr>
      </p:cxnSp>
      <p:pic>
        <p:nvPicPr>
          <p:cNvPr id="2" name="Picture 1">
            <a:extLst>
              <a:ext uri="{FF2B5EF4-FFF2-40B4-BE49-F238E27FC236}">
                <a16:creationId xmlns:a16="http://schemas.microsoft.com/office/drawing/2014/main" id="{139C56FF-584B-4CE8-8EF3-A11356AB0293}"/>
              </a:ext>
            </a:extLst>
          </p:cNvPr>
          <p:cNvPicPr>
            <a:picLocks noChangeAspect="1"/>
          </p:cNvPicPr>
          <p:nvPr/>
        </p:nvPicPr>
        <p:blipFill>
          <a:blip r:embed="rId42"/>
          <a:stretch>
            <a:fillRect/>
          </a:stretch>
        </p:blipFill>
        <p:spPr>
          <a:xfrm>
            <a:off x="1449191" y="114047"/>
            <a:ext cx="718853" cy="731520"/>
          </a:xfrm>
          <a:prstGeom prst="rect">
            <a:avLst/>
          </a:prstGeom>
        </p:spPr>
      </p:pic>
    </p:spTree>
    <p:extLst>
      <p:ext uri="{BB962C8B-B14F-4D97-AF65-F5344CB8AC3E}">
        <p14:creationId xmlns:p14="http://schemas.microsoft.com/office/powerpoint/2010/main" val="4265700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2993" y="1661612"/>
            <a:ext cx="10515600" cy="2852737"/>
          </a:xfrm>
        </p:spPr>
        <p:txBody>
          <a:bodyPr/>
          <a:lstStyle/>
          <a:p>
            <a:r>
              <a:rPr lang="en-US" dirty="0">
                <a:solidFill>
                  <a:schemeClr val="accent1"/>
                </a:solidFill>
              </a:rPr>
              <a:t>Emotional Wellness </a:t>
            </a:r>
          </a:p>
        </p:txBody>
      </p:sp>
      <p:sp>
        <p:nvSpPr>
          <p:cNvPr id="3" name="Text Placeholder 2"/>
          <p:cNvSpPr>
            <a:spLocks noGrp="1"/>
          </p:cNvSpPr>
          <p:nvPr>
            <p:ph type="body" idx="1"/>
          </p:nvPr>
        </p:nvSpPr>
        <p:spPr>
          <a:solidFill>
            <a:schemeClr val="accent1">
              <a:lumMod val="20000"/>
              <a:lumOff val="80000"/>
            </a:schemeClr>
          </a:solidFill>
        </p:spPr>
        <p:txBody>
          <a:bodyPr tIns="91440" bIns="91440"/>
          <a:lstStyle/>
          <a:p>
            <a:r>
              <a:rPr lang="en-US" b="1" dirty="0">
                <a:solidFill>
                  <a:srgbClr val="0070C0"/>
                </a:solidFill>
              </a:rPr>
              <a:t>Coping effectively with life and creating satisfying well-being for one’s self</a:t>
            </a:r>
          </a:p>
        </p:txBody>
      </p:sp>
      <p:pic>
        <p:nvPicPr>
          <p:cNvPr id="5" name="Picture 4">
            <a:extLst>
              <a:ext uri="{FF2B5EF4-FFF2-40B4-BE49-F238E27FC236}">
                <a16:creationId xmlns:a16="http://schemas.microsoft.com/office/drawing/2014/main" id="{2198B045-58DD-477C-8DD5-5EFE943D6256}"/>
              </a:ext>
            </a:extLst>
          </p:cNvPr>
          <p:cNvPicPr>
            <a:picLocks noChangeAspect="1"/>
          </p:cNvPicPr>
          <p:nvPr/>
        </p:nvPicPr>
        <p:blipFill>
          <a:blip r:embed="rId4"/>
          <a:stretch>
            <a:fillRect/>
          </a:stretch>
        </p:blipFill>
        <p:spPr>
          <a:xfrm>
            <a:off x="801468" y="3761874"/>
            <a:ext cx="771525" cy="752475"/>
          </a:xfrm>
          <a:prstGeom prst="rect">
            <a:avLst/>
          </a:prstGeom>
        </p:spPr>
      </p:pic>
      <p:sp>
        <p:nvSpPr>
          <p:cNvPr id="6" name="Oval 5">
            <a:extLst>
              <a:ext uri="{FF2B5EF4-FFF2-40B4-BE49-F238E27FC236}">
                <a16:creationId xmlns:a16="http://schemas.microsoft.com/office/drawing/2014/main" id="{08BF4854-BB7E-44F8-B0B1-726D06A90B62}"/>
              </a:ext>
            </a:extLst>
          </p:cNvPr>
          <p:cNvSpPr/>
          <p:nvPr/>
        </p:nvSpPr>
        <p:spPr>
          <a:xfrm>
            <a:off x="855013" y="376400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21D21C3-16B5-4D40-A2E4-85B399AEE2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173" y="3901165"/>
            <a:ext cx="457200" cy="457200"/>
          </a:xfrm>
          <a:prstGeom prst="rect">
            <a:avLst/>
          </a:prstGeom>
          <a:solidFill>
            <a:srgbClr val="002060"/>
          </a:solidFill>
        </p:spPr>
      </p:pic>
    </p:spTree>
    <p:custDataLst>
      <p:tags r:id="rId1"/>
    </p:custDataLst>
    <p:extLst>
      <p:ext uri="{BB962C8B-B14F-4D97-AF65-F5344CB8AC3E}">
        <p14:creationId xmlns:p14="http://schemas.microsoft.com/office/powerpoint/2010/main" val="38216424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317" y="117353"/>
            <a:ext cx="10515600" cy="1125404"/>
          </a:xfrm>
        </p:spPr>
        <p:txBody>
          <a:bodyPr/>
          <a:lstStyle/>
          <a:p>
            <a:pPr algn="r"/>
            <a:r>
              <a:rPr lang="en-US" b="0" cap="small" dirty="0"/>
              <a:t>H3 = Holistic Wellness</a:t>
            </a:r>
          </a:p>
        </p:txBody>
      </p:sp>
      <p:cxnSp>
        <p:nvCxnSpPr>
          <p:cNvPr id="3" name="Straight Connector 2">
            <a:extLst>
              <a:ext uri="{FF2B5EF4-FFF2-40B4-BE49-F238E27FC236}">
                <a16:creationId xmlns:a16="http://schemas.microsoft.com/office/drawing/2014/main" id="{E8A06CC2-9EB4-B34E-9916-FB8BC63D12AD}"/>
              </a:ext>
            </a:extLst>
          </p:cNvPr>
          <p:cNvCxnSpPr>
            <a:cxnSpLocks/>
          </p:cNvCxnSpPr>
          <p:nvPr/>
        </p:nvCxnSpPr>
        <p:spPr>
          <a:xfrm rot="5400000">
            <a:off x="9073117" y="-1976035"/>
            <a:ext cx="0" cy="59436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pic>
        <p:nvPicPr>
          <p:cNvPr id="4" name="Picture 3"/>
          <p:cNvPicPr>
            <a:picLocks noChangeAspect="1"/>
          </p:cNvPicPr>
          <p:nvPr/>
        </p:nvPicPr>
        <p:blipFill>
          <a:blip r:embed="rId3"/>
          <a:stretch>
            <a:fillRect/>
          </a:stretch>
        </p:blipFill>
        <p:spPr>
          <a:xfrm>
            <a:off x="1730106" y="1231208"/>
            <a:ext cx="8742422" cy="4919898"/>
          </a:xfrm>
          <a:prstGeom prst="rect">
            <a:avLst/>
          </a:prstGeom>
        </p:spPr>
      </p:pic>
      <p:sp>
        <p:nvSpPr>
          <p:cNvPr id="8" name="TextBox 7"/>
          <p:cNvSpPr txBox="1"/>
          <p:nvPr/>
        </p:nvSpPr>
        <p:spPr>
          <a:xfrm>
            <a:off x="5923722" y="5278411"/>
            <a:ext cx="4184374" cy="596347"/>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61FFF681-4F13-4AA7-A911-C086C0524542}"/>
              </a:ext>
            </a:extLst>
          </p:cNvPr>
          <p:cNvSpPr txBox="1"/>
          <p:nvPr/>
        </p:nvSpPr>
        <p:spPr>
          <a:xfrm>
            <a:off x="2259020" y="6170356"/>
            <a:ext cx="7673960" cy="369332"/>
          </a:xfrm>
          <a:prstGeom prst="rect">
            <a:avLst/>
          </a:prstGeom>
          <a:noFill/>
        </p:spPr>
        <p:txBody>
          <a:bodyPr wrap="none" rtlCol="0">
            <a:spAutoFit/>
          </a:bodyPr>
          <a:lstStyle/>
          <a:p>
            <a:r>
              <a:rPr lang="en-US" dirty="0">
                <a:hlinkClick r:id="rId4"/>
              </a:rPr>
              <a:t>http://hhcinsider.nychhc.org/sites/helping_healers_heal/Pages/index.aspx</a:t>
            </a:r>
            <a:r>
              <a:rPr lang="en-US" dirty="0"/>
              <a:t> </a:t>
            </a:r>
          </a:p>
        </p:txBody>
      </p:sp>
    </p:spTree>
    <p:custDataLst>
      <p:tags r:id="rId1"/>
    </p:custDataLst>
    <p:extLst>
      <p:ext uri="{BB962C8B-B14F-4D97-AF65-F5344CB8AC3E}">
        <p14:creationId xmlns:p14="http://schemas.microsoft.com/office/powerpoint/2010/main" val="1481262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44A1B2B6-F266-4683-A6F1-7CA25B4F12C0}"/>
              </a:ext>
            </a:extLst>
          </p:cNvPr>
          <p:cNvSpPr txBox="1"/>
          <p:nvPr/>
        </p:nvSpPr>
        <p:spPr>
          <a:xfrm>
            <a:off x="3058964" y="286305"/>
            <a:ext cx="8821712" cy="646331"/>
          </a:xfrm>
          <a:prstGeom prst="rect">
            <a:avLst/>
          </a:prstGeom>
          <a:noFill/>
        </p:spPr>
        <p:txBody>
          <a:bodyPr wrap="square" rtlCol="0">
            <a:spAutoFit/>
          </a:bodyPr>
          <a:lstStyle/>
          <a:p>
            <a:pPr algn="r"/>
            <a:r>
              <a:rPr lang="en-US" sz="3600" b="1" dirty="0">
                <a:solidFill>
                  <a:srgbClr val="21418B"/>
                </a:solidFill>
                <a:latin typeface="Arial" panose="020B0604020202020204" pitchFamily="34" charset="0"/>
                <a:cs typeface="Arial" panose="020B0604020202020204" pitchFamily="34" charset="0"/>
              </a:rPr>
              <a:t>NYC Data </a:t>
            </a:r>
            <a:endParaRPr lang="en-US" sz="3600" dirty="0">
              <a:solidFill>
                <a:srgbClr val="21418B"/>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6FD0A19-258C-4D04-BCE8-A84FA1D181EE}"/>
              </a:ext>
            </a:extLst>
          </p:cNvPr>
          <p:cNvPicPr>
            <a:picLocks noChangeAspect="1"/>
          </p:cNvPicPr>
          <p:nvPr/>
        </p:nvPicPr>
        <p:blipFill>
          <a:blip r:embed="rId3"/>
          <a:stretch>
            <a:fillRect/>
          </a:stretch>
        </p:blipFill>
        <p:spPr>
          <a:xfrm>
            <a:off x="7587798" y="4316819"/>
            <a:ext cx="4581729" cy="482009"/>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0A3CE7A5-E335-4A37-AA89-2992C67405A3}"/>
                  </a:ext>
                </a:extLst>
              </p14:cNvPr>
              <p14:cNvContentPartPr/>
              <p14:nvPr/>
            </p14:nvContentPartPr>
            <p14:xfrm>
              <a:off x="787253" y="1696322"/>
              <a:ext cx="360" cy="360"/>
            </p14:xfrm>
          </p:contentPart>
        </mc:Choice>
        <mc:Fallback xmlns="">
          <p:pic>
            <p:nvPicPr>
              <p:cNvPr id="2" name="Ink 1">
                <a:extLst>
                  <a:ext uri="{FF2B5EF4-FFF2-40B4-BE49-F238E27FC236}">
                    <a16:creationId xmlns:a16="http://schemas.microsoft.com/office/drawing/2014/main" id="{0A3CE7A5-E335-4A37-AA89-2992C67405A3}"/>
                  </a:ext>
                </a:extLst>
              </p:cNvPr>
              <p:cNvPicPr/>
              <p:nvPr/>
            </p:nvPicPr>
            <p:blipFill>
              <a:blip r:embed="rId7"/>
              <a:stretch>
                <a:fillRect/>
              </a:stretch>
            </p:blipFill>
            <p:spPr>
              <a:xfrm>
                <a:off x="778253" y="1687682"/>
                <a:ext cx="18000" cy="18000"/>
              </a:xfrm>
              <a:prstGeom prst="rect">
                <a:avLst/>
              </a:prstGeom>
            </p:spPr>
          </p:pic>
        </mc:Fallback>
      </mc:AlternateContent>
      <p:sp>
        <p:nvSpPr>
          <p:cNvPr id="8" name="Rectangle 7">
            <a:extLst>
              <a:ext uri="{FF2B5EF4-FFF2-40B4-BE49-F238E27FC236}">
                <a16:creationId xmlns:a16="http://schemas.microsoft.com/office/drawing/2014/main" id="{D35C20AC-61A0-CC4A-880D-381575D343DF}"/>
              </a:ext>
            </a:extLst>
          </p:cNvPr>
          <p:cNvSpPr/>
          <p:nvPr/>
        </p:nvSpPr>
        <p:spPr>
          <a:xfrm>
            <a:off x="8387240" y="6122773"/>
            <a:ext cx="3804760" cy="276999"/>
          </a:xfrm>
          <a:prstGeom prst="rect">
            <a:avLst/>
          </a:prstGeom>
        </p:spPr>
        <p:txBody>
          <a:bodyPr wrap="none">
            <a:spAutoFit/>
          </a:bodyPr>
          <a:lstStyle/>
          <a:p>
            <a:r>
              <a:rPr lang="en-US" sz="1200" dirty="0"/>
              <a:t>https://www1.nyc.gov/site/</a:t>
            </a:r>
            <a:r>
              <a:rPr lang="en-US" sz="1200" dirty="0" err="1"/>
              <a:t>doh</a:t>
            </a:r>
            <a:r>
              <a:rPr lang="en-US" sz="1200" dirty="0"/>
              <a:t>/</a:t>
            </a:r>
            <a:r>
              <a:rPr lang="en-US" sz="1200" dirty="0" err="1"/>
              <a:t>covid</a:t>
            </a:r>
            <a:r>
              <a:rPr lang="en-US" sz="1200" dirty="0"/>
              <a:t>/covid-19-data.page</a:t>
            </a:r>
          </a:p>
        </p:txBody>
      </p:sp>
      <p:sp>
        <p:nvSpPr>
          <p:cNvPr id="3" name="TextBox 2">
            <a:extLst>
              <a:ext uri="{FF2B5EF4-FFF2-40B4-BE49-F238E27FC236}">
                <a16:creationId xmlns:a16="http://schemas.microsoft.com/office/drawing/2014/main" id="{675E9FEA-6127-4240-B848-218DADB9B2E2}"/>
              </a:ext>
            </a:extLst>
          </p:cNvPr>
          <p:cNvSpPr txBox="1"/>
          <p:nvPr/>
        </p:nvSpPr>
        <p:spPr>
          <a:xfrm>
            <a:off x="370149" y="1373156"/>
            <a:ext cx="11034598" cy="369332"/>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solidFill>
                  <a:schemeClr val="accent1"/>
                </a:solidFill>
                <a:latin typeface="Arial" panose="020B0604020202020204" pitchFamily="34" charset="0"/>
                <a:cs typeface="Arial" panose="020B0604020202020204" pitchFamily="34" charset="0"/>
              </a:rPr>
              <a:t>Percent of NYC-</a:t>
            </a:r>
            <a:r>
              <a:rPr lang="en-US" dirty="0" err="1">
                <a:solidFill>
                  <a:schemeClr val="accent1"/>
                </a:solidFill>
                <a:latin typeface="Arial" panose="020B0604020202020204" pitchFamily="34" charset="0"/>
                <a:cs typeface="Arial" panose="020B0604020202020204" pitchFamily="34" charset="0"/>
              </a:rPr>
              <a:t>ers</a:t>
            </a:r>
            <a:r>
              <a:rPr lang="en-US" dirty="0">
                <a:solidFill>
                  <a:schemeClr val="accent1"/>
                </a:solidFill>
                <a:latin typeface="Arial" panose="020B0604020202020204" pitchFamily="34" charset="0"/>
                <a:cs typeface="Arial" panose="020B0604020202020204" pitchFamily="34" charset="0"/>
              </a:rPr>
              <a:t> tested for COVID-19 who are positive climbed to </a:t>
            </a:r>
            <a:r>
              <a:rPr lang="en-US" b="1" dirty="0">
                <a:solidFill>
                  <a:schemeClr val="accent1"/>
                </a:solidFill>
                <a:latin typeface="Arial" panose="020B0604020202020204" pitchFamily="34" charset="0"/>
                <a:cs typeface="Arial" panose="020B0604020202020204" pitchFamily="34" charset="0"/>
              </a:rPr>
              <a:t>nearly 35%</a:t>
            </a:r>
            <a:r>
              <a:rPr lang="en-US" dirty="0">
                <a:solidFill>
                  <a:schemeClr val="accent1"/>
                </a:solidFill>
                <a:latin typeface="Arial" panose="020B0604020202020204" pitchFamily="34" charset="0"/>
                <a:cs typeface="Arial" panose="020B0604020202020204" pitchFamily="34" charset="0"/>
              </a:rPr>
              <a:t>, but is now declining.</a:t>
            </a:r>
          </a:p>
        </p:txBody>
      </p:sp>
      <p:pic>
        <p:nvPicPr>
          <p:cNvPr id="11" name="Picture 10">
            <a:extLst>
              <a:ext uri="{FF2B5EF4-FFF2-40B4-BE49-F238E27FC236}">
                <a16:creationId xmlns:a16="http://schemas.microsoft.com/office/drawing/2014/main" id="{9C46C565-2F6C-2446-AD43-62ADCB3A04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4362" y="3759483"/>
            <a:ext cx="3376614" cy="1941552"/>
          </a:xfrm>
          <a:prstGeom prst="rect">
            <a:avLst/>
          </a:prstGeom>
          <a:ln>
            <a:solidFill>
              <a:schemeClr val="accent1"/>
            </a:solidFill>
          </a:ln>
        </p:spPr>
      </p:pic>
      <p:pic>
        <p:nvPicPr>
          <p:cNvPr id="6" name="Picture 5">
            <a:extLst>
              <a:ext uri="{FF2B5EF4-FFF2-40B4-BE49-F238E27FC236}">
                <a16:creationId xmlns:a16="http://schemas.microsoft.com/office/drawing/2014/main" id="{10CAEDAA-A3A7-4B8E-879C-6884562B6EBC}"/>
              </a:ext>
            </a:extLst>
          </p:cNvPr>
          <p:cNvPicPr>
            <a:picLocks noChangeAspect="1"/>
          </p:cNvPicPr>
          <p:nvPr/>
        </p:nvPicPr>
        <p:blipFill>
          <a:blip r:embed="rId9"/>
          <a:stretch>
            <a:fillRect/>
          </a:stretch>
        </p:blipFill>
        <p:spPr>
          <a:xfrm>
            <a:off x="5245073" y="2256581"/>
            <a:ext cx="6054899" cy="3444454"/>
          </a:xfrm>
          <a:prstGeom prst="rect">
            <a:avLst/>
          </a:prstGeom>
          <a:ln>
            <a:solidFill>
              <a:schemeClr val="accent1"/>
            </a:solidFill>
          </a:ln>
        </p:spPr>
      </p:pic>
      <p:sp>
        <p:nvSpPr>
          <p:cNvPr id="16" name="Right Arrow 2">
            <a:extLst>
              <a:ext uri="{FF2B5EF4-FFF2-40B4-BE49-F238E27FC236}">
                <a16:creationId xmlns:a16="http://schemas.microsoft.com/office/drawing/2014/main" id="{7E0D86DE-8166-4108-8E3C-E9D79F8BBB03}"/>
              </a:ext>
            </a:extLst>
          </p:cNvPr>
          <p:cNvSpPr/>
          <p:nvPr/>
        </p:nvSpPr>
        <p:spPr>
          <a:xfrm>
            <a:off x="4243887" y="4316819"/>
            <a:ext cx="356188" cy="241004"/>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042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317" y="117353"/>
            <a:ext cx="10515600" cy="1125404"/>
          </a:xfrm>
        </p:spPr>
        <p:txBody>
          <a:bodyPr/>
          <a:lstStyle/>
          <a:p>
            <a:pPr algn="r"/>
            <a:r>
              <a:rPr lang="en-US" b="0" cap="small" dirty="0"/>
              <a:t>Promoting Wellness</a:t>
            </a:r>
          </a:p>
        </p:txBody>
      </p:sp>
      <p:cxnSp>
        <p:nvCxnSpPr>
          <p:cNvPr id="3" name="Straight Connector 2">
            <a:extLst>
              <a:ext uri="{FF2B5EF4-FFF2-40B4-BE49-F238E27FC236}">
                <a16:creationId xmlns:a16="http://schemas.microsoft.com/office/drawing/2014/main" id="{E8A06CC2-9EB4-B34E-9916-FB8BC63D12AD}"/>
              </a:ext>
            </a:extLst>
          </p:cNvPr>
          <p:cNvCxnSpPr>
            <a:cxnSpLocks/>
          </p:cNvCxnSpPr>
          <p:nvPr/>
        </p:nvCxnSpPr>
        <p:spPr>
          <a:xfrm rot="5400000">
            <a:off x="9073117" y="-1976035"/>
            <a:ext cx="0" cy="59436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73C8C0FD-0896-4947-87F6-3A2FEDF8FDEF}"/>
              </a:ext>
            </a:extLst>
          </p:cNvPr>
          <p:cNvPicPr>
            <a:picLocks noChangeAspect="1"/>
          </p:cNvPicPr>
          <p:nvPr/>
        </p:nvPicPr>
        <p:blipFill>
          <a:blip r:embed="rId3"/>
          <a:stretch>
            <a:fillRect/>
          </a:stretch>
        </p:blipFill>
        <p:spPr>
          <a:xfrm>
            <a:off x="243336" y="1101643"/>
            <a:ext cx="5719986" cy="5486400"/>
          </a:xfrm>
          <a:prstGeom prst="rect">
            <a:avLst/>
          </a:prstGeom>
        </p:spPr>
      </p:pic>
      <p:pic>
        <p:nvPicPr>
          <p:cNvPr id="5" name="Picture 4">
            <a:extLst>
              <a:ext uri="{FF2B5EF4-FFF2-40B4-BE49-F238E27FC236}">
                <a16:creationId xmlns:a16="http://schemas.microsoft.com/office/drawing/2014/main" id="{825F9C5D-086E-4944-85F7-19E804E14768}"/>
              </a:ext>
            </a:extLst>
          </p:cNvPr>
          <p:cNvPicPr>
            <a:picLocks noChangeAspect="1"/>
          </p:cNvPicPr>
          <p:nvPr/>
        </p:nvPicPr>
        <p:blipFill>
          <a:blip r:embed="rId4"/>
          <a:stretch>
            <a:fillRect/>
          </a:stretch>
        </p:blipFill>
        <p:spPr>
          <a:xfrm>
            <a:off x="6209334" y="1101643"/>
            <a:ext cx="5685824" cy="5486400"/>
          </a:xfrm>
          <a:prstGeom prst="rect">
            <a:avLst/>
          </a:prstGeom>
        </p:spPr>
      </p:pic>
      <p:sp>
        <p:nvSpPr>
          <p:cNvPr id="7" name="Arrow: Down 6">
            <a:extLst>
              <a:ext uri="{FF2B5EF4-FFF2-40B4-BE49-F238E27FC236}">
                <a16:creationId xmlns:a16="http://schemas.microsoft.com/office/drawing/2014/main" id="{CC785CAA-368F-45CA-8C25-2A43E3CEA603}"/>
              </a:ext>
            </a:extLst>
          </p:cNvPr>
          <p:cNvSpPr/>
          <p:nvPr/>
        </p:nvSpPr>
        <p:spPr>
          <a:xfrm>
            <a:off x="5255394" y="2348564"/>
            <a:ext cx="221381" cy="37538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EB564E69-C9CD-47DC-B3C2-0E47A9A0E5D9}"/>
              </a:ext>
            </a:extLst>
          </p:cNvPr>
          <p:cNvSpPr/>
          <p:nvPr/>
        </p:nvSpPr>
        <p:spPr>
          <a:xfrm rot="6698486">
            <a:off x="7207718" y="3485041"/>
            <a:ext cx="221381" cy="37538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630985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9ADC3C5-A04D-44ED-AD97-A3B34655EA1E}"/>
              </a:ext>
            </a:extLst>
          </p:cNvPr>
          <p:cNvPicPr>
            <a:picLocks noChangeAspect="1"/>
          </p:cNvPicPr>
          <p:nvPr/>
        </p:nvPicPr>
        <p:blipFill>
          <a:blip r:embed="rId4"/>
          <a:stretch>
            <a:fillRect/>
          </a:stretch>
        </p:blipFill>
        <p:spPr>
          <a:xfrm>
            <a:off x="6483565" y="1335178"/>
            <a:ext cx="5356145" cy="4297680"/>
          </a:xfrm>
          <a:prstGeom prst="rect">
            <a:avLst/>
          </a:prstGeom>
        </p:spPr>
      </p:pic>
      <p:pic>
        <p:nvPicPr>
          <p:cNvPr id="4" name="Picture 3">
            <a:extLst>
              <a:ext uri="{FF2B5EF4-FFF2-40B4-BE49-F238E27FC236}">
                <a16:creationId xmlns:a16="http://schemas.microsoft.com/office/drawing/2014/main" id="{864F9F84-23E6-43D6-9674-FE164B3028CE}"/>
              </a:ext>
            </a:extLst>
          </p:cNvPr>
          <p:cNvPicPr>
            <a:picLocks noChangeAspect="1"/>
          </p:cNvPicPr>
          <p:nvPr/>
        </p:nvPicPr>
        <p:blipFill>
          <a:blip r:embed="rId5"/>
          <a:stretch>
            <a:fillRect/>
          </a:stretch>
        </p:blipFill>
        <p:spPr>
          <a:xfrm>
            <a:off x="654162" y="928028"/>
            <a:ext cx="4750423" cy="3661447"/>
          </a:xfrm>
          <a:prstGeom prst="rect">
            <a:avLst/>
          </a:prstGeom>
        </p:spPr>
      </p:pic>
      <p:sp>
        <p:nvSpPr>
          <p:cNvPr id="2" name="Title 1"/>
          <p:cNvSpPr>
            <a:spLocks noGrp="1"/>
          </p:cNvSpPr>
          <p:nvPr>
            <p:ph type="title"/>
          </p:nvPr>
        </p:nvSpPr>
        <p:spPr>
          <a:xfrm>
            <a:off x="1529317" y="117353"/>
            <a:ext cx="10515600" cy="1125404"/>
          </a:xfrm>
        </p:spPr>
        <p:txBody>
          <a:bodyPr/>
          <a:lstStyle/>
          <a:p>
            <a:pPr algn="r"/>
            <a:r>
              <a:rPr lang="en-US" b="0" cap="small" dirty="0"/>
              <a:t>Promoting Wellness</a:t>
            </a:r>
          </a:p>
        </p:txBody>
      </p:sp>
      <p:cxnSp>
        <p:nvCxnSpPr>
          <p:cNvPr id="3" name="Straight Connector 2">
            <a:extLst>
              <a:ext uri="{FF2B5EF4-FFF2-40B4-BE49-F238E27FC236}">
                <a16:creationId xmlns:a16="http://schemas.microsoft.com/office/drawing/2014/main" id="{E8A06CC2-9EB4-B34E-9916-FB8BC63D12AD}"/>
              </a:ext>
            </a:extLst>
          </p:cNvPr>
          <p:cNvCxnSpPr>
            <a:cxnSpLocks/>
          </p:cNvCxnSpPr>
          <p:nvPr/>
        </p:nvCxnSpPr>
        <p:spPr>
          <a:xfrm rot="5400000">
            <a:off x="9073117" y="-1976035"/>
            <a:ext cx="0" cy="59436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35" name="Elbow Connector 34"/>
          <p:cNvCxnSpPr>
            <a:cxnSpLocks/>
          </p:cNvCxnSpPr>
          <p:nvPr/>
        </p:nvCxnSpPr>
        <p:spPr>
          <a:xfrm rot="10800000">
            <a:off x="621550" y="2186696"/>
            <a:ext cx="1" cy="2734082"/>
          </a:xfrm>
          <a:prstGeom prst="bentConnector3">
            <a:avLst>
              <a:gd name="adj1" fmla="val 2286010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cxnSpLocks/>
          </p:cNvCxnSpPr>
          <p:nvPr/>
        </p:nvCxnSpPr>
        <p:spPr>
          <a:xfrm flipV="1">
            <a:off x="6978873" y="4920778"/>
            <a:ext cx="1346980" cy="702416"/>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D5B7D0C-E433-454A-B966-ECC83652CEF9}"/>
              </a:ext>
            </a:extLst>
          </p:cNvPr>
          <p:cNvSpPr txBox="1"/>
          <p:nvPr/>
        </p:nvSpPr>
        <p:spPr>
          <a:xfrm>
            <a:off x="643229" y="1438348"/>
            <a:ext cx="2560162" cy="822960"/>
          </a:xfrm>
          <a:prstGeom prst="rect">
            <a:avLst/>
          </a:prstGeom>
          <a:noFill/>
          <a:ln w="38100">
            <a:solidFill>
              <a:srgbClr val="FF0000"/>
            </a:solidFill>
          </a:ln>
        </p:spPr>
        <p:txBody>
          <a:bodyPr wrap="square" rtlCol="0">
            <a:spAutoFit/>
          </a:bodyPr>
          <a:lstStyle/>
          <a:p>
            <a:endParaRPr lang="en-US" dirty="0"/>
          </a:p>
        </p:txBody>
      </p:sp>
      <p:sp>
        <p:nvSpPr>
          <p:cNvPr id="34" name="TextBox 33">
            <a:extLst>
              <a:ext uri="{FF2B5EF4-FFF2-40B4-BE49-F238E27FC236}">
                <a16:creationId xmlns:a16="http://schemas.microsoft.com/office/drawing/2014/main" id="{8F0510E9-4720-4EF4-98FF-E19C8B5CF12C}"/>
              </a:ext>
            </a:extLst>
          </p:cNvPr>
          <p:cNvSpPr txBox="1"/>
          <p:nvPr/>
        </p:nvSpPr>
        <p:spPr>
          <a:xfrm>
            <a:off x="8325853" y="4899674"/>
            <a:ext cx="1453393" cy="365760"/>
          </a:xfrm>
          <a:prstGeom prst="rect">
            <a:avLst/>
          </a:prstGeom>
          <a:noFill/>
          <a:ln w="38100">
            <a:solidFill>
              <a:srgbClr val="FF0000"/>
            </a:solidFill>
          </a:ln>
        </p:spPr>
        <p:txBody>
          <a:bodyPr wrap="square" rtlCol="0">
            <a:spAutoFit/>
          </a:bodyPr>
          <a:lstStyle/>
          <a:p>
            <a:endParaRPr lang="en-US" dirty="0"/>
          </a:p>
        </p:txBody>
      </p:sp>
      <p:sp>
        <p:nvSpPr>
          <p:cNvPr id="5" name="Rectangle 4"/>
          <p:cNvSpPr/>
          <p:nvPr/>
        </p:nvSpPr>
        <p:spPr>
          <a:xfrm>
            <a:off x="559305" y="4589476"/>
            <a:ext cx="6400296" cy="1798385"/>
          </a:xfrm>
          <a:prstGeom prst="rect">
            <a:avLst/>
          </a:prstGeom>
          <a:solidFill>
            <a:schemeClr val="tx1">
              <a:lumMod val="95000"/>
            </a:schemeClr>
          </a:solidFill>
          <a:ln w="28575">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2"/>
                </a:solidFill>
              </a:rPr>
              <a:t>Centralized COVID-19 Wellness Information</a:t>
            </a:r>
            <a:endParaRPr lang="en-US" sz="2000" dirty="0">
              <a:solidFill>
                <a:schemeClr val="accent2"/>
              </a:solidFill>
            </a:endParaRPr>
          </a:p>
          <a:p>
            <a:endParaRPr lang="en-US" sz="100" dirty="0">
              <a:solidFill>
                <a:schemeClr val="bg2"/>
              </a:solidFill>
            </a:endParaRPr>
          </a:p>
          <a:p>
            <a:pPr marL="342900" indent="-342900">
              <a:buFont typeface="Arial" panose="020B0604020202020204" pitchFamily="34" charset="0"/>
              <a:buChar char="•"/>
            </a:pPr>
            <a:r>
              <a:rPr lang="en-US" sz="2000" dirty="0">
                <a:solidFill>
                  <a:srgbClr val="002060"/>
                </a:solidFill>
              </a:rPr>
              <a:t>Trigger emotional &amp; psychological support response</a:t>
            </a:r>
          </a:p>
          <a:p>
            <a:pPr marL="342900" indent="-342900">
              <a:buFont typeface="Arial" panose="020B0604020202020204" pitchFamily="34" charset="0"/>
              <a:buChar char="•"/>
            </a:pPr>
            <a:r>
              <a:rPr lang="en-US" sz="2000" dirty="0">
                <a:solidFill>
                  <a:srgbClr val="002060"/>
                </a:solidFill>
              </a:rPr>
              <a:t>Find trainings, presentations, and hotline information</a:t>
            </a:r>
          </a:p>
        </p:txBody>
      </p:sp>
    </p:spTree>
    <p:custDataLst>
      <p:tags r:id="rId1"/>
    </p:custDataLst>
    <p:extLst>
      <p:ext uri="{BB962C8B-B14F-4D97-AF65-F5344CB8AC3E}">
        <p14:creationId xmlns:p14="http://schemas.microsoft.com/office/powerpoint/2010/main" val="427412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317" y="117353"/>
            <a:ext cx="10515600" cy="1125404"/>
          </a:xfrm>
        </p:spPr>
        <p:txBody>
          <a:bodyPr/>
          <a:lstStyle/>
          <a:p>
            <a:pPr algn="r"/>
            <a:r>
              <a:rPr lang="en-US" b="0" cap="small" dirty="0"/>
              <a:t>Holistic Wellness Resources</a:t>
            </a:r>
          </a:p>
        </p:txBody>
      </p:sp>
      <p:cxnSp>
        <p:nvCxnSpPr>
          <p:cNvPr id="3" name="Straight Connector 2">
            <a:extLst>
              <a:ext uri="{FF2B5EF4-FFF2-40B4-BE49-F238E27FC236}">
                <a16:creationId xmlns:a16="http://schemas.microsoft.com/office/drawing/2014/main" id="{E8A06CC2-9EB4-B34E-9916-FB8BC63D12AD}"/>
              </a:ext>
            </a:extLst>
          </p:cNvPr>
          <p:cNvCxnSpPr>
            <a:cxnSpLocks/>
          </p:cNvCxnSpPr>
          <p:nvPr/>
        </p:nvCxnSpPr>
        <p:spPr>
          <a:xfrm rot="5400000">
            <a:off x="9073117" y="-1976035"/>
            <a:ext cx="0" cy="59436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61FFF681-4F13-4AA7-A911-C086C0524542}"/>
              </a:ext>
            </a:extLst>
          </p:cNvPr>
          <p:cNvSpPr txBox="1"/>
          <p:nvPr/>
        </p:nvSpPr>
        <p:spPr>
          <a:xfrm>
            <a:off x="188369" y="6338882"/>
            <a:ext cx="5785415" cy="307777"/>
          </a:xfrm>
          <a:prstGeom prst="rect">
            <a:avLst/>
          </a:prstGeom>
          <a:noFill/>
        </p:spPr>
        <p:txBody>
          <a:bodyPr wrap="square" rtlCol="0">
            <a:spAutoFit/>
          </a:bodyPr>
          <a:lstStyle/>
          <a:p>
            <a:pPr algn="ctr"/>
            <a:r>
              <a:rPr lang="en-US" sz="1350" dirty="0">
                <a:solidFill>
                  <a:srgbClr val="0070C0"/>
                </a:solidFill>
                <a:hlinkClick r:id="rId3">
                  <a:extLst>
                    <a:ext uri="{A12FA001-AC4F-418D-AE19-62706E023703}">
                      <ahyp:hlinkClr xmlns:ahyp="http://schemas.microsoft.com/office/drawing/2018/hyperlinkcolor" val="tx"/>
                    </a:ext>
                  </a:extLst>
                </a:hlinkClick>
              </a:rPr>
              <a:t>http://hhcinsider.nychhc.org/sites/helping_healers_heal/Pages/index.aspx</a:t>
            </a:r>
            <a:r>
              <a:rPr lang="en-US" sz="1350" dirty="0">
                <a:solidFill>
                  <a:srgbClr val="0070C0"/>
                </a:solidFill>
              </a:rPr>
              <a:t> </a:t>
            </a:r>
          </a:p>
        </p:txBody>
      </p:sp>
      <p:pic>
        <p:nvPicPr>
          <p:cNvPr id="6" name="Picture 5">
            <a:extLst>
              <a:ext uri="{FF2B5EF4-FFF2-40B4-BE49-F238E27FC236}">
                <a16:creationId xmlns:a16="http://schemas.microsoft.com/office/drawing/2014/main" id="{CAE1E1F4-71D3-4369-A42F-F845EBCEFA2B}"/>
              </a:ext>
            </a:extLst>
          </p:cNvPr>
          <p:cNvPicPr>
            <a:picLocks noChangeAspect="1"/>
          </p:cNvPicPr>
          <p:nvPr/>
        </p:nvPicPr>
        <p:blipFill>
          <a:blip r:embed="rId4"/>
          <a:stretch>
            <a:fillRect/>
          </a:stretch>
        </p:blipFill>
        <p:spPr>
          <a:xfrm>
            <a:off x="173230" y="1126810"/>
            <a:ext cx="5785415" cy="5212080"/>
          </a:xfrm>
          <a:prstGeom prst="rect">
            <a:avLst/>
          </a:prstGeom>
          <a:ln>
            <a:solidFill>
              <a:srgbClr val="0070C0"/>
            </a:solidFill>
          </a:ln>
        </p:spPr>
      </p:pic>
      <p:pic>
        <p:nvPicPr>
          <p:cNvPr id="7" name="Picture 6">
            <a:extLst>
              <a:ext uri="{FF2B5EF4-FFF2-40B4-BE49-F238E27FC236}">
                <a16:creationId xmlns:a16="http://schemas.microsoft.com/office/drawing/2014/main" id="{F7CCFF60-54F2-44DF-8D4E-53D91B62F44E}"/>
              </a:ext>
            </a:extLst>
          </p:cNvPr>
          <p:cNvPicPr>
            <a:picLocks noChangeAspect="1"/>
          </p:cNvPicPr>
          <p:nvPr/>
        </p:nvPicPr>
        <p:blipFill>
          <a:blip r:embed="rId5"/>
          <a:stretch>
            <a:fillRect/>
          </a:stretch>
        </p:blipFill>
        <p:spPr>
          <a:xfrm>
            <a:off x="6225786" y="1126810"/>
            <a:ext cx="5792984" cy="5212073"/>
          </a:xfrm>
          <a:prstGeom prst="rect">
            <a:avLst/>
          </a:prstGeom>
          <a:ln>
            <a:solidFill>
              <a:srgbClr val="0070C0"/>
            </a:solidFill>
          </a:ln>
        </p:spPr>
      </p:pic>
      <p:sp>
        <p:nvSpPr>
          <p:cNvPr id="9" name="Rectangle 8">
            <a:extLst>
              <a:ext uri="{FF2B5EF4-FFF2-40B4-BE49-F238E27FC236}">
                <a16:creationId xmlns:a16="http://schemas.microsoft.com/office/drawing/2014/main" id="{62D27119-569B-46DE-874A-B4556149E9AC}"/>
              </a:ext>
            </a:extLst>
          </p:cNvPr>
          <p:cNvSpPr/>
          <p:nvPr/>
        </p:nvSpPr>
        <p:spPr>
          <a:xfrm>
            <a:off x="6248496" y="6338881"/>
            <a:ext cx="5792984" cy="307777"/>
          </a:xfrm>
          <a:prstGeom prst="rect">
            <a:avLst/>
          </a:prstGeom>
        </p:spPr>
        <p:txBody>
          <a:bodyPr wrap="square">
            <a:spAutoFit/>
          </a:bodyPr>
          <a:lstStyle/>
          <a:p>
            <a:pPr algn="ctr"/>
            <a:r>
              <a:rPr lang="en-US" sz="1400" dirty="0">
                <a:solidFill>
                  <a:srgbClr val="0070C0"/>
                </a:solidFill>
                <a:hlinkClick r:id="rId6">
                  <a:extLst>
                    <a:ext uri="{A12FA001-AC4F-418D-AE19-62706E023703}">
                      <ahyp:hlinkClr xmlns:ahyp="http://schemas.microsoft.com/office/drawing/2018/hyperlinkcolor" val="tx"/>
                    </a:ext>
                  </a:extLst>
                </a:hlinkClick>
              </a:rPr>
              <a:t>https://hhcinsider.nychhc.org/sites/COVID-19/Pages/EPSR.aspx</a:t>
            </a:r>
            <a:r>
              <a:rPr lang="en-US" sz="1400" dirty="0">
                <a:solidFill>
                  <a:srgbClr val="0070C0"/>
                </a:solidFill>
              </a:rPr>
              <a:t> </a:t>
            </a:r>
          </a:p>
        </p:txBody>
      </p:sp>
      <p:sp>
        <p:nvSpPr>
          <p:cNvPr id="8" name="TextBox 7">
            <a:extLst>
              <a:ext uri="{FF2B5EF4-FFF2-40B4-BE49-F238E27FC236}">
                <a16:creationId xmlns:a16="http://schemas.microsoft.com/office/drawing/2014/main" id="{321B289B-F27F-46BA-8310-5DC13B42ED8D}"/>
              </a:ext>
            </a:extLst>
          </p:cNvPr>
          <p:cNvSpPr txBox="1"/>
          <p:nvPr/>
        </p:nvSpPr>
        <p:spPr>
          <a:xfrm>
            <a:off x="4117838" y="5015084"/>
            <a:ext cx="1501727" cy="822960"/>
          </a:xfrm>
          <a:prstGeom prst="rect">
            <a:avLst/>
          </a:prstGeom>
          <a:noFill/>
          <a:ln w="38100">
            <a:solidFill>
              <a:srgbClr val="FF0000"/>
            </a:solidFill>
          </a:ln>
        </p:spPr>
        <p:txBody>
          <a:bodyPr wrap="square" rtlCol="0">
            <a:spAutoFit/>
          </a:bodyPr>
          <a:lstStyle/>
          <a:p>
            <a:endParaRPr lang="en-US" dirty="0"/>
          </a:p>
        </p:txBody>
      </p:sp>
      <p:sp>
        <p:nvSpPr>
          <p:cNvPr id="10" name="TextBox 9">
            <a:extLst>
              <a:ext uri="{FF2B5EF4-FFF2-40B4-BE49-F238E27FC236}">
                <a16:creationId xmlns:a16="http://schemas.microsoft.com/office/drawing/2014/main" id="{5D1C99E6-A4E2-4E7D-8335-A5AD1B57A3D8}"/>
              </a:ext>
            </a:extLst>
          </p:cNvPr>
          <p:cNvSpPr txBox="1"/>
          <p:nvPr/>
        </p:nvSpPr>
        <p:spPr>
          <a:xfrm>
            <a:off x="10129500" y="4501659"/>
            <a:ext cx="1828800" cy="182880"/>
          </a:xfrm>
          <a:prstGeom prst="rect">
            <a:avLst/>
          </a:prstGeom>
          <a:noFill/>
          <a:ln w="38100">
            <a:solidFill>
              <a:srgbClr val="FF0000"/>
            </a:solidFill>
          </a:ln>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40476703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BF9E56-F209-480D-B277-A6DBE4AC280D}"/>
              </a:ext>
            </a:extLst>
          </p:cNvPr>
          <p:cNvPicPr>
            <a:picLocks noChangeAspect="1"/>
          </p:cNvPicPr>
          <p:nvPr/>
        </p:nvPicPr>
        <p:blipFill>
          <a:blip r:embed="rId4"/>
          <a:stretch>
            <a:fillRect/>
          </a:stretch>
        </p:blipFill>
        <p:spPr>
          <a:xfrm>
            <a:off x="173229" y="1126810"/>
            <a:ext cx="5785416" cy="5212080"/>
          </a:xfrm>
          <a:prstGeom prst="rect">
            <a:avLst/>
          </a:prstGeom>
          <a:ln>
            <a:solidFill>
              <a:srgbClr val="0070C0"/>
            </a:solidFill>
          </a:ln>
        </p:spPr>
      </p:pic>
      <p:sp>
        <p:nvSpPr>
          <p:cNvPr id="16" name="TextBox 15">
            <a:extLst>
              <a:ext uri="{FF2B5EF4-FFF2-40B4-BE49-F238E27FC236}">
                <a16:creationId xmlns:a16="http://schemas.microsoft.com/office/drawing/2014/main" id="{5275F594-B2A2-42E3-A234-12E947C9BEBD}"/>
              </a:ext>
            </a:extLst>
          </p:cNvPr>
          <p:cNvSpPr txBox="1"/>
          <p:nvPr/>
        </p:nvSpPr>
        <p:spPr>
          <a:xfrm>
            <a:off x="6868701" y="4901242"/>
            <a:ext cx="4970373" cy="1569660"/>
          </a:xfrm>
          <a:prstGeom prst="rect">
            <a:avLst/>
          </a:prstGeom>
          <a:solidFill>
            <a:schemeClr val="tx1">
              <a:lumMod val="95000"/>
            </a:schemeClr>
          </a:solidFill>
          <a:effectLst>
            <a:outerShdw blurRad="50800" dist="38100" dir="5400000" algn="t" rotWithShape="0">
              <a:prstClr val="black">
                <a:alpha val="40000"/>
              </a:prstClr>
            </a:outerShdw>
          </a:effectLst>
        </p:spPr>
        <p:txBody>
          <a:bodyPr wrap="square" tIns="91440" bIns="9144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98D28"/>
                </a:solidFill>
                <a:effectLst/>
                <a:uLnTx/>
                <a:uFillTx/>
                <a:latin typeface="Arial" panose="020B0604020202020204"/>
                <a:ea typeface="+mn-ea"/>
                <a:cs typeface="+mn-cs"/>
              </a:rPr>
              <a:t>H3 Activation Request Form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70C0"/>
                </a:solidFill>
                <a:effectLst/>
                <a:uLnTx/>
                <a:uFillTx/>
                <a:latin typeface="Arial" panose="020B0604020202020204"/>
                <a:ea typeface="+mn-ea"/>
                <a:cs typeface="+mn-cs"/>
              </a:rPr>
              <a:t>Form for staff to use to request support from their local H3 program. Can be used to request support for yourself, a colleague, or an entire team.</a:t>
            </a:r>
          </a:p>
        </p:txBody>
      </p:sp>
      <p:sp>
        <p:nvSpPr>
          <p:cNvPr id="3" name="Rectangle: Rounded Corners 2">
            <a:extLst>
              <a:ext uri="{FF2B5EF4-FFF2-40B4-BE49-F238E27FC236}">
                <a16:creationId xmlns:a16="http://schemas.microsoft.com/office/drawing/2014/main" id="{01FE0B2C-5067-4AA2-A022-3F181000681A}"/>
              </a:ext>
            </a:extLst>
          </p:cNvPr>
          <p:cNvSpPr/>
          <p:nvPr/>
        </p:nvSpPr>
        <p:spPr>
          <a:xfrm>
            <a:off x="4112385" y="5028425"/>
            <a:ext cx="1540477" cy="78524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Title 1">
            <a:extLst>
              <a:ext uri="{FF2B5EF4-FFF2-40B4-BE49-F238E27FC236}">
                <a16:creationId xmlns:a16="http://schemas.microsoft.com/office/drawing/2014/main" id="{2BCB2D15-9753-4BFA-9884-457A55E6A860}"/>
              </a:ext>
            </a:extLst>
          </p:cNvPr>
          <p:cNvSpPr>
            <a:spLocks noGrp="1"/>
          </p:cNvSpPr>
          <p:nvPr>
            <p:ph type="title"/>
          </p:nvPr>
        </p:nvSpPr>
        <p:spPr>
          <a:xfrm>
            <a:off x="1529317" y="117353"/>
            <a:ext cx="10515600" cy="1125404"/>
          </a:xfrm>
        </p:spPr>
        <p:txBody>
          <a:bodyPr/>
          <a:lstStyle/>
          <a:p>
            <a:pPr algn="r"/>
            <a:r>
              <a:rPr lang="en-US" b="0" cap="small" dirty="0"/>
              <a:t>Wellness Request Form</a:t>
            </a:r>
          </a:p>
        </p:txBody>
      </p:sp>
      <p:cxnSp>
        <p:nvCxnSpPr>
          <p:cNvPr id="11" name="Straight Connector 10">
            <a:extLst>
              <a:ext uri="{FF2B5EF4-FFF2-40B4-BE49-F238E27FC236}">
                <a16:creationId xmlns:a16="http://schemas.microsoft.com/office/drawing/2014/main" id="{7C463DA5-FDE6-4AD6-9571-02EAEA57F198}"/>
              </a:ext>
            </a:extLst>
          </p:cNvPr>
          <p:cNvCxnSpPr>
            <a:cxnSpLocks/>
          </p:cNvCxnSpPr>
          <p:nvPr/>
        </p:nvCxnSpPr>
        <p:spPr>
          <a:xfrm rot="5400000">
            <a:off x="8531500" y="-2661835"/>
            <a:ext cx="0" cy="73152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pic>
        <p:nvPicPr>
          <p:cNvPr id="2" name="Picture 1">
            <a:hlinkClick r:id="rId5"/>
            <a:extLst>
              <a:ext uri="{FF2B5EF4-FFF2-40B4-BE49-F238E27FC236}">
                <a16:creationId xmlns:a16="http://schemas.microsoft.com/office/drawing/2014/main" id="{7910E141-EF55-45D3-9AD6-5345BEFE0EC8}"/>
              </a:ext>
            </a:extLst>
          </p:cNvPr>
          <p:cNvPicPr>
            <a:picLocks noChangeAspect="1"/>
          </p:cNvPicPr>
          <p:nvPr/>
        </p:nvPicPr>
        <p:blipFill>
          <a:blip r:embed="rId6"/>
          <a:stretch>
            <a:fillRect/>
          </a:stretch>
        </p:blipFill>
        <p:spPr>
          <a:xfrm>
            <a:off x="6025038" y="1117543"/>
            <a:ext cx="6166962" cy="3475924"/>
          </a:xfrm>
          <a:prstGeom prst="rect">
            <a:avLst/>
          </a:prstGeom>
        </p:spPr>
      </p:pic>
      <p:sp>
        <p:nvSpPr>
          <p:cNvPr id="6" name="Rectangle 5">
            <a:extLst>
              <a:ext uri="{FF2B5EF4-FFF2-40B4-BE49-F238E27FC236}">
                <a16:creationId xmlns:a16="http://schemas.microsoft.com/office/drawing/2014/main" id="{BA166CFB-1D71-4691-A8F4-70D4430F9911}"/>
              </a:ext>
            </a:extLst>
          </p:cNvPr>
          <p:cNvSpPr/>
          <p:nvPr/>
        </p:nvSpPr>
        <p:spPr>
          <a:xfrm>
            <a:off x="472965" y="6322000"/>
            <a:ext cx="6096000" cy="30777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1D4189"/>
                </a:solidFill>
                <a:effectLst/>
                <a:uLnTx/>
                <a:uFillTx/>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http://hhcinsider.nychhc.org/sites/helping_healers_heal/Pages/index.aspx</a:t>
            </a:r>
            <a:endParaRPr kumimoji="0" lang="en-US" sz="1400" b="0" i="0" u="none" strike="noStrike" kern="1200" cap="none" spc="0" normalizeH="0" baseline="0" noProof="0" dirty="0">
              <a:ln>
                <a:noFill/>
              </a:ln>
              <a:solidFill>
                <a:srgbClr val="1D4189"/>
              </a:solidFill>
              <a:effectLst/>
              <a:uLnTx/>
              <a:uFillTx/>
              <a:latin typeface="Calibri" panose="020F0502020204030204" pitchFamily="34" charset="0"/>
              <a:ea typeface="Calibri" panose="020F0502020204030204" pitchFamily="34" charset="0"/>
              <a:cs typeface="+mn-cs"/>
            </a:endParaRPr>
          </a:p>
        </p:txBody>
      </p:sp>
      <p:sp>
        <p:nvSpPr>
          <p:cNvPr id="10" name="Rectangle 9">
            <a:extLst>
              <a:ext uri="{FF2B5EF4-FFF2-40B4-BE49-F238E27FC236}">
                <a16:creationId xmlns:a16="http://schemas.microsoft.com/office/drawing/2014/main" id="{2AC3BC0F-7863-4607-8A90-3A9B06E343BD}"/>
              </a:ext>
            </a:extLst>
          </p:cNvPr>
          <p:cNvSpPr/>
          <p:nvPr/>
        </p:nvSpPr>
        <p:spPr>
          <a:xfrm>
            <a:off x="7523140" y="4301079"/>
            <a:ext cx="39151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sng" strike="noStrike" kern="1200" cap="none" spc="0" normalizeH="0" baseline="0" noProof="0" dirty="0">
                <a:ln>
                  <a:noFill/>
                </a:ln>
                <a:solidFill>
                  <a:srgbClr val="1D4189"/>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https://h3portal.nychhc.org/</a:t>
            </a:r>
            <a:endParaRPr kumimoji="0" lang="en-US" sz="2400" b="0" i="0" u="none" strike="noStrike" kern="1200" cap="none" spc="0" normalizeH="0" baseline="0" noProof="0" dirty="0">
              <a:ln>
                <a:noFill/>
              </a:ln>
              <a:solidFill>
                <a:srgbClr val="1D4189"/>
              </a:solidFill>
              <a:effectLst/>
              <a:uLnTx/>
              <a:uFillTx/>
              <a:latin typeface="Arial" panose="020B0604020202020204"/>
              <a:ea typeface="+mn-ea"/>
              <a:cs typeface="+mn-cs"/>
            </a:endParaRPr>
          </a:p>
        </p:txBody>
      </p:sp>
      <p:cxnSp>
        <p:nvCxnSpPr>
          <p:cNvPr id="8" name="Connector: Elbow 7">
            <a:extLst>
              <a:ext uri="{FF2B5EF4-FFF2-40B4-BE49-F238E27FC236}">
                <a16:creationId xmlns:a16="http://schemas.microsoft.com/office/drawing/2014/main" id="{C176CB1B-CE44-4B66-96E9-7757FCE4F881}"/>
              </a:ext>
            </a:extLst>
          </p:cNvPr>
          <p:cNvCxnSpPr>
            <a:cxnSpLocks/>
            <a:stCxn id="3" idx="3"/>
          </p:cNvCxnSpPr>
          <p:nvPr/>
        </p:nvCxnSpPr>
        <p:spPr>
          <a:xfrm flipV="1">
            <a:off x="5652862" y="4569039"/>
            <a:ext cx="635577" cy="852006"/>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118970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75F091-1F11-4482-8F58-71CD3E18D0B1}"/>
              </a:ext>
            </a:extLst>
          </p:cNvPr>
          <p:cNvPicPr>
            <a:picLocks noChangeAspect="1"/>
          </p:cNvPicPr>
          <p:nvPr/>
        </p:nvPicPr>
        <p:blipFill>
          <a:blip r:embed="rId2"/>
          <a:stretch>
            <a:fillRect/>
          </a:stretch>
        </p:blipFill>
        <p:spPr>
          <a:xfrm>
            <a:off x="4140008" y="1162975"/>
            <a:ext cx="3931920" cy="4333050"/>
          </a:xfrm>
          <a:prstGeom prst="rect">
            <a:avLst/>
          </a:prstGeom>
          <a:ln>
            <a:solidFill>
              <a:srgbClr val="002060"/>
            </a:solidFill>
          </a:ln>
        </p:spPr>
      </p:pic>
      <p:pic>
        <p:nvPicPr>
          <p:cNvPr id="2" name="Picture 1">
            <a:extLst>
              <a:ext uri="{FF2B5EF4-FFF2-40B4-BE49-F238E27FC236}">
                <a16:creationId xmlns:a16="http://schemas.microsoft.com/office/drawing/2014/main" id="{643BB3CC-16DE-4022-8E80-609E0F0BF708}"/>
              </a:ext>
            </a:extLst>
          </p:cNvPr>
          <p:cNvPicPr>
            <a:picLocks noChangeAspect="1"/>
          </p:cNvPicPr>
          <p:nvPr/>
        </p:nvPicPr>
        <p:blipFill>
          <a:blip r:embed="rId3"/>
          <a:stretch>
            <a:fillRect/>
          </a:stretch>
        </p:blipFill>
        <p:spPr>
          <a:xfrm>
            <a:off x="115046" y="1162975"/>
            <a:ext cx="3931920" cy="4333049"/>
          </a:xfrm>
          <a:prstGeom prst="rect">
            <a:avLst/>
          </a:prstGeom>
          <a:ln>
            <a:solidFill>
              <a:srgbClr val="002060"/>
            </a:solidFill>
          </a:ln>
        </p:spPr>
      </p:pic>
      <p:sp>
        <p:nvSpPr>
          <p:cNvPr id="3" name="Text Placeholder 2"/>
          <p:cNvSpPr>
            <a:spLocks noGrp="1"/>
          </p:cNvSpPr>
          <p:nvPr>
            <p:ph type="body" idx="1"/>
          </p:nvPr>
        </p:nvSpPr>
        <p:spPr>
          <a:xfrm>
            <a:off x="-414342" y="5052230"/>
            <a:ext cx="5906343" cy="1523754"/>
          </a:xfrm>
        </p:spPr>
        <p:txBody>
          <a:bodyPr>
            <a:normAutofit/>
          </a:bodyPr>
          <a:lstStyle/>
          <a:p>
            <a:pPr algn="ctr">
              <a:lnSpc>
                <a:spcPct val="100000"/>
              </a:lnSpc>
              <a:spcBef>
                <a:spcPts val="0"/>
              </a:spcBef>
            </a:pPr>
            <a:r>
              <a:rPr lang="en-US" dirty="0"/>
              <a:t>External link:</a:t>
            </a:r>
          </a:p>
          <a:p>
            <a:pPr algn="ctr">
              <a:lnSpc>
                <a:spcPct val="100000"/>
              </a:lnSpc>
              <a:spcBef>
                <a:spcPts val="0"/>
              </a:spcBef>
            </a:pPr>
            <a:r>
              <a:rPr lang="en-US" sz="1500" dirty="0">
                <a:hlinkClick r:id="rId4"/>
              </a:rPr>
              <a:t>http://ess.nychhc.org/staff-wellness.html</a:t>
            </a:r>
            <a:r>
              <a:rPr lang="en-US" sz="1500" dirty="0"/>
              <a:t> </a:t>
            </a:r>
          </a:p>
          <a:p>
            <a:r>
              <a:rPr lang="en-US" sz="700" dirty="0"/>
              <a:t>  </a:t>
            </a:r>
          </a:p>
        </p:txBody>
      </p:sp>
      <p:sp>
        <p:nvSpPr>
          <p:cNvPr id="5" name="Text Placeholder 4"/>
          <p:cNvSpPr>
            <a:spLocks noGrp="1"/>
          </p:cNvSpPr>
          <p:nvPr>
            <p:ph type="body" sz="quarter" idx="3"/>
          </p:nvPr>
        </p:nvSpPr>
        <p:spPr>
          <a:xfrm>
            <a:off x="5219285" y="5121684"/>
            <a:ext cx="6607416" cy="1244623"/>
          </a:xfrm>
        </p:spPr>
        <p:txBody>
          <a:bodyPr>
            <a:normAutofit/>
          </a:bodyPr>
          <a:lstStyle/>
          <a:p>
            <a:pPr algn="ctr">
              <a:lnSpc>
                <a:spcPct val="100000"/>
              </a:lnSpc>
              <a:spcBef>
                <a:spcPts val="0"/>
              </a:spcBef>
            </a:pPr>
            <a:r>
              <a:rPr lang="en-US" dirty="0"/>
              <a:t>Internal link:</a:t>
            </a:r>
          </a:p>
          <a:p>
            <a:pPr algn="ctr">
              <a:lnSpc>
                <a:spcPct val="100000"/>
              </a:lnSpc>
              <a:spcBef>
                <a:spcPts val="0"/>
              </a:spcBef>
            </a:pPr>
            <a:r>
              <a:rPr lang="en-US" sz="1500" dirty="0">
                <a:hlinkClick r:id="rId5"/>
              </a:rPr>
              <a:t>http://hhcinsider.nychhc.org/corpoffices/erc/hssw/Pages/default.aspx</a:t>
            </a:r>
            <a:r>
              <a:rPr lang="en-US" sz="1500" dirty="0"/>
              <a:t> </a:t>
            </a:r>
          </a:p>
        </p:txBody>
      </p:sp>
      <p:sp>
        <p:nvSpPr>
          <p:cNvPr id="9" name="Title 1">
            <a:extLst>
              <a:ext uri="{FF2B5EF4-FFF2-40B4-BE49-F238E27FC236}">
                <a16:creationId xmlns:a16="http://schemas.microsoft.com/office/drawing/2014/main" id="{9D6FAB91-8D2F-4EC7-A6C6-57634F6CB4CE}"/>
              </a:ext>
            </a:extLst>
          </p:cNvPr>
          <p:cNvSpPr txBox="1">
            <a:spLocks/>
          </p:cNvSpPr>
          <p:nvPr/>
        </p:nvSpPr>
        <p:spPr>
          <a:xfrm>
            <a:off x="1529317" y="117353"/>
            <a:ext cx="10515600" cy="1125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algn="r"/>
            <a:r>
              <a:rPr lang="en-US" b="0" cap="small" dirty="0"/>
              <a:t>Resident Wellness</a:t>
            </a:r>
          </a:p>
        </p:txBody>
      </p:sp>
      <p:cxnSp>
        <p:nvCxnSpPr>
          <p:cNvPr id="10" name="Straight Connector 9">
            <a:extLst>
              <a:ext uri="{FF2B5EF4-FFF2-40B4-BE49-F238E27FC236}">
                <a16:creationId xmlns:a16="http://schemas.microsoft.com/office/drawing/2014/main" id="{71FEE1EA-8DA6-4221-A02F-366F405E5345}"/>
              </a:ext>
            </a:extLst>
          </p:cNvPr>
          <p:cNvCxnSpPr>
            <a:cxnSpLocks/>
          </p:cNvCxnSpPr>
          <p:nvPr/>
        </p:nvCxnSpPr>
        <p:spPr>
          <a:xfrm rot="5400000">
            <a:off x="9073117" y="-1976035"/>
            <a:ext cx="0" cy="59436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pic>
        <p:nvPicPr>
          <p:cNvPr id="12" name="Content Placeholder 3">
            <a:extLst>
              <a:ext uri="{FF2B5EF4-FFF2-40B4-BE49-F238E27FC236}">
                <a16:creationId xmlns:a16="http://schemas.microsoft.com/office/drawing/2014/main" id="{CC852696-2F78-47ED-AF34-D070362D0F84}"/>
              </a:ext>
            </a:extLst>
          </p:cNvPr>
          <p:cNvPicPr>
            <a:picLocks noChangeAspect="1"/>
          </p:cNvPicPr>
          <p:nvPr/>
        </p:nvPicPr>
        <p:blipFill>
          <a:blip r:embed="rId6"/>
          <a:stretch>
            <a:fillRect/>
          </a:stretch>
        </p:blipFill>
        <p:spPr>
          <a:xfrm>
            <a:off x="8164971" y="1162975"/>
            <a:ext cx="3895984" cy="4333049"/>
          </a:xfrm>
          <a:prstGeom prst="rect">
            <a:avLst/>
          </a:prstGeom>
          <a:ln>
            <a:solidFill>
              <a:srgbClr val="002060"/>
            </a:solidFill>
          </a:ln>
        </p:spPr>
      </p:pic>
      <p:sp>
        <p:nvSpPr>
          <p:cNvPr id="13" name="Rectangle 12">
            <a:extLst>
              <a:ext uri="{FF2B5EF4-FFF2-40B4-BE49-F238E27FC236}">
                <a16:creationId xmlns:a16="http://schemas.microsoft.com/office/drawing/2014/main" id="{9B81CD5B-9071-4D35-8C0A-D76157D1175A}"/>
              </a:ext>
            </a:extLst>
          </p:cNvPr>
          <p:cNvSpPr/>
          <p:nvPr/>
        </p:nvSpPr>
        <p:spPr>
          <a:xfrm>
            <a:off x="177551" y="5003776"/>
            <a:ext cx="717335" cy="4922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6044DFB-18B2-4D6D-895E-5D7F4C811550}"/>
              </a:ext>
            </a:extLst>
          </p:cNvPr>
          <p:cNvSpPr/>
          <p:nvPr/>
        </p:nvSpPr>
        <p:spPr>
          <a:xfrm>
            <a:off x="4848071" y="4545832"/>
            <a:ext cx="717335" cy="8429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9371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1428A"/>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CD01AD3-0DB7-43A5-91A9-17E8DFBED28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430" b="96930" l="9800" r="91759">
                        <a14:foregroundMark x1="29844" y1="39035" x2="29844" y2="39035"/>
                        <a14:foregroundMark x1="30512" y1="47149" x2="33630" y2="33333"/>
                        <a14:foregroundMark x1="30735" y1="41667" x2="29176" y2="29386"/>
                        <a14:foregroundMark x1="29176" y1="29386" x2="34298" y2="20833"/>
                        <a14:foregroundMark x1="34298" y1="20833" x2="40312" y2="15570"/>
                        <a14:foregroundMark x1="29399" y1="52193" x2="32517" y2="62939"/>
                        <a14:foregroundMark x1="32517" y1="62939" x2="40089" y2="64474"/>
                        <a14:foregroundMark x1="50780" y1="70395" x2="57906" y2="93860"/>
                        <a14:foregroundMark x1="57906" y1="93860" x2="56793" y2="94737"/>
                        <a14:foregroundMark x1="49220" y1="83114" x2="58129" y2="86623"/>
                        <a14:foregroundMark x1="48998" y1="70395" x2="56793" y2="77632"/>
                        <a14:foregroundMark x1="56793" y1="77632" x2="56793" y2="79825"/>
                        <a14:foregroundMark x1="42094" y1="93860" x2="54788" y2="94518"/>
                        <a14:foregroundMark x1="40312" y1="94298" x2="57461" y2="96930"/>
                        <a14:foregroundMark x1="40312" y1="94956" x2="53675" y2="96711"/>
                        <a14:foregroundMark x1="39644" y1="95395" x2="48552" y2="96711"/>
                        <a14:foregroundMark x1="91759" y1="51096" x2="91759" y2="51096"/>
                        <a14:backgroundMark x1="43875" y1="98246" x2="43875" y2="98246"/>
                        <a14:backgroundMark x1="46102" y1="98246" x2="46102" y2="98246"/>
                        <a14:backgroundMark x1="51448" y1="99123" x2="51448" y2="99123"/>
                        <a14:backgroundMark x1="55011" y1="98684" x2="55011" y2="98684"/>
                      </a14:backgroundRemoval>
                    </a14:imgEffect>
                  </a14:imgLayer>
                </a14:imgProps>
              </a:ext>
            </a:extLst>
          </a:blip>
          <a:stretch>
            <a:fillRect/>
          </a:stretch>
        </p:blipFill>
        <p:spPr>
          <a:xfrm>
            <a:off x="4244614" y="1501779"/>
            <a:ext cx="3544058" cy="3599312"/>
          </a:xfrm>
          <a:prstGeom prst="ellipse">
            <a:avLst/>
          </a:prstGeom>
          <a:solidFill>
            <a:srgbClr val="00458B"/>
          </a:solidFill>
          <a:ln>
            <a:solidFill>
              <a:schemeClr val="tx2"/>
            </a:solidFill>
          </a:ln>
        </p:spPr>
      </p:pic>
      <p:sp>
        <p:nvSpPr>
          <p:cNvPr id="4" name="Rectangle 3">
            <a:extLst>
              <a:ext uri="{FF2B5EF4-FFF2-40B4-BE49-F238E27FC236}">
                <a16:creationId xmlns:a16="http://schemas.microsoft.com/office/drawing/2014/main" id="{70F76E32-CBCE-4858-9962-5BE49B8EBF4B}"/>
              </a:ext>
            </a:extLst>
          </p:cNvPr>
          <p:cNvSpPr/>
          <p:nvPr/>
        </p:nvSpPr>
        <p:spPr>
          <a:xfrm>
            <a:off x="515779" y="975605"/>
            <a:ext cx="4158623" cy="1640267"/>
          </a:xfrm>
          <a:prstGeom prst="rect">
            <a:avLst/>
          </a:prstGeom>
          <a:solidFill>
            <a:srgbClr val="4597CB"/>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674AB1F-0F79-4CC6-B357-62EC8CF6A525}"/>
              </a:ext>
            </a:extLst>
          </p:cNvPr>
          <p:cNvPicPr>
            <a:picLocks noChangeAspect="1"/>
          </p:cNvPicPr>
          <p:nvPr/>
        </p:nvPicPr>
        <p:blipFill>
          <a:blip r:embed="rId4"/>
          <a:stretch>
            <a:fillRect/>
          </a:stretch>
        </p:blipFill>
        <p:spPr>
          <a:xfrm>
            <a:off x="688680" y="1162076"/>
            <a:ext cx="1259534" cy="1312647"/>
          </a:xfrm>
          <a:prstGeom prst="rect">
            <a:avLst/>
          </a:prstGeom>
        </p:spPr>
      </p:pic>
      <p:sp>
        <p:nvSpPr>
          <p:cNvPr id="6" name="Rectangle 5">
            <a:extLst>
              <a:ext uri="{FF2B5EF4-FFF2-40B4-BE49-F238E27FC236}">
                <a16:creationId xmlns:a16="http://schemas.microsoft.com/office/drawing/2014/main" id="{1B921501-9326-49D1-9AD8-96E74D561DFB}"/>
              </a:ext>
            </a:extLst>
          </p:cNvPr>
          <p:cNvSpPr/>
          <p:nvPr/>
        </p:nvSpPr>
        <p:spPr>
          <a:xfrm>
            <a:off x="4016688" y="5056483"/>
            <a:ext cx="4158623" cy="1743374"/>
          </a:xfrm>
          <a:prstGeom prst="rect">
            <a:avLst/>
          </a:prstGeom>
          <a:solidFill>
            <a:srgbClr val="4597CB"/>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2FCFFE7-426F-4F36-AF22-87B99ACADBC9}"/>
              </a:ext>
            </a:extLst>
          </p:cNvPr>
          <p:cNvPicPr>
            <a:picLocks noChangeAspect="1"/>
          </p:cNvPicPr>
          <p:nvPr/>
        </p:nvPicPr>
        <p:blipFill>
          <a:blip r:embed="rId5"/>
          <a:stretch>
            <a:fillRect/>
          </a:stretch>
        </p:blipFill>
        <p:spPr>
          <a:xfrm>
            <a:off x="4133622" y="5197288"/>
            <a:ext cx="1454529" cy="1507421"/>
          </a:xfrm>
          <a:prstGeom prst="rect">
            <a:avLst/>
          </a:prstGeom>
        </p:spPr>
      </p:pic>
      <p:sp>
        <p:nvSpPr>
          <p:cNvPr id="8" name="Rectangle 7">
            <a:extLst>
              <a:ext uri="{FF2B5EF4-FFF2-40B4-BE49-F238E27FC236}">
                <a16:creationId xmlns:a16="http://schemas.microsoft.com/office/drawing/2014/main" id="{3AC1B07B-D4FD-4489-829A-0DC77C646EBC}"/>
              </a:ext>
            </a:extLst>
          </p:cNvPr>
          <p:cNvSpPr/>
          <p:nvPr/>
        </p:nvSpPr>
        <p:spPr>
          <a:xfrm>
            <a:off x="5875581" y="5382554"/>
            <a:ext cx="1966906" cy="1091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Resident/House Staff Wellness Resource Page (Intranet)</a:t>
            </a:r>
          </a:p>
        </p:txBody>
      </p:sp>
      <p:sp>
        <p:nvSpPr>
          <p:cNvPr id="9" name="Rectangle 8">
            <a:extLst>
              <a:ext uri="{FF2B5EF4-FFF2-40B4-BE49-F238E27FC236}">
                <a16:creationId xmlns:a16="http://schemas.microsoft.com/office/drawing/2014/main" id="{5B3492C4-383D-4CAE-8C8A-3BADD7243E11}"/>
              </a:ext>
            </a:extLst>
          </p:cNvPr>
          <p:cNvSpPr/>
          <p:nvPr/>
        </p:nvSpPr>
        <p:spPr>
          <a:xfrm>
            <a:off x="2410967" y="1119297"/>
            <a:ext cx="1851148" cy="1308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Helping Healers Heal Webpage</a:t>
            </a:r>
          </a:p>
        </p:txBody>
      </p:sp>
      <p:sp>
        <p:nvSpPr>
          <p:cNvPr id="12" name="Rectangle 11">
            <a:extLst>
              <a:ext uri="{FF2B5EF4-FFF2-40B4-BE49-F238E27FC236}">
                <a16:creationId xmlns:a16="http://schemas.microsoft.com/office/drawing/2014/main" id="{E14A286C-A930-4257-A629-BA14C71162C6}"/>
              </a:ext>
            </a:extLst>
          </p:cNvPr>
          <p:cNvSpPr/>
          <p:nvPr/>
        </p:nvSpPr>
        <p:spPr>
          <a:xfrm>
            <a:off x="7553271" y="975605"/>
            <a:ext cx="4158623" cy="1640267"/>
          </a:xfrm>
          <a:prstGeom prst="rect">
            <a:avLst/>
          </a:prstGeom>
          <a:solidFill>
            <a:srgbClr val="4597CB"/>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42A6824-F15D-4BAC-A3A0-E0EA9A4DE050}"/>
              </a:ext>
            </a:extLst>
          </p:cNvPr>
          <p:cNvSpPr/>
          <p:nvPr/>
        </p:nvSpPr>
        <p:spPr>
          <a:xfrm>
            <a:off x="9536692" y="1279493"/>
            <a:ext cx="1869673" cy="1091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COVID-19 Resource Hub Wellness &amp; Resilience Resources</a:t>
            </a:r>
          </a:p>
        </p:txBody>
      </p:sp>
      <p:sp>
        <p:nvSpPr>
          <p:cNvPr id="16" name="Rectangle 15">
            <a:extLst>
              <a:ext uri="{FF2B5EF4-FFF2-40B4-BE49-F238E27FC236}">
                <a16:creationId xmlns:a16="http://schemas.microsoft.com/office/drawing/2014/main" id="{C30E41BD-78FA-4485-B626-F1313F068009}"/>
              </a:ext>
            </a:extLst>
          </p:cNvPr>
          <p:cNvSpPr/>
          <p:nvPr/>
        </p:nvSpPr>
        <p:spPr>
          <a:xfrm>
            <a:off x="519728" y="2853899"/>
            <a:ext cx="4158623" cy="1744980"/>
          </a:xfrm>
          <a:prstGeom prst="rect">
            <a:avLst/>
          </a:prstGeom>
          <a:solidFill>
            <a:srgbClr val="4597CB"/>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4C7E97D-5180-47B6-A5F8-6A7357281BE4}"/>
              </a:ext>
            </a:extLst>
          </p:cNvPr>
          <p:cNvSpPr/>
          <p:nvPr/>
        </p:nvSpPr>
        <p:spPr>
          <a:xfrm>
            <a:off x="2400703" y="2972294"/>
            <a:ext cx="1873714" cy="139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Battle Buddy Support Program</a:t>
            </a:r>
          </a:p>
        </p:txBody>
      </p:sp>
      <p:pic>
        <p:nvPicPr>
          <p:cNvPr id="20" name="Picture 19">
            <a:extLst>
              <a:ext uri="{FF2B5EF4-FFF2-40B4-BE49-F238E27FC236}">
                <a16:creationId xmlns:a16="http://schemas.microsoft.com/office/drawing/2014/main" id="{63B514FB-912F-40DE-9A7F-D0242B2D4553}"/>
              </a:ext>
            </a:extLst>
          </p:cNvPr>
          <p:cNvPicPr>
            <a:picLocks noChangeAspect="1"/>
          </p:cNvPicPr>
          <p:nvPr/>
        </p:nvPicPr>
        <p:blipFill rotWithShape="1">
          <a:blip r:embed="rId6"/>
          <a:srcRect l="3329" t="5258" r="6250" b="5700"/>
          <a:stretch/>
        </p:blipFill>
        <p:spPr>
          <a:xfrm>
            <a:off x="7745969" y="1138237"/>
            <a:ext cx="1387145" cy="1373745"/>
          </a:xfrm>
          <a:prstGeom prst="rect">
            <a:avLst/>
          </a:prstGeom>
        </p:spPr>
      </p:pic>
      <p:sp>
        <p:nvSpPr>
          <p:cNvPr id="21" name="Rectangle 20">
            <a:extLst>
              <a:ext uri="{FF2B5EF4-FFF2-40B4-BE49-F238E27FC236}">
                <a16:creationId xmlns:a16="http://schemas.microsoft.com/office/drawing/2014/main" id="{4A83E87B-CBD9-4356-8A19-4ACDADA4367B}"/>
              </a:ext>
            </a:extLst>
          </p:cNvPr>
          <p:cNvSpPr/>
          <p:nvPr/>
        </p:nvSpPr>
        <p:spPr>
          <a:xfrm>
            <a:off x="7535492" y="2857288"/>
            <a:ext cx="4158623" cy="1744980"/>
          </a:xfrm>
          <a:prstGeom prst="rect">
            <a:avLst/>
          </a:prstGeom>
          <a:solidFill>
            <a:srgbClr val="4597CB"/>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96B6791-49EE-4BB0-AB03-2615E50236F5}"/>
              </a:ext>
            </a:extLst>
          </p:cNvPr>
          <p:cNvSpPr/>
          <p:nvPr/>
        </p:nvSpPr>
        <p:spPr>
          <a:xfrm>
            <a:off x="9826970" y="3092339"/>
            <a:ext cx="1514451" cy="1308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Physician Support Line</a:t>
            </a:r>
          </a:p>
        </p:txBody>
      </p:sp>
      <p:pic>
        <p:nvPicPr>
          <p:cNvPr id="24" name="Picture 23">
            <a:extLst>
              <a:ext uri="{FF2B5EF4-FFF2-40B4-BE49-F238E27FC236}">
                <a16:creationId xmlns:a16="http://schemas.microsoft.com/office/drawing/2014/main" id="{DCBAB912-B78C-49D0-9763-A7B56E029E17}"/>
              </a:ext>
            </a:extLst>
          </p:cNvPr>
          <p:cNvPicPr>
            <a:picLocks noChangeAspect="1"/>
          </p:cNvPicPr>
          <p:nvPr/>
        </p:nvPicPr>
        <p:blipFill>
          <a:blip r:embed="rId7"/>
          <a:stretch>
            <a:fillRect/>
          </a:stretch>
        </p:blipFill>
        <p:spPr>
          <a:xfrm>
            <a:off x="717610" y="3036332"/>
            <a:ext cx="1406236" cy="1380193"/>
          </a:xfrm>
          <a:prstGeom prst="rect">
            <a:avLst/>
          </a:prstGeom>
        </p:spPr>
      </p:pic>
      <p:pic>
        <p:nvPicPr>
          <p:cNvPr id="25" name="Picture 24">
            <a:extLst>
              <a:ext uri="{FF2B5EF4-FFF2-40B4-BE49-F238E27FC236}">
                <a16:creationId xmlns:a16="http://schemas.microsoft.com/office/drawing/2014/main" id="{9B248CA9-ED13-40A9-A954-CB1E5CEC31D1}"/>
              </a:ext>
            </a:extLst>
          </p:cNvPr>
          <p:cNvPicPr>
            <a:picLocks noChangeAspect="1"/>
          </p:cNvPicPr>
          <p:nvPr/>
        </p:nvPicPr>
        <p:blipFill>
          <a:blip r:embed="rId8"/>
          <a:stretch>
            <a:fillRect/>
          </a:stretch>
        </p:blipFill>
        <p:spPr>
          <a:xfrm>
            <a:off x="7741226" y="3026094"/>
            <a:ext cx="1414427" cy="1441285"/>
          </a:xfrm>
          <a:prstGeom prst="rect">
            <a:avLst/>
          </a:prstGeom>
        </p:spPr>
      </p:pic>
      <p:sp>
        <p:nvSpPr>
          <p:cNvPr id="26" name="Rectangle 25">
            <a:extLst>
              <a:ext uri="{FF2B5EF4-FFF2-40B4-BE49-F238E27FC236}">
                <a16:creationId xmlns:a16="http://schemas.microsoft.com/office/drawing/2014/main" id="{58084D9E-B3FD-4CEA-ACF2-2F34349C216B}"/>
              </a:ext>
            </a:extLst>
          </p:cNvPr>
          <p:cNvSpPr/>
          <p:nvPr/>
        </p:nvSpPr>
        <p:spPr>
          <a:xfrm>
            <a:off x="2068860" y="27482"/>
            <a:ext cx="7783985" cy="6604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H3 Wellness Resources </a:t>
            </a:r>
          </a:p>
        </p:txBody>
      </p:sp>
      <p:sp>
        <p:nvSpPr>
          <p:cNvPr id="2" name="Rectangle 1">
            <a:extLst>
              <a:ext uri="{FF2B5EF4-FFF2-40B4-BE49-F238E27FC236}">
                <a16:creationId xmlns:a16="http://schemas.microsoft.com/office/drawing/2014/main" id="{736A679A-1C38-46C3-A8B7-CD3045E2194F}"/>
              </a:ext>
            </a:extLst>
          </p:cNvPr>
          <p:cNvSpPr/>
          <p:nvPr/>
        </p:nvSpPr>
        <p:spPr>
          <a:xfrm>
            <a:off x="406857" y="5495851"/>
            <a:ext cx="2432649" cy="4323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 QR codes must be used using devices on Corporate WIFI</a:t>
            </a:r>
          </a:p>
        </p:txBody>
      </p:sp>
    </p:spTree>
    <p:extLst>
      <p:ext uri="{BB962C8B-B14F-4D97-AF65-F5344CB8AC3E}">
        <p14:creationId xmlns:p14="http://schemas.microsoft.com/office/powerpoint/2010/main" val="392530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317" y="117353"/>
            <a:ext cx="10515600" cy="1125404"/>
          </a:xfrm>
        </p:spPr>
        <p:txBody>
          <a:bodyPr/>
          <a:lstStyle/>
          <a:p>
            <a:pPr algn="r"/>
            <a:r>
              <a:rPr lang="en-US" b="0" cap="small" dirty="0"/>
              <a:t>Staff Support Hotlines</a:t>
            </a:r>
          </a:p>
        </p:txBody>
      </p:sp>
      <p:cxnSp>
        <p:nvCxnSpPr>
          <p:cNvPr id="35" name="Straight Connector 34">
            <a:extLst>
              <a:ext uri="{FF2B5EF4-FFF2-40B4-BE49-F238E27FC236}">
                <a16:creationId xmlns:a16="http://schemas.microsoft.com/office/drawing/2014/main" id="{FC1E62DA-C861-4113-A561-D589BD34F38A}"/>
              </a:ext>
            </a:extLst>
          </p:cNvPr>
          <p:cNvCxnSpPr>
            <a:cxnSpLocks/>
          </p:cNvCxnSpPr>
          <p:nvPr/>
        </p:nvCxnSpPr>
        <p:spPr>
          <a:xfrm rot="5400000">
            <a:off x="8531500" y="-2661835"/>
            <a:ext cx="0" cy="73152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217CB1BF-81D2-49BB-B099-C2F27AB12D44}"/>
              </a:ext>
            </a:extLst>
          </p:cNvPr>
          <p:cNvPicPr>
            <a:picLocks noChangeAspect="1"/>
          </p:cNvPicPr>
          <p:nvPr/>
        </p:nvPicPr>
        <p:blipFill rotWithShape="1">
          <a:blip r:embed="rId4"/>
          <a:srcRect r="3071" b="19345"/>
          <a:stretch/>
        </p:blipFill>
        <p:spPr>
          <a:xfrm>
            <a:off x="5747244" y="1167899"/>
            <a:ext cx="5568512" cy="454556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C8548058-2C88-4282-84C8-F9851A0CB68A}"/>
              </a:ext>
            </a:extLst>
          </p:cNvPr>
          <p:cNvSpPr/>
          <p:nvPr/>
        </p:nvSpPr>
        <p:spPr>
          <a:xfrm>
            <a:off x="0" y="5919701"/>
            <a:ext cx="12192000"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Helvetica Neue"/>
                <a:ea typeface="+mn-ea"/>
                <a:cs typeface="+mn-cs"/>
              </a:rPr>
              <a:t>“Sometimes there's comfort in anonymity…Though no one should ever feel ashamed to take care of their mental health, seeking totally anonymous help can be an easy start for those who prefer to keep things private.” Yohana Desta</a:t>
            </a:r>
          </a:p>
        </p:txBody>
      </p:sp>
      <p:pic>
        <p:nvPicPr>
          <p:cNvPr id="6" name="Picture 5">
            <a:extLst>
              <a:ext uri="{FF2B5EF4-FFF2-40B4-BE49-F238E27FC236}">
                <a16:creationId xmlns:a16="http://schemas.microsoft.com/office/drawing/2014/main" id="{E4C5323B-2B38-4A94-B069-83A1D25346C3}"/>
              </a:ext>
            </a:extLst>
          </p:cNvPr>
          <p:cNvPicPr>
            <a:picLocks noChangeAspect="1"/>
          </p:cNvPicPr>
          <p:nvPr/>
        </p:nvPicPr>
        <p:blipFill>
          <a:blip r:embed="rId5"/>
          <a:stretch>
            <a:fillRect/>
          </a:stretch>
        </p:blipFill>
        <p:spPr>
          <a:xfrm>
            <a:off x="1109471" y="1051971"/>
            <a:ext cx="3908612" cy="4811524"/>
          </a:xfrm>
          <a:prstGeom prst="rect">
            <a:avLst/>
          </a:prstGeom>
        </p:spPr>
      </p:pic>
    </p:spTree>
    <p:custDataLst>
      <p:tags r:id="rId1"/>
    </p:custDataLst>
    <p:extLst>
      <p:ext uri="{BB962C8B-B14F-4D97-AF65-F5344CB8AC3E}">
        <p14:creationId xmlns:p14="http://schemas.microsoft.com/office/powerpoint/2010/main" val="24328009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317" y="117353"/>
            <a:ext cx="10515600" cy="1125404"/>
          </a:xfrm>
        </p:spPr>
        <p:txBody>
          <a:bodyPr/>
          <a:lstStyle/>
          <a:p>
            <a:pPr algn="r"/>
            <a:r>
              <a:rPr lang="en-US" b="0" cap="small" dirty="0"/>
              <a:t>Assistance for You &amp; Family</a:t>
            </a:r>
          </a:p>
        </p:txBody>
      </p:sp>
      <p:cxnSp>
        <p:nvCxnSpPr>
          <p:cNvPr id="35" name="Straight Connector 34">
            <a:extLst>
              <a:ext uri="{FF2B5EF4-FFF2-40B4-BE49-F238E27FC236}">
                <a16:creationId xmlns:a16="http://schemas.microsoft.com/office/drawing/2014/main" id="{FC1E62DA-C861-4113-A561-D589BD34F38A}"/>
              </a:ext>
            </a:extLst>
          </p:cNvPr>
          <p:cNvCxnSpPr>
            <a:cxnSpLocks/>
          </p:cNvCxnSpPr>
          <p:nvPr/>
        </p:nvCxnSpPr>
        <p:spPr>
          <a:xfrm rot="5400000">
            <a:off x="8531500" y="-2661835"/>
            <a:ext cx="0" cy="73152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pic>
        <p:nvPicPr>
          <p:cNvPr id="8" name="Picture 7">
            <a:extLst>
              <a:ext uri="{FF2B5EF4-FFF2-40B4-BE49-F238E27FC236}">
                <a16:creationId xmlns:a16="http://schemas.microsoft.com/office/drawing/2014/main" id="{D1A5F1F8-E592-4F00-AABC-5E8D17043D89}"/>
              </a:ext>
            </a:extLst>
          </p:cNvPr>
          <p:cNvPicPr>
            <a:picLocks noChangeAspect="1"/>
          </p:cNvPicPr>
          <p:nvPr/>
        </p:nvPicPr>
        <p:blipFill>
          <a:blip r:embed="rId4"/>
          <a:stretch>
            <a:fillRect/>
          </a:stretch>
        </p:blipFill>
        <p:spPr>
          <a:xfrm>
            <a:off x="949847" y="1175562"/>
            <a:ext cx="10292307" cy="5303520"/>
          </a:xfrm>
          <a:prstGeom prst="rect">
            <a:avLst/>
          </a:prstGeom>
        </p:spPr>
      </p:pic>
    </p:spTree>
    <p:custDataLst>
      <p:tags r:id="rId1"/>
    </p:custDataLst>
    <p:extLst>
      <p:ext uri="{BB962C8B-B14F-4D97-AF65-F5344CB8AC3E}">
        <p14:creationId xmlns:p14="http://schemas.microsoft.com/office/powerpoint/2010/main" val="1648440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317" y="117353"/>
            <a:ext cx="10515600" cy="1125404"/>
          </a:xfrm>
        </p:spPr>
        <p:txBody>
          <a:bodyPr/>
          <a:lstStyle/>
          <a:p>
            <a:pPr algn="r"/>
            <a:r>
              <a:rPr lang="en-US" b="0" cap="small" dirty="0"/>
              <a:t>Grief &amp; Loss Virtual Support Group</a:t>
            </a:r>
          </a:p>
        </p:txBody>
      </p:sp>
      <p:cxnSp>
        <p:nvCxnSpPr>
          <p:cNvPr id="35" name="Straight Connector 34">
            <a:extLst>
              <a:ext uri="{FF2B5EF4-FFF2-40B4-BE49-F238E27FC236}">
                <a16:creationId xmlns:a16="http://schemas.microsoft.com/office/drawing/2014/main" id="{FC1E62DA-C861-4113-A561-D589BD34F38A}"/>
              </a:ext>
            </a:extLst>
          </p:cNvPr>
          <p:cNvCxnSpPr>
            <a:cxnSpLocks/>
          </p:cNvCxnSpPr>
          <p:nvPr/>
        </p:nvCxnSpPr>
        <p:spPr>
          <a:xfrm rot="5400000">
            <a:off x="8531500" y="-2661835"/>
            <a:ext cx="0" cy="73152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pic>
        <p:nvPicPr>
          <p:cNvPr id="3" name="Picture 2">
            <a:extLst>
              <a:ext uri="{FF2B5EF4-FFF2-40B4-BE49-F238E27FC236}">
                <a16:creationId xmlns:a16="http://schemas.microsoft.com/office/drawing/2014/main" id="{ECC2ABEE-AFBE-432B-A0A0-9220F7803BE9}"/>
              </a:ext>
            </a:extLst>
          </p:cNvPr>
          <p:cNvPicPr>
            <a:picLocks noChangeAspect="1"/>
          </p:cNvPicPr>
          <p:nvPr/>
        </p:nvPicPr>
        <p:blipFill>
          <a:blip r:embed="rId4"/>
          <a:stretch>
            <a:fillRect/>
          </a:stretch>
        </p:blipFill>
        <p:spPr>
          <a:xfrm>
            <a:off x="763479" y="1088759"/>
            <a:ext cx="10533588" cy="5577840"/>
          </a:xfrm>
          <a:prstGeom prst="rect">
            <a:avLst/>
          </a:prstGeom>
        </p:spPr>
      </p:pic>
      <p:sp>
        <p:nvSpPr>
          <p:cNvPr id="7" name="Rectangle 6">
            <a:extLst>
              <a:ext uri="{FF2B5EF4-FFF2-40B4-BE49-F238E27FC236}">
                <a16:creationId xmlns:a16="http://schemas.microsoft.com/office/drawing/2014/main" id="{A2219E50-51F1-4AE2-8B04-77272BA1973E}"/>
              </a:ext>
            </a:extLst>
          </p:cNvPr>
          <p:cNvSpPr/>
          <p:nvPr/>
        </p:nvSpPr>
        <p:spPr>
          <a:xfrm>
            <a:off x="2938785" y="5838575"/>
            <a:ext cx="6755630" cy="307777"/>
          </a:xfrm>
          <a:prstGeom prst="rect">
            <a:avLst/>
          </a:prstGeom>
          <a:solidFill>
            <a:srgbClr val="595959"/>
          </a:solidFill>
        </p:spPr>
        <p:txBody>
          <a:bodyPr wrap="square">
            <a:spAutoFit/>
          </a:bodyPr>
          <a:lstStyle/>
          <a:p>
            <a:r>
              <a:rPr lang="en-US" sz="1200" dirty="0">
                <a:solidFill>
                  <a:schemeClr val="accent5">
                    <a:lumMod val="75000"/>
                  </a:schemeClr>
                </a:solidFill>
                <a:latin typeface="Calibri" panose="020F0502020204030204" pitchFamily="34" charset="0"/>
              </a:rPr>
              <a:t> </a:t>
            </a:r>
            <a:r>
              <a:rPr lang="en-US" sz="1400" dirty="0">
                <a:solidFill>
                  <a:schemeClr val="accent5">
                    <a:lumMod val="75000"/>
                  </a:schemeClr>
                </a:solidFill>
                <a:latin typeface="Calibri" panose="020F0502020204030204" pitchFamily="34" charset="0"/>
                <a:hlinkClick r:id="rId5">
                  <a:extLst>
                    <a:ext uri="{A12FA001-AC4F-418D-AE19-62706E023703}">
                      <ahyp:hlinkClr xmlns:ahyp="http://schemas.microsoft.com/office/drawing/2018/hyperlinkcolor" val="tx"/>
                    </a:ext>
                  </a:extLst>
                </a:hlinkClick>
              </a:rPr>
              <a:t>https://us06web.zoom.us/j/81435413042?pwd=U2hrNGdyU0p6aHQzZ3l6MlRFLzVXQT09</a:t>
            </a:r>
            <a:r>
              <a:rPr lang="en-US" sz="1400" dirty="0">
                <a:solidFill>
                  <a:schemeClr val="accent5">
                    <a:lumMod val="75000"/>
                  </a:schemeClr>
                </a:solidFill>
                <a:latin typeface="Calibri" panose="020F0502020204030204" pitchFamily="34" charset="0"/>
              </a:rPr>
              <a:t> </a:t>
            </a:r>
            <a:endParaRPr lang="en-US" sz="1400" dirty="0">
              <a:solidFill>
                <a:schemeClr val="accent5">
                  <a:lumMod val="75000"/>
                </a:schemeClr>
              </a:solidFill>
            </a:endParaRPr>
          </a:p>
        </p:txBody>
      </p:sp>
    </p:spTree>
    <p:custDataLst>
      <p:tags r:id="rId1"/>
    </p:custDataLst>
    <p:extLst>
      <p:ext uri="{BB962C8B-B14F-4D97-AF65-F5344CB8AC3E}">
        <p14:creationId xmlns:p14="http://schemas.microsoft.com/office/powerpoint/2010/main" val="26960453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317" y="117353"/>
            <a:ext cx="10515600" cy="1125404"/>
          </a:xfrm>
        </p:spPr>
        <p:txBody>
          <a:bodyPr/>
          <a:lstStyle/>
          <a:p>
            <a:pPr algn="r"/>
            <a:r>
              <a:rPr lang="en-US" b="0" cap="small" dirty="0"/>
              <a:t>NYC Trauma Recovery Network</a:t>
            </a:r>
          </a:p>
        </p:txBody>
      </p:sp>
      <p:cxnSp>
        <p:nvCxnSpPr>
          <p:cNvPr id="35" name="Straight Connector 34">
            <a:extLst>
              <a:ext uri="{FF2B5EF4-FFF2-40B4-BE49-F238E27FC236}">
                <a16:creationId xmlns:a16="http://schemas.microsoft.com/office/drawing/2014/main" id="{FC1E62DA-C861-4113-A561-D589BD34F38A}"/>
              </a:ext>
            </a:extLst>
          </p:cNvPr>
          <p:cNvCxnSpPr>
            <a:cxnSpLocks/>
          </p:cNvCxnSpPr>
          <p:nvPr/>
        </p:nvCxnSpPr>
        <p:spPr>
          <a:xfrm rot="5400000">
            <a:off x="8531500" y="-2661835"/>
            <a:ext cx="0" cy="73152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63161FCF-DD1A-444D-8A10-938B5A7A804E}"/>
              </a:ext>
            </a:extLst>
          </p:cNvPr>
          <p:cNvPicPr>
            <a:picLocks noChangeAspect="1"/>
          </p:cNvPicPr>
          <p:nvPr/>
        </p:nvPicPr>
        <p:blipFill>
          <a:blip r:embed="rId4"/>
          <a:stretch>
            <a:fillRect/>
          </a:stretch>
        </p:blipFill>
        <p:spPr>
          <a:xfrm>
            <a:off x="0" y="1075077"/>
            <a:ext cx="12189100" cy="2560153"/>
          </a:xfrm>
          <a:prstGeom prst="rect">
            <a:avLst/>
          </a:prstGeom>
        </p:spPr>
      </p:pic>
      <p:pic>
        <p:nvPicPr>
          <p:cNvPr id="8" name="Picture 7">
            <a:extLst>
              <a:ext uri="{FF2B5EF4-FFF2-40B4-BE49-F238E27FC236}">
                <a16:creationId xmlns:a16="http://schemas.microsoft.com/office/drawing/2014/main" id="{D598A263-432B-4426-8CFC-F8252C2EC4F1}"/>
              </a:ext>
            </a:extLst>
          </p:cNvPr>
          <p:cNvPicPr>
            <a:picLocks noChangeAspect="1"/>
          </p:cNvPicPr>
          <p:nvPr/>
        </p:nvPicPr>
        <p:blipFill>
          <a:blip r:embed="rId5"/>
          <a:stretch>
            <a:fillRect/>
          </a:stretch>
        </p:blipFill>
        <p:spPr>
          <a:xfrm>
            <a:off x="0" y="1075077"/>
            <a:ext cx="2886075" cy="971550"/>
          </a:xfrm>
          <a:prstGeom prst="rect">
            <a:avLst/>
          </a:prstGeom>
        </p:spPr>
      </p:pic>
      <p:pic>
        <p:nvPicPr>
          <p:cNvPr id="9" name="Picture 8">
            <a:extLst>
              <a:ext uri="{FF2B5EF4-FFF2-40B4-BE49-F238E27FC236}">
                <a16:creationId xmlns:a16="http://schemas.microsoft.com/office/drawing/2014/main" id="{A601390E-81A6-4C0C-8D4E-BB0D5BDA412E}"/>
              </a:ext>
            </a:extLst>
          </p:cNvPr>
          <p:cNvPicPr>
            <a:picLocks noChangeAspect="1"/>
          </p:cNvPicPr>
          <p:nvPr/>
        </p:nvPicPr>
        <p:blipFill>
          <a:blip r:embed="rId6"/>
          <a:stretch>
            <a:fillRect/>
          </a:stretch>
        </p:blipFill>
        <p:spPr>
          <a:xfrm>
            <a:off x="104488" y="3663509"/>
            <a:ext cx="5695950" cy="1952625"/>
          </a:xfrm>
          <a:prstGeom prst="rect">
            <a:avLst/>
          </a:prstGeom>
        </p:spPr>
      </p:pic>
      <p:sp>
        <p:nvSpPr>
          <p:cNvPr id="10" name="TextBox 9">
            <a:extLst>
              <a:ext uri="{FF2B5EF4-FFF2-40B4-BE49-F238E27FC236}">
                <a16:creationId xmlns:a16="http://schemas.microsoft.com/office/drawing/2014/main" id="{F7BACF41-722E-4B13-894A-40291F35B648}"/>
              </a:ext>
            </a:extLst>
          </p:cNvPr>
          <p:cNvSpPr txBox="1"/>
          <p:nvPr/>
        </p:nvSpPr>
        <p:spPr>
          <a:xfrm>
            <a:off x="6284613" y="3688417"/>
            <a:ext cx="5547739" cy="2985433"/>
          </a:xfrm>
          <a:prstGeom prst="rect">
            <a:avLst/>
          </a:prstGeom>
          <a:solidFill>
            <a:srgbClr val="EEF6F9"/>
          </a:solidFill>
          <a:ln w="28575">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WHAT IS EMDR?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Eye Movement Desensitization and Reprocessing (EMDR) is a psychotherapy approach that was designed to treat trauma, by alleviating the distress associated with traumatic memories. It is a short-term therapy where processing every detail of the incident is not necessary in order to heal and have relief. Research has shown that EMDR is an effective treatment for Post-Traumatic Stress Disorder (PTSD). EMDR is a treatment approach which has been empirically validated in over 30 randomized studies of trauma victims and is recommended as an effective treatment for trauma by the World Health Organization, the American Psychiatric Association, and the Department of Veterans Affairs and Department of Defense. For more information about EMDR please visit the EMDR International Association </a:t>
            </a:r>
            <a:r>
              <a:rPr kumimoji="0" lang="en-US" sz="1400" b="1" i="0" u="none" strike="noStrike" kern="1200" cap="none" spc="0" normalizeH="0" baseline="0" noProof="0" dirty="0">
                <a:ln>
                  <a:noFill/>
                </a:ln>
                <a:solidFill>
                  <a:prstClr val="black"/>
                </a:solidFill>
                <a:effectLst/>
                <a:uLnTx/>
                <a:uFillTx/>
                <a:latin typeface="Calibri"/>
                <a:ea typeface="+mn-ea"/>
                <a:cs typeface="+mn-cs"/>
                <a:hlinkClick r:id="rId7"/>
              </a:rPr>
              <a:t>website</a:t>
            </a:r>
            <a:r>
              <a:rPr kumimoji="0" lang="en-US" sz="1400" b="1" i="0" u="none" strike="noStrike" kern="1200" cap="none" spc="0" normalizeH="0" baseline="0" noProof="0" dirty="0">
                <a:ln>
                  <a:noFill/>
                </a:ln>
                <a:solidFill>
                  <a:prstClr val="black"/>
                </a:solidFill>
                <a:effectLst/>
                <a:uLnTx/>
                <a:uFillTx/>
                <a:latin typeface="Calibri"/>
                <a:ea typeface="+mn-ea"/>
                <a:cs typeface="+mn-cs"/>
              </a:rPr>
              <a:t>.</a:t>
            </a:r>
          </a:p>
        </p:txBody>
      </p:sp>
      <p:sp>
        <p:nvSpPr>
          <p:cNvPr id="11" name="TextBox 10">
            <a:extLst>
              <a:ext uri="{FF2B5EF4-FFF2-40B4-BE49-F238E27FC236}">
                <a16:creationId xmlns:a16="http://schemas.microsoft.com/office/drawing/2014/main" id="{3C8EC438-168E-4919-8D03-7C2E09744134}"/>
              </a:ext>
            </a:extLst>
          </p:cNvPr>
          <p:cNvSpPr txBox="1"/>
          <p:nvPr/>
        </p:nvSpPr>
        <p:spPr>
          <a:xfrm>
            <a:off x="1187628" y="5145622"/>
            <a:ext cx="544135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884BF"/>
                </a:solidFill>
                <a:effectLst/>
                <a:uLnTx/>
                <a:uFillTx/>
                <a:latin typeface="Calibri"/>
                <a:ea typeface="+mn-ea"/>
                <a:cs typeface="+mn-cs"/>
              </a:rPr>
              <a:t>10 Free Sessions</a:t>
            </a:r>
          </a:p>
        </p:txBody>
      </p:sp>
      <p:sp>
        <p:nvSpPr>
          <p:cNvPr id="12" name="Rectangle 11">
            <a:extLst>
              <a:ext uri="{FF2B5EF4-FFF2-40B4-BE49-F238E27FC236}">
                <a16:creationId xmlns:a16="http://schemas.microsoft.com/office/drawing/2014/main" id="{6ED1B40E-194F-4F49-A9EF-164D99737ECB}"/>
              </a:ext>
            </a:extLst>
          </p:cNvPr>
          <p:cNvSpPr/>
          <p:nvPr/>
        </p:nvSpPr>
        <p:spPr>
          <a:xfrm>
            <a:off x="703453" y="5813094"/>
            <a:ext cx="6096000" cy="800219"/>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3884BF"/>
                </a:solidFill>
                <a:effectLst/>
                <a:uLnTx/>
                <a:uFillTx/>
                <a:latin typeface="Calibri"/>
                <a:ea typeface="+mn-ea"/>
                <a:cs typeface="+mn-cs"/>
                <a:hlinkClick r:id="rId8"/>
              </a:rPr>
              <a:t>Click Here to Attain Support</a:t>
            </a:r>
            <a:endParaRPr kumimoji="0" lang="en-US" sz="2800" b="1" i="0" u="sng" strike="noStrike" kern="1200" cap="none" spc="0" normalizeH="0" baseline="0" noProof="0" dirty="0">
              <a:ln>
                <a:noFill/>
              </a:ln>
              <a:solidFill>
                <a:srgbClr val="3884BF"/>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or call (212) 949-0381</a:t>
            </a:r>
            <a:endParaRPr kumimoji="0" lang="en-US" sz="3600" b="1" i="0" u="sng" strike="noStrike" kern="1200" cap="none" spc="0" normalizeH="0" baseline="0" noProof="0" dirty="0">
              <a:ln>
                <a:noFill/>
              </a:ln>
              <a:solidFill>
                <a:srgbClr val="3884BF"/>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589053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44A1B2B6-F266-4683-A6F1-7CA25B4F12C0}"/>
              </a:ext>
            </a:extLst>
          </p:cNvPr>
          <p:cNvSpPr txBox="1"/>
          <p:nvPr/>
        </p:nvSpPr>
        <p:spPr>
          <a:xfrm>
            <a:off x="3058964" y="286305"/>
            <a:ext cx="8821712" cy="646331"/>
          </a:xfrm>
          <a:prstGeom prst="rect">
            <a:avLst/>
          </a:prstGeom>
          <a:noFill/>
        </p:spPr>
        <p:txBody>
          <a:bodyPr wrap="square" rtlCol="0">
            <a:spAutoFit/>
          </a:bodyPr>
          <a:lstStyle/>
          <a:p>
            <a:pPr algn="r"/>
            <a:r>
              <a:rPr lang="en-US" sz="3600" b="1" dirty="0">
                <a:solidFill>
                  <a:srgbClr val="21418B"/>
                </a:solidFill>
                <a:latin typeface="Arial" panose="020B0604020202020204" pitchFamily="34" charset="0"/>
                <a:cs typeface="Arial" panose="020B0604020202020204" pitchFamily="34" charset="0"/>
              </a:rPr>
              <a:t>NYC Data </a:t>
            </a:r>
            <a:endParaRPr lang="en-US" sz="3600" dirty="0">
              <a:solidFill>
                <a:srgbClr val="21418B"/>
              </a:solidFill>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A3CE7A5-E335-4A37-AA89-2992C67405A3}"/>
                  </a:ext>
                </a:extLst>
              </p14:cNvPr>
              <p14:cNvContentPartPr/>
              <p14:nvPr/>
            </p14:nvContentPartPr>
            <p14:xfrm>
              <a:off x="787253" y="1696322"/>
              <a:ext cx="360" cy="360"/>
            </p14:xfrm>
          </p:contentPart>
        </mc:Choice>
        <mc:Fallback xmlns="">
          <p:pic>
            <p:nvPicPr>
              <p:cNvPr id="2" name="Ink 1">
                <a:extLst>
                  <a:ext uri="{FF2B5EF4-FFF2-40B4-BE49-F238E27FC236}">
                    <a16:creationId xmlns:a16="http://schemas.microsoft.com/office/drawing/2014/main" id="{0A3CE7A5-E335-4A37-AA89-2992C67405A3}"/>
                  </a:ext>
                </a:extLst>
              </p:cNvPr>
              <p:cNvPicPr/>
              <p:nvPr/>
            </p:nvPicPr>
            <p:blipFill>
              <a:blip r:embed="rId7"/>
              <a:stretch>
                <a:fillRect/>
              </a:stretch>
            </p:blipFill>
            <p:spPr>
              <a:xfrm>
                <a:off x="778253" y="1687682"/>
                <a:ext cx="18000" cy="18000"/>
              </a:xfrm>
              <a:prstGeom prst="rect">
                <a:avLst/>
              </a:prstGeom>
            </p:spPr>
          </p:pic>
        </mc:Fallback>
      </mc:AlternateContent>
      <p:sp>
        <p:nvSpPr>
          <p:cNvPr id="8" name="Rectangle 7">
            <a:extLst>
              <a:ext uri="{FF2B5EF4-FFF2-40B4-BE49-F238E27FC236}">
                <a16:creationId xmlns:a16="http://schemas.microsoft.com/office/drawing/2014/main" id="{D35C20AC-61A0-CC4A-880D-381575D343DF}"/>
              </a:ext>
            </a:extLst>
          </p:cNvPr>
          <p:cNvSpPr/>
          <p:nvPr/>
        </p:nvSpPr>
        <p:spPr>
          <a:xfrm>
            <a:off x="8387240" y="6122773"/>
            <a:ext cx="3804760" cy="276999"/>
          </a:xfrm>
          <a:prstGeom prst="rect">
            <a:avLst/>
          </a:prstGeom>
        </p:spPr>
        <p:txBody>
          <a:bodyPr wrap="none">
            <a:spAutoFit/>
          </a:bodyPr>
          <a:lstStyle/>
          <a:p>
            <a:r>
              <a:rPr lang="en-US" sz="1200" dirty="0"/>
              <a:t>https://www1.nyc.gov/site/</a:t>
            </a:r>
            <a:r>
              <a:rPr lang="en-US" sz="1200" dirty="0" err="1"/>
              <a:t>doh</a:t>
            </a:r>
            <a:r>
              <a:rPr lang="en-US" sz="1200" dirty="0"/>
              <a:t>/</a:t>
            </a:r>
            <a:r>
              <a:rPr lang="en-US" sz="1200" dirty="0" err="1"/>
              <a:t>covid</a:t>
            </a:r>
            <a:r>
              <a:rPr lang="en-US" sz="1200" dirty="0"/>
              <a:t>/covid-19-data.page</a:t>
            </a:r>
          </a:p>
        </p:txBody>
      </p:sp>
      <p:sp>
        <p:nvSpPr>
          <p:cNvPr id="3" name="TextBox 2">
            <a:extLst>
              <a:ext uri="{FF2B5EF4-FFF2-40B4-BE49-F238E27FC236}">
                <a16:creationId xmlns:a16="http://schemas.microsoft.com/office/drawing/2014/main" id="{675E9FEA-6127-4240-B848-218DADB9B2E2}"/>
              </a:ext>
            </a:extLst>
          </p:cNvPr>
          <p:cNvSpPr txBox="1"/>
          <p:nvPr/>
        </p:nvSpPr>
        <p:spPr>
          <a:xfrm>
            <a:off x="370148" y="1373156"/>
            <a:ext cx="10335952" cy="369332"/>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Cases</a:t>
            </a:r>
            <a:r>
              <a:rPr lang="en-US" dirty="0">
                <a:solidFill>
                  <a:schemeClr val="accent1"/>
                </a:solidFill>
                <a:latin typeface="Arial" panose="020B0604020202020204" pitchFamily="34" charset="0"/>
                <a:cs typeface="Arial" panose="020B0604020202020204" pitchFamily="34" charset="0"/>
              </a:rPr>
              <a:t> </a:t>
            </a:r>
            <a:r>
              <a:rPr lang="en-US" b="1" dirty="0">
                <a:solidFill>
                  <a:schemeClr val="accent1"/>
                </a:solidFill>
                <a:latin typeface="Arial" panose="020B0604020202020204" pitchFamily="34" charset="0"/>
                <a:cs typeface="Arial" panose="020B0604020202020204" pitchFamily="34" charset="0"/>
              </a:rPr>
              <a:t>appear to have peaked </a:t>
            </a:r>
            <a:r>
              <a:rPr lang="en-US" dirty="0">
                <a:solidFill>
                  <a:schemeClr val="accent1"/>
                </a:solidFill>
                <a:latin typeface="Arial" panose="020B0604020202020204" pitchFamily="34" charset="0"/>
                <a:cs typeface="Arial" panose="020B0604020202020204" pitchFamily="34" charset="0"/>
              </a:rPr>
              <a:t>across NYC and are now slowly declining.</a:t>
            </a:r>
          </a:p>
        </p:txBody>
      </p:sp>
      <p:pic>
        <p:nvPicPr>
          <p:cNvPr id="4" name="Picture 3">
            <a:extLst>
              <a:ext uri="{FF2B5EF4-FFF2-40B4-BE49-F238E27FC236}">
                <a16:creationId xmlns:a16="http://schemas.microsoft.com/office/drawing/2014/main" id="{2D94A73E-6B5A-448F-B06F-2A5DB5CAFEA2}"/>
              </a:ext>
            </a:extLst>
          </p:cNvPr>
          <p:cNvPicPr>
            <a:picLocks noChangeAspect="1"/>
          </p:cNvPicPr>
          <p:nvPr/>
        </p:nvPicPr>
        <p:blipFill>
          <a:blip r:embed="rId8"/>
          <a:stretch>
            <a:fillRect/>
          </a:stretch>
        </p:blipFill>
        <p:spPr>
          <a:xfrm>
            <a:off x="5972174" y="2273749"/>
            <a:ext cx="5537347" cy="3603175"/>
          </a:xfrm>
          <a:prstGeom prst="rect">
            <a:avLst/>
          </a:prstGeom>
        </p:spPr>
      </p:pic>
      <p:sp>
        <p:nvSpPr>
          <p:cNvPr id="11" name="TextBox 10">
            <a:extLst>
              <a:ext uri="{FF2B5EF4-FFF2-40B4-BE49-F238E27FC236}">
                <a16:creationId xmlns:a16="http://schemas.microsoft.com/office/drawing/2014/main" id="{FB363857-14B8-4B7A-AE21-D24538D66D4B}"/>
              </a:ext>
            </a:extLst>
          </p:cNvPr>
          <p:cNvSpPr txBox="1"/>
          <p:nvPr/>
        </p:nvSpPr>
        <p:spPr>
          <a:xfrm>
            <a:off x="4732053" y="3999487"/>
            <a:ext cx="489236" cy="646331"/>
          </a:xfrm>
          <a:prstGeom prst="rect">
            <a:avLst/>
          </a:prstGeom>
          <a:noFill/>
        </p:spPr>
        <p:txBody>
          <a:bodyPr wrap="none" rtlCol="0">
            <a:spAutoFit/>
          </a:bodyPr>
          <a:lstStyle/>
          <a:p>
            <a:r>
              <a:rPr lang="en-US" sz="3600" dirty="0">
                <a:solidFill>
                  <a:schemeClr val="accent1"/>
                </a:solidFill>
                <a:latin typeface="Arial Black" panose="020B0A04020102020204" pitchFamily="34" charset="0"/>
              </a:rPr>
              <a:t>=</a:t>
            </a:r>
          </a:p>
        </p:txBody>
      </p:sp>
      <p:pic>
        <p:nvPicPr>
          <p:cNvPr id="5" name="Picture 4">
            <a:extLst>
              <a:ext uri="{FF2B5EF4-FFF2-40B4-BE49-F238E27FC236}">
                <a16:creationId xmlns:a16="http://schemas.microsoft.com/office/drawing/2014/main" id="{FF0D5CD2-FE67-462C-BC4B-E2C7B0DD2795}"/>
              </a:ext>
            </a:extLst>
          </p:cNvPr>
          <p:cNvPicPr>
            <a:picLocks noChangeAspect="1"/>
          </p:cNvPicPr>
          <p:nvPr/>
        </p:nvPicPr>
        <p:blipFill>
          <a:blip r:embed="rId9"/>
          <a:stretch>
            <a:fillRect/>
          </a:stretch>
        </p:blipFill>
        <p:spPr>
          <a:xfrm>
            <a:off x="682479" y="3257550"/>
            <a:ext cx="3700583" cy="2541867"/>
          </a:xfrm>
          <a:prstGeom prst="rect">
            <a:avLst/>
          </a:prstGeom>
        </p:spPr>
      </p:pic>
    </p:spTree>
    <p:extLst>
      <p:ext uri="{BB962C8B-B14F-4D97-AF65-F5344CB8AC3E}">
        <p14:creationId xmlns:p14="http://schemas.microsoft.com/office/powerpoint/2010/main" val="36961289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4441087A-1E75-4567-937E-6ACF8055E4F8}"/>
              </a:ext>
            </a:extLst>
          </p:cNvPr>
          <p:cNvSpPr/>
          <p:nvPr/>
        </p:nvSpPr>
        <p:spPr>
          <a:xfrm>
            <a:off x="786798" y="3735951"/>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72993" y="1661612"/>
            <a:ext cx="10515600" cy="2852737"/>
          </a:xfrm>
        </p:spPr>
        <p:txBody>
          <a:bodyPr/>
          <a:lstStyle/>
          <a:p>
            <a:r>
              <a:rPr lang="en-US" dirty="0">
                <a:solidFill>
                  <a:schemeClr val="accent1"/>
                </a:solidFill>
              </a:rPr>
              <a:t>Environmental Wellness</a:t>
            </a:r>
          </a:p>
        </p:txBody>
      </p:sp>
      <p:sp>
        <p:nvSpPr>
          <p:cNvPr id="3" name="Text Placeholder 2"/>
          <p:cNvSpPr>
            <a:spLocks noGrp="1"/>
          </p:cNvSpPr>
          <p:nvPr>
            <p:ph type="body" idx="1"/>
          </p:nvPr>
        </p:nvSpPr>
        <p:spPr>
          <a:solidFill>
            <a:schemeClr val="accent1">
              <a:lumMod val="20000"/>
              <a:lumOff val="80000"/>
            </a:schemeClr>
          </a:solidFill>
        </p:spPr>
        <p:txBody>
          <a:bodyPr tIns="91440" bIns="91440"/>
          <a:lstStyle/>
          <a:p>
            <a:r>
              <a:rPr lang="en-US" b="1" dirty="0">
                <a:solidFill>
                  <a:srgbClr val="0070C0"/>
                </a:solidFill>
              </a:rPr>
              <a:t>Understanding how your social, natural, and built environments affect your health and well-being</a:t>
            </a:r>
          </a:p>
        </p:txBody>
      </p:sp>
      <p:pic>
        <p:nvPicPr>
          <p:cNvPr id="5" name="Picture 4">
            <a:extLst>
              <a:ext uri="{FF2B5EF4-FFF2-40B4-BE49-F238E27FC236}">
                <a16:creationId xmlns:a16="http://schemas.microsoft.com/office/drawing/2014/main" id="{CFDC161C-AFE4-4EFE-B777-B92E98FB4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958" y="3873111"/>
            <a:ext cx="457200" cy="457200"/>
          </a:xfrm>
          <a:prstGeom prst="rect">
            <a:avLst/>
          </a:prstGeom>
          <a:solidFill>
            <a:srgbClr val="002060"/>
          </a:solidFill>
        </p:spPr>
      </p:pic>
    </p:spTree>
    <p:custDataLst>
      <p:tags r:id="rId1"/>
    </p:custDataLst>
    <p:extLst>
      <p:ext uri="{BB962C8B-B14F-4D97-AF65-F5344CB8AC3E}">
        <p14:creationId xmlns:p14="http://schemas.microsoft.com/office/powerpoint/2010/main" val="28155271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7E015E-1212-4192-B1F9-4D7E8121AF8E}"/>
              </a:ext>
            </a:extLst>
          </p:cNvPr>
          <p:cNvPicPr>
            <a:picLocks noChangeAspect="1"/>
          </p:cNvPicPr>
          <p:nvPr/>
        </p:nvPicPr>
        <p:blipFill>
          <a:blip r:embed="rId4"/>
          <a:stretch>
            <a:fillRect/>
          </a:stretch>
        </p:blipFill>
        <p:spPr>
          <a:xfrm>
            <a:off x="5172798" y="1082734"/>
            <a:ext cx="6828457" cy="5577839"/>
          </a:xfrm>
          <a:prstGeom prst="rect">
            <a:avLst/>
          </a:prstGeom>
        </p:spPr>
      </p:pic>
      <p:pic>
        <p:nvPicPr>
          <p:cNvPr id="2" name="Picture 1">
            <a:extLst>
              <a:ext uri="{FF2B5EF4-FFF2-40B4-BE49-F238E27FC236}">
                <a16:creationId xmlns:a16="http://schemas.microsoft.com/office/drawing/2014/main" id="{EEFEE929-E8FA-4BD8-BD87-79D01D34F2F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Lst>
          </a:blip>
          <a:srcRect b="13489"/>
          <a:stretch/>
        </p:blipFill>
        <p:spPr>
          <a:xfrm>
            <a:off x="190745" y="1082735"/>
            <a:ext cx="4835692" cy="5577840"/>
          </a:xfrm>
          <a:prstGeom prst="rect">
            <a:avLst/>
          </a:prstGeom>
        </p:spPr>
      </p:pic>
      <p:cxnSp>
        <p:nvCxnSpPr>
          <p:cNvPr id="3" name="Straight Connector 2">
            <a:extLst>
              <a:ext uri="{FF2B5EF4-FFF2-40B4-BE49-F238E27FC236}">
                <a16:creationId xmlns:a16="http://schemas.microsoft.com/office/drawing/2014/main" id="{E8A06CC2-9EB4-B34E-9916-FB8BC63D12AD}"/>
              </a:ext>
            </a:extLst>
          </p:cNvPr>
          <p:cNvCxnSpPr>
            <a:cxnSpLocks/>
          </p:cNvCxnSpPr>
          <p:nvPr/>
        </p:nvCxnSpPr>
        <p:spPr>
          <a:xfrm flipH="1">
            <a:off x="5702710" y="995765"/>
            <a:ext cx="6342207"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B404B40F-468F-4556-9628-F9F0400B145D}"/>
              </a:ext>
            </a:extLst>
          </p:cNvPr>
          <p:cNvSpPr txBox="1"/>
          <p:nvPr/>
        </p:nvSpPr>
        <p:spPr>
          <a:xfrm>
            <a:off x="9075174" y="98323"/>
            <a:ext cx="3048000" cy="934064"/>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3" name="Text Placeholder 1">
            <a:extLst>
              <a:ext uri="{FF2B5EF4-FFF2-40B4-BE49-F238E27FC236}">
                <a16:creationId xmlns:a16="http://schemas.microsoft.com/office/drawing/2014/main" id="{81AAA3CC-2DAC-4AF1-8D1A-90F422CD07A7}"/>
              </a:ext>
            </a:extLst>
          </p:cNvPr>
          <p:cNvSpPr txBox="1">
            <a:spLocks/>
          </p:cNvSpPr>
          <p:nvPr/>
        </p:nvSpPr>
        <p:spPr>
          <a:xfrm>
            <a:off x="2313388" y="308140"/>
            <a:ext cx="9809786" cy="724247"/>
          </a:xfrm>
          <a:prstGeom prst="rect">
            <a:avLst/>
          </a:prstGeom>
        </p:spPr>
        <p:txBody>
          <a:bodyPr anchor="ctr">
            <a:normAutofit/>
          </a:bodyPr>
          <a:lstStyle>
            <a:lvl1pPr marL="0" indent="0" algn="ctr" defTabSz="914423"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small" spc="0" normalizeH="0" baseline="0" noProof="0" dirty="0">
                <a:ln>
                  <a:noFill/>
                </a:ln>
                <a:solidFill>
                  <a:srgbClr val="002060"/>
                </a:solidFill>
                <a:effectLst/>
                <a:uLnTx/>
                <a:uFillTx/>
                <a:latin typeface="Arial" panose="020B0604020202020204" pitchFamily="34" charset="0"/>
                <a:ea typeface="+mn-ea"/>
                <a:cs typeface="Arial" pitchFamily="34" charset="0"/>
              </a:rPr>
              <a:t>H3 Wellness Rooms</a:t>
            </a:r>
          </a:p>
        </p:txBody>
      </p:sp>
      <p:cxnSp>
        <p:nvCxnSpPr>
          <p:cNvPr id="24" name="Straight Connector 23">
            <a:extLst>
              <a:ext uri="{FF2B5EF4-FFF2-40B4-BE49-F238E27FC236}">
                <a16:creationId xmlns:a16="http://schemas.microsoft.com/office/drawing/2014/main" id="{0205242D-EA25-40A8-AACB-ED5D5A262F0F}"/>
              </a:ext>
            </a:extLst>
          </p:cNvPr>
          <p:cNvCxnSpPr>
            <a:cxnSpLocks/>
          </p:cNvCxnSpPr>
          <p:nvPr/>
        </p:nvCxnSpPr>
        <p:spPr>
          <a:xfrm flipH="1">
            <a:off x="6380802" y="995765"/>
            <a:ext cx="5664115" cy="0"/>
          </a:xfrm>
          <a:prstGeom prst="line">
            <a:avLst/>
          </a:prstGeom>
          <a:noFill/>
          <a:ln w="28575" cap="flat" cmpd="sng" algn="ctr">
            <a:solidFill>
              <a:srgbClr val="FA8D29"/>
            </a:solidFill>
            <a:prstDash val="solid"/>
            <a:miter lim="800000"/>
          </a:ln>
          <a:effectLst/>
        </p:spPr>
      </p:cxnSp>
    </p:spTree>
    <p:custDataLst>
      <p:tags r:id="rId1"/>
    </p:custDataLst>
    <p:extLst>
      <p:ext uri="{BB962C8B-B14F-4D97-AF65-F5344CB8AC3E}">
        <p14:creationId xmlns:p14="http://schemas.microsoft.com/office/powerpoint/2010/main" val="18850786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9361F4-A2E9-4CFA-937D-7E3D90E5AD4F}"/>
              </a:ext>
            </a:extLst>
          </p:cNvPr>
          <p:cNvPicPr>
            <a:picLocks noChangeAspect="1"/>
          </p:cNvPicPr>
          <p:nvPr/>
        </p:nvPicPr>
        <p:blipFill>
          <a:blip r:embed="rId4"/>
          <a:stretch>
            <a:fillRect/>
          </a:stretch>
        </p:blipFill>
        <p:spPr>
          <a:xfrm>
            <a:off x="190745" y="1082734"/>
            <a:ext cx="11810510" cy="5577838"/>
          </a:xfrm>
          <a:prstGeom prst="rect">
            <a:avLst/>
          </a:prstGeom>
        </p:spPr>
      </p:pic>
      <p:cxnSp>
        <p:nvCxnSpPr>
          <p:cNvPr id="3" name="Straight Connector 2">
            <a:extLst>
              <a:ext uri="{FF2B5EF4-FFF2-40B4-BE49-F238E27FC236}">
                <a16:creationId xmlns:a16="http://schemas.microsoft.com/office/drawing/2014/main" id="{E8A06CC2-9EB4-B34E-9916-FB8BC63D12AD}"/>
              </a:ext>
            </a:extLst>
          </p:cNvPr>
          <p:cNvCxnSpPr>
            <a:cxnSpLocks/>
          </p:cNvCxnSpPr>
          <p:nvPr/>
        </p:nvCxnSpPr>
        <p:spPr>
          <a:xfrm flipH="1">
            <a:off x="5702710" y="995765"/>
            <a:ext cx="6342207"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B404B40F-468F-4556-9628-F9F0400B145D}"/>
              </a:ext>
            </a:extLst>
          </p:cNvPr>
          <p:cNvSpPr txBox="1"/>
          <p:nvPr/>
        </p:nvSpPr>
        <p:spPr>
          <a:xfrm>
            <a:off x="9075174" y="98323"/>
            <a:ext cx="3048000" cy="934064"/>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3" name="Text Placeholder 1">
            <a:extLst>
              <a:ext uri="{FF2B5EF4-FFF2-40B4-BE49-F238E27FC236}">
                <a16:creationId xmlns:a16="http://schemas.microsoft.com/office/drawing/2014/main" id="{81AAA3CC-2DAC-4AF1-8D1A-90F422CD07A7}"/>
              </a:ext>
            </a:extLst>
          </p:cNvPr>
          <p:cNvSpPr txBox="1">
            <a:spLocks/>
          </p:cNvSpPr>
          <p:nvPr/>
        </p:nvSpPr>
        <p:spPr>
          <a:xfrm>
            <a:off x="2313388" y="308140"/>
            <a:ext cx="9809786" cy="724247"/>
          </a:xfrm>
          <a:prstGeom prst="rect">
            <a:avLst/>
          </a:prstGeom>
        </p:spPr>
        <p:txBody>
          <a:bodyPr anchor="ctr">
            <a:normAutofit/>
          </a:bodyPr>
          <a:lstStyle>
            <a:lvl1pPr marL="0" indent="0" algn="ctr" defTabSz="914423"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small" spc="0" normalizeH="0" baseline="0" noProof="0" dirty="0">
                <a:ln>
                  <a:noFill/>
                </a:ln>
                <a:solidFill>
                  <a:srgbClr val="002060"/>
                </a:solidFill>
                <a:effectLst/>
                <a:uLnTx/>
                <a:uFillTx/>
                <a:latin typeface="Arial" panose="020B0604020202020204" pitchFamily="34" charset="0"/>
                <a:ea typeface="+mn-ea"/>
                <a:cs typeface="Arial" pitchFamily="34" charset="0"/>
              </a:rPr>
              <a:t>Improved</a:t>
            </a:r>
            <a:r>
              <a:rPr kumimoji="0" lang="en-US" sz="4000" b="0" i="0" u="none" strike="noStrike" kern="1200" cap="small"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sz="4000" b="0" i="0" u="none" strike="noStrike" kern="1200" cap="small" spc="0" normalizeH="0" baseline="0" noProof="0" dirty="0">
                <a:ln>
                  <a:noFill/>
                </a:ln>
                <a:solidFill>
                  <a:srgbClr val="002060"/>
                </a:solidFill>
                <a:effectLst/>
                <a:uLnTx/>
                <a:uFillTx/>
                <a:latin typeface="Arial" panose="020B0604020202020204" pitchFamily="34" charset="0"/>
                <a:ea typeface="+mn-ea"/>
                <a:cs typeface="Arial" pitchFamily="34" charset="0"/>
              </a:rPr>
              <a:t>Wellness Rooms</a:t>
            </a:r>
          </a:p>
        </p:txBody>
      </p:sp>
      <p:cxnSp>
        <p:nvCxnSpPr>
          <p:cNvPr id="24" name="Straight Connector 23">
            <a:extLst>
              <a:ext uri="{FF2B5EF4-FFF2-40B4-BE49-F238E27FC236}">
                <a16:creationId xmlns:a16="http://schemas.microsoft.com/office/drawing/2014/main" id="{0205242D-EA25-40A8-AACB-ED5D5A262F0F}"/>
              </a:ext>
            </a:extLst>
          </p:cNvPr>
          <p:cNvCxnSpPr>
            <a:cxnSpLocks/>
          </p:cNvCxnSpPr>
          <p:nvPr/>
        </p:nvCxnSpPr>
        <p:spPr>
          <a:xfrm flipH="1">
            <a:off x="6380802" y="995765"/>
            <a:ext cx="5664115" cy="0"/>
          </a:xfrm>
          <a:prstGeom prst="line">
            <a:avLst/>
          </a:prstGeom>
          <a:noFill/>
          <a:ln w="28575" cap="flat" cmpd="sng" algn="ctr">
            <a:solidFill>
              <a:srgbClr val="FA8D29"/>
            </a:solidFill>
            <a:prstDash val="solid"/>
            <a:miter lim="800000"/>
          </a:ln>
          <a:effectLst/>
        </p:spPr>
      </p:cxnSp>
    </p:spTree>
    <p:custDataLst>
      <p:tags r:id="rId1"/>
    </p:custDataLst>
    <p:extLst>
      <p:ext uri="{BB962C8B-B14F-4D97-AF65-F5344CB8AC3E}">
        <p14:creationId xmlns:p14="http://schemas.microsoft.com/office/powerpoint/2010/main" val="4897233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8A06CC2-9EB4-B34E-9916-FB8BC63D12AD}"/>
              </a:ext>
            </a:extLst>
          </p:cNvPr>
          <p:cNvCxnSpPr>
            <a:cxnSpLocks/>
          </p:cNvCxnSpPr>
          <p:nvPr/>
        </p:nvCxnSpPr>
        <p:spPr>
          <a:xfrm flipH="1">
            <a:off x="5702710" y="995765"/>
            <a:ext cx="6342207"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B404B40F-468F-4556-9628-F9F0400B145D}"/>
              </a:ext>
            </a:extLst>
          </p:cNvPr>
          <p:cNvSpPr txBox="1"/>
          <p:nvPr/>
        </p:nvSpPr>
        <p:spPr>
          <a:xfrm>
            <a:off x="9075174" y="98323"/>
            <a:ext cx="3048000" cy="934064"/>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3" name="Text Placeholder 1">
            <a:extLst>
              <a:ext uri="{FF2B5EF4-FFF2-40B4-BE49-F238E27FC236}">
                <a16:creationId xmlns:a16="http://schemas.microsoft.com/office/drawing/2014/main" id="{81AAA3CC-2DAC-4AF1-8D1A-90F422CD07A7}"/>
              </a:ext>
            </a:extLst>
          </p:cNvPr>
          <p:cNvSpPr txBox="1">
            <a:spLocks/>
          </p:cNvSpPr>
          <p:nvPr/>
        </p:nvSpPr>
        <p:spPr>
          <a:xfrm>
            <a:off x="2313388" y="308140"/>
            <a:ext cx="9809786" cy="724247"/>
          </a:xfrm>
          <a:prstGeom prst="rect">
            <a:avLst/>
          </a:prstGeom>
        </p:spPr>
        <p:txBody>
          <a:bodyPr anchor="ctr">
            <a:normAutofit/>
          </a:bodyPr>
          <a:lstStyle>
            <a:lvl1pPr marL="0" indent="0" algn="ctr" defTabSz="914423"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small" spc="0" normalizeH="0" baseline="0" noProof="0" dirty="0">
                <a:ln>
                  <a:noFill/>
                </a:ln>
                <a:solidFill>
                  <a:srgbClr val="002060"/>
                </a:solidFill>
                <a:effectLst/>
                <a:uLnTx/>
                <a:uFillTx/>
                <a:latin typeface="Arial" panose="020B0604020202020204" pitchFamily="34" charset="0"/>
                <a:ea typeface="+mn-ea"/>
                <a:cs typeface="Arial" pitchFamily="34" charset="0"/>
              </a:rPr>
              <a:t>ICARE Values</a:t>
            </a:r>
          </a:p>
        </p:txBody>
      </p:sp>
      <p:cxnSp>
        <p:nvCxnSpPr>
          <p:cNvPr id="24" name="Straight Connector 23">
            <a:extLst>
              <a:ext uri="{FF2B5EF4-FFF2-40B4-BE49-F238E27FC236}">
                <a16:creationId xmlns:a16="http://schemas.microsoft.com/office/drawing/2014/main" id="{0205242D-EA25-40A8-AACB-ED5D5A262F0F}"/>
              </a:ext>
            </a:extLst>
          </p:cNvPr>
          <p:cNvCxnSpPr>
            <a:cxnSpLocks/>
          </p:cNvCxnSpPr>
          <p:nvPr/>
        </p:nvCxnSpPr>
        <p:spPr>
          <a:xfrm flipH="1">
            <a:off x="6380802" y="995765"/>
            <a:ext cx="5664115" cy="0"/>
          </a:xfrm>
          <a:prstGeom prst="line">
            <a:avLst/>
          </a:prstGeom>
          <a:noFill/>
          <a:ln w="28575" cap="flat" cmpd="sng" algn="ctr">
            <a:solidFill>
              <a:srgbClr val="FA8D29"/>
            </a:solidFill>
            <a:prstDash val="solid"/>
            <a:miter lim="800000"/>
          </a:ln>
          <a:effectLst/>
        </p:spPr>
      </p:cxnSp>
      <p:pic>
        <p:nvPicPr>
          <p:cNvPr id="13" name="Picture 12">
            <a:extLst>
              <a:ext uri="{FF2B5EF4-FFF2-40B4-BE49-F238E27FC236}">
                <a16:creationId xmlns:a16="http://schemas.microsoft.com/office/drawing/2014/main" id="{6BF9B683-30FC-4C11-8CAE-E89379F595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8719" y="1193844"/>
            <a:ext cx="1244786" cy="1207170"/>
          </a:xfrm>
          <a:prstGeom prst="rect">
            <a:avLst/>
          </a:prstGeom>
        </p:spPr>
      </p:pic>
      <p:grpSp>
        <p:nvGrpSpPr>
          <p:cNvPr id="14" name="Group 13">
            <a:extLst>
              <a:ext uri="{FF2B5EF4-FFF2-40B4-BE49-F238E27FC236}">
                <a16:creationId xmlns:a16="http://schemas.microsoft.com/office/drawing/2014/main" id="{84404FAA-33C2-4B15-B59B-19F1A00B75DC}"/>
              </a:ext>
            </a:extLst>
          </p:cNvPr>
          <p:cNvGrpSpPr/>
          <p:nvPr/>
        </p:nvGrpSpPr>
        <p:grpSpPr>
          <a:xfrm>
            <a:off x="2700127" y="1389905"/>
            <a:ext cx="5068029" cy="899747"/>
            <a:chOff x="253410" y="2296633"/>
            <a:chExt cx="6528035" cy="1158948"/>
          </a:xfrm>
          <a:effectLst>
            <a:outerShdw blurRad="50800" dist="38100" dir="2700000" algn="tl" rotWithShape="0">
              <a:prstClr val="black">
                <a:alpha val="40000"/>
              </a:prstClr>
            </a:outerShdw>
          </a:effectLst>
        </p:grpSpPr>
        <p:sp>
          <p:nvSpPr>
            <p:cNvPr id="15" name="Rectangle 14">
              <a:extLst>
                <a:ext uri="{FF2B5EF4-FFF2-40B4-BE49-F238E27FC236}">
                  <a16:creationId xmlns:a16="http://schemas.microsoft.com/office/drawing/2014/main" id="{DE6DF432-E40B-4F1A-994E-A2DC8CEEB969}"/>
                </a:ext>
              </a:extLst>
            </p:cNvPr>
            <p:cNvSpPr/>
            <p:nvPr/>
          </p:nvSpPr>
          <p:spPr>
            <a:xfrm>
              <a:off x="253410" y="2296633"/>
              <a:ext cx="1123507" cy="1158948"/>
            </a:xfrm>
            <a:prstGeom prst="rect">
              <a:avLst/>
            </a:prstGeom>
            <a:solidFill>
              <a:srgbClr val="FA8D29"/>
            </a:solidFill>
            <a:ln w="12700" cap="flat" cmpd="sng" algn="ctr">
              <a:noFill/>
              <a:prstDash val="solid"/>
              <a:miter lim="800000"/>
            </a:ln>
            <a:effectLst/>
          </p:spPr>
          <p:txBody>
            <a:bodyPr rtlCol="0" anchor="ctr"/>
            <a:lstStyle/>
            <a:p>
              <a:pPr algn="ctr" defTabSz="457200">
                <a:defRPr/>
              </a:pPr>
              <a:r>
                <a:rPr lang="en-US" sz="6000" b="1" kern="0" dirty="0">
                  <a:solidFill>
                    <a:prstClr val="white"/>
                  </a:solidFill>
                  <a:cs typeface="Arial" panose="020B0604020202020204" pitchFamily="34" charset="0"/>
                </a:rPr>
                <a:t>I</a:t>
              </a:r>
            </a:p>
          </p:txBody>
        </p:sp>
        <p:sp>
          <p:nvSpPr>
            <p:cNvPr id="16" name="Rectangle 15">
              <a:extLst>
                <a:ext uri="{FF2B5EF4-FFF2-40B4-BE49-F238E27FC236}">
                  <a16:creationId xmlns:a16="http://schemas.microsoft.com/office/drawing/2014/main" id="{60A6CB96-6AE7-4D38-BFD7-4AE1BB7FC664}"/>
                </a:ext>
              </a:extLst>
            </p:cNvPr>
            <p:cNvSpPr/>
            <p:nvPr/>
          </p:nvSpPr>
          <p:spPr>
            <a:xfrm>
              <a:off x="1605626" y="2296633"/>
              <a:ext cx="1123507" cy="1158948"/>
            </a:xfrm>
            <a:prstGeom prst="rect">
              <a:avLst/>
            </a:prstGeom>
            <a:solidFill>
              <a:srgbClr val="95D600"/>
            </a:solidFill>
            <a:ln w="12700" cap="flat" cmpd="sng" algn="ctr">
              <a:noFill/>
              <a:prstDash val="solid"/>
              <a:miter lim="800000"/>
            </a:ln>
            <a:effectLst/>
          </p:spPr>
          <p:txBody>
            <a:bodyPr rtlCol="0" anchor="ctr"/>
            <a:lstStyle/>
            <a:p>
              <a:pPr algn="ctr" defTabSz="457200">
                <a:defRPr/>
              </a:pPr>
              <a:r>
                <a:rPr lang="en-US" sz="6000" b="1" kern="0" dirty="0">
                  <a:solidFill>
                    <a:prstClr val="white"/>
                  </a:solidFill>
                  <a:cs typeface="Arial" panose="020B0604020202020204" pitchFamily="34" charset="0"/>
                </a:rPr>
                <a:t>C</a:t>
              </a:r>
            </a:p>
          </p:txBody>
        </p:sp>
        <p:sp>
          <p:nvSpPr>
            <p:cNvPr id="17" name="Rectangle 16">
              <a:extLst>
                <a:ext uri="{FF2B5EF4-FFF2-40B4-BE49-F238E27FC236}">
                  <a16:creationId xmlns:a16="http://schemas.microsoft.com/office/drawing/2014/main" id="{1E175B47-DDBF-407D-A254-13C7D16C7D5F}"/>
                </a:ext>
              </a:extLst>
            </p:cNvPr>
            <p:cNvSpPr/>
            <p:nvPr/>
          </p:nvSpPr>
          <p:spPr>
            <a:xfrm>
              <a:off x="2957842" y="2296633"/>
              <a:ext cx="1123507" cy="1158948"/>
            </a:xfrm>
            <a:prstGeom prst="rect">
              <a:avLst/>
            </a:prstGeom>
            <a:solidFill>
              <a:srgbClr val="4597CB"/>
            </a:solidFill>
            <a:ln w="12700" cap="flat" cmpd="sng" algn="ctr">
              <a:noFill/>
              <a:prstDash val="solid"/>
              <a:miter lim="800000"/>
            </a:ln>
            <a:effectLst/>
          </p:spPr>
          <p:txBody>
            <a:bodyPr rtlCol="0" anchor="ctr"/>
            <a:lstStyle/>
            <a:p>
              <a:pPr algn="ctr" defTabSz="457200">
                <a:defRPr/>
              </a:pPr>
              <a:r>
                <a:rPr lang="en-US" sz="6000" b="1" kern="0" dirty="0">
                  <a:solidFill>
                    <a:prstClr val="white"/>
                  </a:solidFill>
                  <a:cs typeface="Arial" panose="020B0604020202020204" pitchFamily="34" charset="0"/>
                </a:rPr>
                <a:t>A</a:t>
              </a:r>
            </a:p>
          </p:txBody>
        </p:sp>
        <p:sp>
          <p:nvSpPr>
            <p:cNvPr id="18" name="Rectangle 17">
              <a:extLst>
                <a:ext uri="{FF2B5EF4-FFF2-40B4-BE49-F238E27FC236}">
                  <a16:creationId xmlns:a16="http://schemas.microsoft.com/office/drawing/2014/main" id="{F0E76B46-53CA-4A4B-A4C0-C42436169A82}"/>
                </a:ext>
              </a:extLst>
            </p:cNvPr>
            <p:cNvSpPr/>
            <p:nvPr/>
          </p:nvSpPr>
          <p:spPr>
            <a:xfrm>
              <a:off x="4307890" y="2296633"/>
              <a:ext cx="1123507" cy="1158948"/>
            </a:xfrm>
            <a:prstGeom prst="rect">
              <a:avLst/>
            </a:prstGeom>
            <a:solidFill>
              <a:srgbClr val="EA1D76"/>
            </a:solidFill>
            <a:ln w="12700" cap="flat" cmpd="sng" algn="ctr">
              <a:noFill/>
              <a:prstDash val="solid"/>
              <a:miter lim="800000"/>
            </a:ln>
            <a:effectLst/>
          </p:spPr>
          <p:txBody>
            <a:bodyPr rtlCol="0" anchor="ctr"/>
            <a:lstStyle/>
            <a:p>
              <a:pPr algn="ctr" defTabSz="457200">
                <a:defRPr/>
              </a:pPr>
              <a:r>
                <a:rPr lang="en-US" sz="6000" b="1" kern="0" dirty="0">
                  <a:solidFill>
                    <a:prstClr val="white"/>
                  </a:solidFill>
                  <a:cs typeface="Arial" panose="020B0604020202020204" pitchFamily="34" charset="0"/>
                </a:rPr>
                <a:t>R</a:t>
              </a:r>
            </a:p>
          </p:txBody>
        </p:sp>
        <p:sp>
          <p:nvSpPr>
            <p:cNvPr id="19" name="Rectangle 18">
              <a:extLst>
                <a:ext uri="{FF2B5EF4-FFF2-40B4-BE49-F238E27FC236}">
                  <a16:creationId xmlns:a16="http://schemas.microsoft.com/office/drawing/2014/main" id="{89D4ED14-7DCD-4BEA-9EA7-1DDFDB74D30B}"/>
                </a:ext>
              </a:extLst>
            </p:cNvPr>
            <p:cNvSpPr/>
            <p:nvPr/>
          </p:nvSpPr>
          <p:spPr>
            <a:xfrm>
              <a:off x="5657938" y="2296633"/>
              <a:ext cx="1123507" cy="1158948"/>
            </a:xfrm>
            <a:prstGeom prst="rect">
              <a:avLst/>
            </a:prstGeom>
            <a:solidFill>
              <a:srgbClr val="873299"/>
            </a:solidFill>
            <a:ln w="12700" cap="flat" cmpd="sng" algn="ctr">
              <a:noFill/>
              <a:prstDash val="solid"/>
              <a:miter lim="800000"/>
            </a:ln>
            <a:effectLst/>
          </p:spPr>
          <p:txBody>
            <a:bodyPr rtlCol="0" anchor="ctr"/>
            <a:lstStyle/>
            <a:p>
              <a:pPr algn="ctr" defTabSz="457200">
                <a:defRPr/>
              </a:pPr>
              <a:r>
                <a:rPr lang="en-US" sz="6000" b="1" kern="0" dirty="0">
                  <a:solidFill>
                    <a:prstClr val="white"/>
                  </a:solidFill>
                  <a:cs typeface="Arial" panose="020B0604020202020204" pitchFamily="34" charset="0"/>
                </a:rPr>
                <a:t>E</a:t>
              </a:r>
            </a:p>
          </p:txBody>
        </p:sp>
      </p:grpSp>
      <p:sp>
        <p:nvSpPr>
          <p:cNvPr id="20" name="Rectangle 19">
            <a:extLst>
              <a:ext uri="{FF2B5EF4-FFF2-40B4-BE49-F238E27FC236}">
                <a16:creationId xmlns:a16="http://schemas.microsoft.com/office/drawing/2014/main" id="{74FCAB9F-ED40-4F11-A5D4-926D4185746B}"/>
              </a:ext>
            </a:extLst>
          </p:cNvPr>
          <p:cNvSpPr/>
          <p:nvPr/>
        </p:nvSpPr>
        <p:spPr>
          <a:xfrm>
            <a:off x="329633" y="2560048"/>
            <a:ext cx="11532734" cy="1274210"/>
          </a:xfrm>
          <a:prstGeom prst="rect">
            <a:avLst/>
          </a:prstGeom>
          <a:solidFill>
            <a:sysClr val="window" lastClr="FFFFFF">
              <a:lumMod val="95000"/>
            </a:sysClr>
          </a:solidFill>
          <a:ln w="12700" cap="flat" cmpd="sng" algn="ctr">
            <a:solidFill>
              <a:sysClr val="window" lastClr="FFFFFF">
                <a:lumMod val="95000"/>
              </a:sys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21428A"/>
                </a:solidFill>
                <a:effectLst/>
                <a:uLnTx/>
                <a:uFillTx/>
                <a:latin typeface="Calibri" panose="020F0502020204030204"/>
                <a:ea typeface="Calibri" panose="020F0502020204030204" pitchFamily="34" charset="0"/>
                <a:cs typeface="Arial" panose="020B0604020202020204" pitchFamily="34" charset="0"/>
              </a:rPr>
              <a:t>We invite you all to take the time to help realign you with your meaning and purpose in working at NYC Health + Hospitals. Strong alignment with the ICARE model can help us navigate through another challenging year, continue to provide a favorable care experience to our patients and support one another.  We will be reminded of how our work ultimately impacts our patients, no matter how we touch their lives.</a:t>
            </a:r>
            <a:endParaRPr kumimoji="0" lang="en-US" b="0" i="0" u="none" strike="noStrike" kern="0" cap="none" spc="0" normalizeH="0" baseline="0" noProof="0" dirty="0">
              <a:ln>
                <a:noFill/>
              </a:ln>
              <a:solidFill>
                <a:srgbClr val="21428A"/>
              </a:solidFill>
              <a:effectLst/>
              <a:uLnTx/>
              <a:uFillTx/>
              <a:latin typeface="Calibri" panose="020F0502020204030204"/>
              <a:ea typeface="Calibri" panose="020F050202020403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1A237320-6795-4597-BF99-C31CB5922349}"/>
              </a:ext>
            </a:extLst>
          </p:cNvPr>
          <p:cNvSpPr/>
          <p:nvPr/>
        </p:nvSpPr>
        <p:spPr>
          <a:xfrm>
            <a:off x="6257925" y="4104653"/>
            <a:ext cx="5486400" cy="2365963"/>
          </a:xfrm>
          <a:prstGeom prst="rect">
            <a:avLst/>
          </a:prstGeom>
          <a:solidFill>
            <a:sysClr val="window" lastClr="FFFFFF">
              <a:lumMod val="95000"/>
            </a:sysClr>
          </a:solidFill>
          <a:ln w="12700" cap="flat" cmpd="sng" algn="ctr">
            <a:solidFill>
              <a:sysClr val="window" lastClr="FFFFFF">
                <a:lumMod val="95000"/>
              </a:sysClr>
            </a:solidFill>
            <a:prstDash val="solid"/>
            <a:miter lim="800000"/>
          </a:ln>
          <a:effectLst>
            <a:outerShdw blurRad="50800" dist="38100" dir="2700000" algn="tl" rotWithShape="0">
              <a:prstClr val="black">
                <a:alpha val="40000"/>
              </a:prstClr>
            </a:outerShdw>
          </a:effectLst>
        </p:spPr>
        <p:txBody>
          <a:bodyPr tIns="9144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21428A"/>
                </a:solidFill>
                <a:effectLst/>
                <a:uLnTx/>
                <a:uFillTx/>
                <a:latin typeface="Calibri" panose="020F0502020204030204"/>
                <a:ea typeface="Calibri" panose="020F0502020204030204" pitchFamily="34" charset="0"/>
                <a:cs typeface="Arial" panose="020B0604020202020204" pitchFamily="34" charset="0"/>
              </a:rPr>
              <a:t>Bi-Weekly ICARE Tips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21428A"/>
              </a:solidFill>
              <a:effectLst/>
              <a:uLnTx/>
              <a:uFillTx/>
              <a:latin typeface="Calibri" panose="020F0502020204030204"/>
              <a:ea typeface="Calibri" panose="020F050202020403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1428A"/>
                </a:solidFill>
                <a:effectLst/>
                <a:uLnTx/>
                <a:uFillTx/>
                <a:latin typeface="Calibri" panose="020F0502020204030204"/>
                <a:ea typeface="Calibri" panose="020F0502020204030204" pitchFamily="34" charset="0"/>
                <a:cs typeface="Arial" panose="020B0604020202020204" pitchFamily="34" charset="0"/>
              </a:rPr>
              <a:t>Receive an email from </a:t>
            </a:r>
            <a:r>
              <a:rPr kumimoji="0" lang="en-US" sz="1400" b="1" i="0" u="none" strike="noStrike" kern="0" cap="none" spc="0" normalizeH="0" baseline="0" noProof="0" dirty="0">
                <a:ln>
                  <a:noFill/>
                </a:ln>
                <a:solidFill>
                  <a:srgbClr val="21428A"/>
                </a:solidFill>
                <a:effectLst/>
                <a:uLnTx/>
                <a:uFillTx/>
                <a:latin typeface="Calibri" panose="020F0502020204030204"/>
                <a:ea typeface="Calibri" panose="020F0502020204030204" pitchFamily="34" charset="0"/>
                <a:cs typeface="Arial" panose="020B0604020202020204" pitchFamily="34" charset="0"/>
                <a:hlinkClick r:id="rId5"/>
              </a:rPr>
              <a:t>ICARECorp@nychhc.org</a:t>
            </a:r>
            <a:r>
              <a:rPr kumimoji="0" lang="en-US" sz="1400" b="1" i="0" u="none" strike="noStrike" kern="0" cap="none" spc="0" normalizeH="0" baseline="0" noProof="0" dirty="0">
                <a:ln>
                  <a:noFill/>
                </a:ln>
                <a:solidFill>
                  <a:srgbClr val="21428A"/>
                </a:solidFill>
                <a:effectLst/>
                <a:uLnTx/>
                <a:uFillTx/>
                <a:latin typeface="Calibri" panose="020F0502020204030204"/>
                <a:ea typeface="Calibri" panose="020F0502020204030204" pitchFamily="34" charset="0"/>
                <a:cs typeface="Arial" panose="020B0604020202020204" pitchFamily="34" charset="0"/>
              </a:rPr>
              <a:t> including novel tips to embody ICARE values in our day-to-day tasks as we interact with care providers and caregivers.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21428A"/>
              </a:solidFill>
              <a:effectLst/>
              <a:uLnTx/>
              <a:uFillTx/>
              <a:latin typeface="Calibri" panose="020F0502020204030204"/>
              <a:ea typeface="Calibri" panose="020F050202020403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1428A"/>
                </a:solidFill>
                <a:effectLst/>
                <a:uLnTx/>
                <a:uFillTx/>
                <a:latin typeface="Calibri" panose="020F0502020204030204"/>
                <a:ea typeface="Calibri" panose="020F0502020204030204" pitchFamily="34" charset="0"/>
                <a:cs typeface="Arial" panose="020B0604020202020204" pitchFamily="34" charset="0"/>
              </a:rPr>
              <a:t>OR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21428A"/>
              </a:solidFill>
              <a:effectLst/>
              <a:uLnTx/>
              <a:uFillTx/>
              <a:latin typeface="Calibri" panose="020F0502020204030204"/>
              <a:ea typeface="Calibri" panose="020F050202020403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1428A"/>
                </a:solidFill>
                <a:effectLst/>
                <a:uLnTx/>
                <a:uFillTx/>
                <a:latin typeface="Calibri" panose="020F0502020204030204"/>
                <a:ea typeface="Calibri" panose="020F0502020204030204" pitchFamily="34" charset="0"/>
                <a:cs typeface="Arial" panose="020B0604020202020204" pitchFamily="34" charset="0"/>
              </a:rPr>
              <a:t>Email </a:t>
            </a:r>
            <a:r>
              <a:rPr kumimoji="0" lang="en-US" sz="1400" b="1" i="0" u="none" strike="noStrike" kern="0" cap="none" spc="0" normalizeH="0" baseline="0" noProof="0" dirty="0">
                <a:ln>
                  <a:noFill/>
                </a:ln>
                <a:solidFill>
                  <a:srgbClr val="21428A"/>
                </a:solidFill>
                <a:effectLst/>
                <a:uLnTx/>
                <a:uFillTx/>
                <a:latin typeface="Calibri" panose="020F0502020204030204"/>
                <a:ea typeface="Calibri" panose="020F0502020204030204" pitchFamily="34" charset="0"/>
                <a:cs typeface="Arial" panose="020B0604020202020204" pitchFamily="34" charset="0"/>
                <a:hlinkClick r:id="rId6"/>
              </a:rPr>
              <a:t>CentralCareExperience@nychhc.org</a:t>
            </a:r>
            <a:r>
              <a:rPr kumimoji="0" lang="en-US" sz="1400" b="1" i="0" u="none" strike="noStrike" kern="0" cap="none" spc="0" normalizeH="0" baseline="0" noProof="0" dirty="0">
                <a:ln>
                  <a:noFill/>
                </a:ln>
                <a:solidFill>
                  <a:srgbClr val="21428A"/>
                </a:solidFill>
                <a:effectLst/>
                <a:uLnTx/>
                <a:uFillTx/>
                <a:latin typeface="Calibri" panose="020F0502020204030204"/>
                <a:ea typeface="Calibri" panose="020F0502020204030204" pitchFamily="34" charset="0"/>
                <a:cs typeface="Arial" panose="020B0604020202020204" pitchFamily="34" charset="0"/>
              </a:rPr>
              <a:t> to join the email distribution list to receive bi-weekly ICARE tips.</a:t>
            </a:r>
          </a:p>
        </p:txBody>
      </p:sp>
      <p:sp>
        <p:nvSpPr>
          <p:cNvPr id="25" name="Rectangle 24">
            <a:extLst>
              <a:ext uri="{FF2B5EF4-FFF2-40B4-BE49-F238E27FC236}">
                <a16:creationId xmlns:a16="http://schemas.microsoft.com/office/drawing/2014/main" id="{3ECC6F1E-5619-4882-94FD-B88B59C03599}"/>
              </a:ext>
            </a:extLst>
          </p:cNvPr>
          <p:cNvSpPr/>
          <p:nvPr/>
        </p:nvSpPr>
        <p:spPr>
          <a:xfrm>
            <a:off x="447675" y="4104654"/>
            <a:ext cx="5486400" cy="2365963"/>
          </a:xfrm>
          <a:prstGeom prst="rect">
            <a:avLst/>
          </a:prstGeom>
          <a:solidFill>
            <a:sysClr val="window" lastClr="FFFFFF">
              <a:lumMod val="95000"/>
            </a:sysClr>
          </a:solidFill>
          <a:ln w="12700" cap="flat" cmpd="sng" algn="ctr">
            <a:solidFill>
              <a:sysClr val="window" lastClr="FFFFFF">
                <a:lumMod val="95000"/>
              </a:sysClr>
            </a:solidFill>
            <a:prstDash val="solid"/>
            <a:miter lim="800000"/>
          </a:ln>
          <a:effectLst>
            <a:outerShdw blurRad="50800" dist="38100" dir="2700000" algn="tl" rotWithShape="0">
              <a:prstClr val="black">
                <a:alpha val="40000"/>
              </a:prstClr>
            </a:outerShdw>
          </a:effectLst>
        </p:spPr>
        <p:txBody>
          <a:bodyPr tIns="9144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21428A"/>
                </a:solidFill>
                <a:effectLst/>
                <a:uLnTx/>
                <a:uFillTx/>
                <a:latin typeface="Calibri" panose="020F0502020204030204"/>
                <a:ea typeface="Calibri" panose="020F0502020204030204" pitchFamily="34" charset="0"/>
                <a:cs typeface="Arial" panose="020B0604020202020204" pitchFamily="34" charset="0"/>
              </a:rPr>
              <a:t>ICARE Refresher E-Learning Course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21428A"/>
              </a:solidFill>
              <a:effectLst/>
              <a:uLnTx/>
              <a:uFillTx/>
              <a:latin typeface="Calibri" panose="020F0502020204030204"/>
              <a:ea typeface="Calibri" panose="020F050202020403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1428A"/>
                </a:solidFill>
                <a:effectLst/>
                <a:uLnTx/>
                <a:uFillTx/>
                <a:latin typeface="Calibri" panose="020F0502020204030204"/>
                <a:ea typeface="Calibri" panose="020F0502020204030204" pitchFamily="34" charset="0"/>
                <a:cs typeface="Arial" panose="020B0604020202020204" pitchFamily="34" charset="0"/>
              </a:rPr>
              <a:t>Log into </a:t>
            </a:r>
            <a:r>
              <a:rPr kumimoji="0" lang="en-US" sz="1400" b="1" i="0" u="none" strike="noStrike" kern="0" cap="none" spc="0" normalizeH="0" baseline="0" noProof="0" dirty="0">
                <a:ln>
                  <a:noFill/>
                </a:ln>
                <a:solidFill>
                  <a:srgbClr val="21428A"/>
                </a:solidFill>
                <a:effectLst/>
                <a:uLnTx/>
                <a:uFillTx/>
                <a:latin typeface="Calibri" panose="020F0502020204030204"/>
                <a:ea typeface="Calibri" panose="020F0502020204030204" pitchFamily="34" charset="0"/>
                <a:cs typeface="Arial" panose="020B0604020202020204" pitchFamily="34" charset="0"/>
                <a:hlinkClick r:id="rId7" action="ppaction://hlinkfile"/>
              </a:rPr>
              <a:t>PeopleSoft ELM</a:t>
            </a:r>
            <a:r>
              <a:rPr kumimoji="0" lang="en-US" sz="1400" b="1" i="0" u="none" strike="noStrike" kern="0" cap="none" spc="0" normalizeH="0" baseline="0" noProof="0" dirty="0">
                <a:ln>
                  <a:noFill/>
                </a:ln>
                <a:solidFill>
                  <a:srgbClr val="21428A"/>
                </a:solidFill>
                <a:effectLst/>
                <a:uLnTx/>
                <a:uFillTx/>
                <a:latin typeface="Calibri" panose="020F0502020204030204"/>
                <a:ea typeface="Calibri" panose="020F0502020204030204" pitchFamily="34" charset="0"/>
                <a:cs typeface="Arial" panose="020B0604020202020204" pitchFamily="34" charset="0"/>
              </a:rPr>
              <a:t> and click on “My Learning” to access the ICARE Refresher e-learning course.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21428A"/>
              </a:solidFill>
              <a:effectLst/>
              <a:uLnTx/>
              <a:uFillTx/>
              <a:latin typeface="Calibri" panose="020F0502020204030204"/>
              <a:ea typeface="Calibri" panose="020F050202020403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1428A"/>
                </a:solidFill>
                <a:effectLst/>
                <a:uLnTx/>
                <a:uFillTx/>
                <a:latin typeface="Calibri" panose="020F0502020204030204"/>
                <a:ea typeface="Calibri" panose="020F0502020204030204" pitchFamily="34" charset="0"/>
                <a:cs typeface="Arial" panose="020B0604020202020204" pitchFamily="34" charset="0"/>
              </a:rPr>
              <a:t>OR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21428A"/>
              </a:solidFill>
              <a:effectLst/>
              <a:uLnTx/>
              <a:uFillTx/>
              <a:latin typeface="Calibri" panose="020F0502020204030204"/>
              <a:ea typeface="Calibri" panose="020F050202020403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1428A"/>
                </a:solidFill>
                <a:effectLst/>
                <a:uLnTx/>
                <a:uFillTx/>
                <a:latin typeface="Calibri" panose="020F0502020204030204"/>
                <a:ea typeface="Calibri" panose="020F0502020204030204" pitchFamily="34" charset="0"/>
                <a:cs typeface="Arial" panose="020B0604020202020204" pitchFamily="34" charset="0"/>
              </a:rPr>
              <a:t>Self-enroll into the course by searching for “ICARE Refresher” in </a:t>
            </a:r>
            <a:r>
              <a:rPr kumimoji="0" lang="en-US" sz="1400" b="1" i="0" u="none" strike="noStrike" kern="0" cap="none" spc="0" normalizeH="0" baseline="0" noProof="0" dirty="0">
                <a:ln>
                  <a:noFill/>
                </a:ln>
                <a:solidFill>
                  <a:srgbClr val="21428A"/>
                </a:solidFill>
                <a:effectLst/>
                <a:uLnTx/>
                <a:uFillTx/>
                <a:latin typeface="Calibri" panose="020F0502020204030204"/>
                <a:ea typeface="Calibri" panose="020F0502020204030204" pitchFamily="34" charset="0"/>
                <a:cs typeface="Arial" panose="020B0604020202020204" pitchFamily="34" charset="0"/>
                <a:hlinkClick r:id="rId7"/>
              </a:rPr>
              <a:t>PeopleSoft ELM</a:t>
            </a:r>
            <a:r>
              <a:rPr kumimoji="0" lang="en-US" sz="1400" b="1" i="0" u="none" strike="noStrike" kern="0" cap="none" spc="0" normalizeH="0" baseline="0" noProof="0" dirty="0">
                <a:ln>
                  <a:noFill/>
                </a:ln>
                <a:solidFill>
                  <a:srgbClr val="21428A"/>
                </a:solidFill>
                <a:effectLst/>
                <a:uLnTx/>
                <a:uFillTx/>
                <a:latin typeface="Calibri" panose="020F0502020204030204"/>
                <a:ea typeface="Calibri" panose="020F050202020403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40138388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8A06CC2-9EB4-B34E-9916-FB8BC63D12AD}"/>
              </a:ext>
            </a:extLst>
          </p:cNvPr>
          <p:cNvCxnSpPr>
            <a:cxnSpLocks/>
          </p:cNvCxnSpPr>
          <p:nvPr/>
        </p:nvCxnSpPr>
        <p:spPr>
          <a:xfrm flipH="1">
            <a:off x="5702710" y="995765"/>
            <a:ext cx="6342207"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B404B40F-468F-4556-9628-F9F0400B145D}"/>
              </a:ext>
            </a:extLst>
          </p:cNvPr>
          <p:cNvSpPr txBox="1"/>
          <p:nvPr/>
        </p:nvSpPr>
        <p:spPr>
          <a:xfrm>
            <a:off x="9075174" y="98323"/>
            <a:ext cx="3048000" cy="934064"/>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3" name="Text Placeholder 1">
            <a:extLst>
              <a:ext uri="{FF2B5EF4-FFF2-40B4-BE49-F238E27FC236}">
                <a16:creationId xmlns:a16="http://schemas.microsoft.com/office/drawing/2014/main" id="{81AAA3CC-2DAC-4AF1-8D1A-90F422CD07A7}"/>
              </a:ext>
            </a:extLst>
          </p:cNvPr>
          <p:cNvSpPr txBox="1">
            <a:spLocks/>
          </p:cNvSpPr>
          <p:nvPr/>
        </p:nvSpPr>
        <p:spPr>
          <a:xfrm>
            <a:off x="2313388" y="308140"/>
            <a:ext cx="9809786" cy="724247"/>
          </a:xfrm>
          <a:prstGeom prst="rect">
            <a:avLst/>
          </a:prstGeom>
        </p:spPr>
        <p:txBody>
          <a:bodyPr anchor="ctr">
            <a:normAutofit/>
          </a:bodyPr>
          <a:lstStyle>
            <a:lvl1pPr marL="0" indent="0" algn="ctr" defTabSz="914423"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small" spc="0" normalizeH="0" baseline="0" noProof="0" dirty="0">
                <a:ln>
                  <a:noFill/>
                </a:ln>
                <a:solidFill>
                  <a:srgbClr val="002060"/>
                </a:solidFill>
                <a:effectLst/>
                <a:uLnTx/>
                <a:uFillTx/>
                <a:latin typeface="Arial" panose="020B0604020202020204" pitchFamily="34" charset="0"/>
                <a:ea typeface="+mn-ea"/>
                <a:cs typeface="Arial" pitchFamily="34" charset="0"/>
              </a:rPr>
              <a:t>Diversity &amp; Inclusion</a:t>
            </a:r>
          </a:p>
        </p:txBody>
      </p:sp>
      <p:cxnSp>
        <p:nvCxnSpPr>
          <p:cNvPr id="24" name="Straight Connector 23">
            <a:extLst>
              <a:ext uri="{FF2B5EF4-FFF2-40B4-BE49-F238E27FC236}">
                <a16:creationId xmlns:a16="http://schemas.microsoft.com/office/drawing/2014/main" id="{0205242D-EA25-40A8-AACB-ED5D5A262F0F}"/>
              </a:ext>
            </a:extLst>
          </p:cNvPr>
          <p:cNvCxnSpPr>
            <a:cxnSpLocks/>
          </p:cNvCxnSpPr>
          <p:nvPr/>
        </p:nvCxnSpPr>
        <p:spPr>
          <a:xfrm flipH="1">
            <a:off x="6380802" y="995765"/>
            <a:ext cx="5664115" cy="0"/>
          </a:xfrm>
          <a:prstGeom prst="line">
            <a:avLst/>
          </a:prstGeom>
          <a:noFill/>
          <a:ln w="28575" cap="flat" cmpd="sng" algn="ctr">
            <a:solidFill>
              <a:srgbClr val="FA8D29"/>
            </a:solidFill>
            <a:prstDash val="solid"/>
            <a:miter lim="800000"/>
          </a:ln>
          <a:effectLst/>
        </p:spPr>
      </p:cxnSp>
      <p:sp>
        <p:nvSpPr>
          <p:cNvPr id="8" name="Rectangle 7">
            <a:extLst>
              <a:ext uri="{FF2B5EF4-FFF2-40B4-BE49-F238E27FC236}">
                <a16:creationId xmlns:a16="http://schemas.microsoft.com/office/drawing/2014/main" id="{6D19F62F-CC65-4757-8D0D-788ADBD2713D}"/>
              </a:ext>
            </a:extLst>
          </p:cNvPr>
          <p:cNvSpPr/>
          <p:nvPr/>
        </p:nvSpPr>
        <p:spPr>
          <a:xfrm>
            <a:off x="5612883" y="1116071"/>
            <a:ext cx="6096000" cy="5513689"/>
          </a:xfrm>
          <a:prstGeom prst="rect">
            <a:avLst/>
          </a:prstGeom>
          <a:solidFill>
            <a:schemeClr val="accent2">
              <a:lumMod val="20000"/>
              <a:lumOff val="80000"/>
            </a:schemeClr>
          </a:solidFill>
          <a:ln>
            <a:solidFill>
              <a:srgbClr val="0070C0"/>
            </a:solidFill>
          </a:ln>
        </p:spPr>
        <p:txBody>
          <a:bodyPr>
            <a:spAutoFit/>
          </a:bodyPr>
          <a:lstStyle/>
          <a:p>
            <a:pPr>
              <a:lnSpc>
                <a:spcPct val="105000"/>
              </a:lnSpc>
            </a:pPr>
            <a:r>
              <a:rPr lang="en-US" sz="1200" b="1" u="sng" dirty="0">
                <a:solidFill>
                  <a:srgbClr val="002060"/>
                </a:solidFill>
                <a:latin typeface="Calibri" panose="020F0502020204030204" pitchFamily="34" charset="0"/>
                <a:ea typeface="Times New Roman" panose="02020603050405020304" pitchFamily="18" charset="0"/>
              </a:rPr>
              <a:t>How to be an Upstander</a:t>
            </a:r>
          </a:p>
          <a:p>
            <a:pPr>
              <a:lnSpc>
                <a:spcPct val="105000"/>
              </a:lnSpc>
            </a:pPr>
            <a:r>
              <a:rPr lang="en-US" sz="1200" b="1" dirty="0">
                <a:solidFill>
                  <a:srgbClr val="002060"/>
                </a:solidFill>
                <a:latin typeface="Calibri" panose="020F0502020204030204" pitchFamily="34" charset="0"/>
                <a:ea typeface="Times New Roman" panose="02020603050405020304" pitchFamily="18" charset="0"/>
              </a:rPr>
              <a:t>Jan. 13 (Thurs), 2-3 p.m. </a:t>
            </a:r>
            <a:endParaRPr lang="en-US" sz="1100" dirty="0">
              <a:solidFill>
                <a:srgbClr val="002060"/>
              </a:solidFill>
              <a:latin typeface="Calibri" panose="020F0502020204030204" pitchFamily="34" charset="0"/>
              <a:ea typeface="Times New Roman" panose="02020603050405020304" pitchFamily="18" charset="0"/>
            </a:endParaRPr>
          </a:p>
          <a:p>
            <a:pPr>
              <a:lnSpc>
                <a:spcPct val="105000"/>
              </a:lnSpc>
            </a:pPr>
            <a:r>
              <a:rPr lang="en-US" sz="1200" dirty="0">
                <a:solidFill>
                  <a:srgbClr val="002060"/>
                </a:solidFill>
                <a:latin typeface="Calibri" panose="020F0502020204030204" pitchFamily="34" charset="0"/>
                <a:ea typeface="Times New Roman" panose="02020603050405020304" pitchFamily="18" charset="0"/>
              </a:rPr>
              <a:t>Learn techniques to address racism and become a better ally.  </a:t>
            </a:r>
            <a:endParaRPr lang="en-US" sz="1100" dirty="0">
              <a:solidFill>
                <a:srgbClr val="002060"/>
              </a:solidFill>
              <a:latin typeface="Calibri" panose="020F0502020204030204" pitchFamily="34" charset="0"/>
              <a:ea typeface="Times New Roman" panose="02020603050405020304" pitchFamily="18" charset="0"/>
            </a:endParaRPr>
          </a:p>
          <a:p>
            <a:pPr>
              <a:lnSpc>
                <a:spcPct val="105000"/>
              </a:lnSpc>
            </a:pPr>
            <a:r>
              <a:rPr lang="en-US" sz="1200" b="1" dirty="0">
                <a:solidFill>
                  <a:srgbClr val="002060"/>
                </a:solidFill>
                <a:latin typeface="Calibri" panose="020F0502020204030204" pitchFamily="34" charset="0"/>
                <a:ea typeface="Times New Roman" panose="02020603050405020304" pitchFamily="18" charset="0"/>
              </a:rPr>
              <a:t> </a:t>
            </a:r>
            <a:endParaRPr lang="en-US" sz="1100" dirty="0">
              <a:solidFill>
                <a:srgbClr val="002060"/>
              </a:solidFill>
              <a:latin typeface="Calibri" panose="020F0502020204030204" pitchFamily="34" charset="0"/>
              <a:ea typeface="Times New Roman" panose="02020603050405020304" pitchFamily="18" charset="0"/>
            </a:endParaRPr>
          </a:p>
          <a:p>
            <a:pPr>
              <a:lnSpc>
                <a:spcPct val="105000"/>
              </a:lnSpc>
            </a:pPr>
            <a:r>
              <a:rPr lang="en-US" sz="1200" b="1" u="sng" dirty="0">
                <a:solidFill>
                  <a:srgbClr val="002060"/>
                </a:solidFill>
                <a:latin typeface="Calibri" panose="020F0502020204030204" pitchFamily="34" charset="0"/>
                <a:ea typeface="Times New Roman" panose="02020603050405020304" pitchFamily="18" charset="0"/>
              </a:rPr>
              <a:t>Diversity and Inclusion in a Healthcare Setting</a:t>
            </a:r>
          </a:p>
          <a:p>
            <a:pPr>
              <a:lnSpc>
                <a:spcPct val="105000"/>
              </a:lnSpc>
            </a:pPr>
            <a:r>
              <a:rPr lang="en-US" sz="1200" b="1" dirty="0">
                <a:solidFill>
                  <a:srgbClr val="002060"/>
                </a:solidFill>
                <a:latin typeface="Calibri" panose="020F0502020204030204" pitchFamily="34" charset="0"/>
                <a:ea typeface="Times New Roman" panose="02020603050405020304" pitchFamily="18" charset="0"/>
              </a:rPr>
              <a:t>Jan 21 (Fri), 12:30-2:00 p.m. | Feb 7 (Mon), 12-1:30 p.m.</a:t>
            </a:r>
            <a:endParaRPr lang="en-US" sz="1100" dirty="0">
              <a:solidFill>
                <a:srgbClr val="002060"/>
              </a:solidFill>
              <a:latin typeface="Calibri" panose="020F0502020204030204" pitchFamily="34" charset="0"/>
              <a:ea typeface="Times New Roman" panose="02020603050405020304" pitchFamily="18" charset="0"/>
            </a:endParaRPr>
          </a:p>
          <a:p>
            <a:pPr>
              <a:lnSpc>
                <a:spcPct val="105000"/>
              </a:lnSpc>
            </a:pPr>
            <a:r>
              <a:rPr lang="en-US" sz="1200" dirty="0">
                <a:solidFill>
                  <a:srgbClr val="002060"/>
                </a:solidFill>
                <a:latin typeface="Calibri" panose="020F0502020204030204" pitchFamily="34" charset="0"/>
                <a:ea typeface="Times New Roman" panose="02020603050405020304" pitchFamily="18" charset="0"/>
              </a:rPr>
              <a:t>Learn strategies to address unconscious bias and provide culturally responsive care. </a:t>
            </a:r>
            <a:endParaRPr lang="en-US" sz="1100" dirty="0">
              <a:solidFill>
                <a:srgbClr val="002060"/>
              </a:solidFill>
              <a:latin typeface="Calibri" panose="020F0502020204030204" pitchFamily="34" charset="0"/>
              <a:ea typeface="Times New Roman" panose="02020603050405020304" pitchFamily="18" charset="0"/>
            </a:endParaRPr>
          </a:p>
          <a:p>
            <a:pPr>
              <a:lnSpc>
                <a:spcPct val="105000"/>
              </a:lnSpc>
            </a:pPr>
            <a:r>
              <a:rPr lang="en-US" sz="1200" b="1" dirty="0">
                <a:solidFill>
                  <a:srgbClr val="002060"/>
                </a:solidFill>
                <a:latin typeface="Calibri" panose="020F0502020204030204" pitchFamily="34" charset="0"/>
                <a:ea typeface="Times New Roman" panose="02020603050405020304" pitchFamily="18" charset="0"/>
              </a:rPr>
              <a:t> </a:t>
            </a:r>
            <a:endParaRPr lang="en-US" sz="1100" dirty="0">
              <a:solidFill>
                <a:srgbClr val="002060"/>
              </a:solidFill>
              <a:latin typeface="Calibri" panose="020F0502020204030204" pitchFamily="34" charset="0"/>
              <a:ea typeface="Times New Roman" panose="02020603050405020304" pitchFamily="18" charset="0"/>
            </a:endParaRPr>
          </a:p>
          <a:p>
            <a:pPr>
              <a:lnSpc>
                <a:spcPct val="105000"/>
              </a:lnSpc>
            </a:pPr>
            <a:r>
              <a:rPr lang="en-US" sz="1200" b="1" u="sng" dirty="0">
                <a:solidFill>
                  <a:srgbClr val="002060"/>
                </a:solidFill>
                <a:latin typeface="Calibri" panose="020F0502020204030204" pitchFamily="34" charset="0"/>
                <a:ea typeface="Times New Roman" panose="02020603050405020304" pitchFamily="18" charset="0"/>
              </a:rPr>
              <a:t>Health Literacy Training for Clinicians</a:t>
            </a:r>
          </a:p>
          <a:p>
            <a:pPr>
              <a:lnSpc>
                <a:spcPct val="105000"/>
              </a:lnSpc>
            </a:pPr>
            <a:r>
              <a:rPr lang="en-US" sz="1200" b="1" dirty="0">
                <a:solidFill>
                  <a:srgbClr val="002060"/>
                </a:solidFill>
                <a:latin typeface="Calibri" panose="020F0502020204030204" pitchFamily="34" charset="0"/>
                <a:ea typeface="Times New Roman" panose="02020603050405020304" pitchFamily="18" charset="0"/>
              </a:rPr>
              <a:t>Jan 26 (Wed), 12-1:30 p.m. | Feb 25 (Fri), 12-1:30 p.m.</a:t>
            </a:r>
            <a:endParaRPr lang="en-US" sz="1100" dirty="0">
              <a:solidFill>
                <a:srgbClr val="002060"/>
              </a:solidFill>
              <a:latin typeface="Calibri" panose="020F0502020204030204" pitchFamily="34" charset="0"/>
              <a:ea typeface="Times New Roman" panose="02020603050405020304" pitchFamily="18" charset="0"/>
            </a:endParaRPr>
          </a:p>
          <a:p>
            <a:pPr>
              <a:lnSpc>
                <a:spcPct val="105000"/>
              </a:lnSpc>
            </a:pPr>
            <a:r>
              <a:rPr lang="en-US" sz="1200" dirty="0">
                <a:solidFill>
                  <a:srgbClr val="002060"/>
                </a:solidFill>
                <a:latin typeface="Calibri" panose="020F0502020204030204" pitchFamily="34" charset="0"/>
                <a:ea typeface="Times New Roman" panose="02020603050405020304" pitchFamily="18" charset="0"/>
              </a:rPr>
              <a:t>Hear about skills to improve communication with patients, including using plain language, recognizing health literate materials, and practicing the teach-back method.</a:t>
            </a:r>
            <a:endParaRPr lang="en-US" sz="1100" dirty="0">
              <a:solidFill>
                <a:srgbClr val="002060"/>
              </a:solidFill>
              <a:latin typeface="Calibri" panose="020F0502020204030204" pitchFamily="34" charset="0"/>
              <a:ea typeface="Times New Roman" panose="02020603050405020304" pitchFamily="18" charset="0"/>
            </a:endParaRPr>
          </a:p>
          <a:p>
            <a:pPr>
              <a:lnSpc>
                <a:spcPct val="105000"/>
              </a:lnSpc>
            </a:pPr>
            <a:r>
              <a:rPr lang="en-US" sz="1200" b="1" dirty="0">
                <a:solidFill>
                  <a:srgbClr val="002060"/>
                </a:solidFill>
                <a:latin typeface="Calibri" panose="020F0502020204030204" pitchFamily="34" charset="0"/>
                <a:ea typeface="Times New Roman" panose="02020603050405020304" pitchFamily="18" charset="0"/>
              </a:rPr>
              <a:t> </a:t>
            </a:r>
            <a:endParaRPr lang="en-US" sz="1100" dirty="0">
              <a:solidFill>
                <a:srgbClr val="002060"/>
              </a:solidFill>
              <a:latin typeface="Calibri" panose="020F0502020204030204" pitchFamily="34" charset="0"/>
              <a:ea typeface="Times New Roman" panose="02020603050405020304" pitchFamily="18" charset="0"/>
            </a:endParaRPr>
          </a:p>
          <a:p>
            <a:pPr>
              <a:lnSpc>
                <a:spcPct val="105000"/>
              </a:lnSpc>
            </a:pPr>
            <a:r>
              <a:rPr lang="en-US" sz="1200" b="1" u="sng" dirty="0">
                <a:solidFill>
                  <a:srgbClr val="002060"/>
                </a:solidFill>
                <a:latin typeface="Calibri" panose="020F0502020204030204" pitchFamily="34" charset="0"/>
                <a:ea typeface="Times New Roman" panose="02020603050405020304" pitchFamily="18" charset="0"/>
              </a:rPr>
              <a:t>Interreligious Awareness for Patient-Centered Care Part I</a:t>
            </a:r>
          </a:p>
          <a:p>
            <a:pPr>
              <a:lnSpc>
                <a:spcPct val="105000"/>
              </a:lnSpc>
            </a:pPr>
            <a:r>
              <a:rPr lang="en-US" sz="1200" b="1" dirty="0">
                <a:solidFill>
                  <a:srgbClr val="002060"/>
                </a:solidFill>
                <a:latin typeface="Calibri" panose="020F0502020204030204" pitchFamily="34" charset="0"/>
                <a:ea typeface="Times New Roman" panose="02020603050405020304" pitchFamily="18" charset="0"/>
              </a:rPr>
              <a:t>Jan 31 (Mon), 12:30-1:30 p.m. |  Feb 24 (Thurs), 1-2 p.m.</a:t>
            </a:r>
            <a:endParaRPr lang="en-US" sz="1100" dirty="0">
              <a:solidFill>
                <a:srgbClr val="002060"/>
              </a:solidFill>
              <a:latin typeface="Calibri" panose="020F0502020204030204" pitchFamily="34" charset="0"/>
              <a:ea typeface="Times New Roman" panose="02020603050405020304" pitchFamily="18" charset="0"/>
            </a:endParaRPr>
          </a:p>
          <a:p>
            <a:pPr>
              <a:lnSpc>
                <a:spcPct val="105000"/>
              </a:lnSpc>
            </a:pPr>
            <a:r>
              <a:rPr lang="en-US" sz="1200" dirty="0">
                <a:solidFill>
                  <a:srgbClr val="002060"/>
                </a:solidFill>
                <a:latin typeface="Calibri" panose="020F0502020204030204" pitchFamily="34" charset="0"/>
                <a:ea typeface="Times New Roman" panose="02020603050405020304" pitchFamily="18" charset="0"/>
              </a:rPr>
              <a:t>Examine skills to meet patients’ religious/spiritual needs and to respectfully interact with colleagues from different faith backgrounds. </a:t>
            </a:r>
            <a:endParaRPr lang="en-US" sz="1100" dirty="0">
              <a:solidFill>
                <a:srgbClr val="002060"/>
              </a:solidFill>
              <a:latin typeface="Calibri" panose="020F0502020204030204" pitchFamily="34" charset="0"/>
              <a:ea typeface="Times New Roman" panose="02020603050405020304" pitchFamily="18" charset="0"/>
            </a:endParaRPr>
          </a:p>
          <a:p>
            <a:pPr>
              <a:lnSpc>
                <a:spcPct val="105000"/>
              </a:lnSpc>
            </a:pPr>
            <a:r>
              <a:rPr lang="en-US" sz="1200" dirty="0">
                <a:solidFill>
                  <a:srgbClr val="002060"/>
                </a:solidFill>
                <a:latin typeface="Calibri" panose="020F0502020204030204" pitchFamily="34" charset="0"/>
                <a:ea typeface="Times New Roman" panose="02020603050405020304" pitchFamily="18" charset="0"/>
              </a:rPr>
              <a:t> </a:t>
            </a:r>
            <a:endParaRPr lang="en-US" sz="1100" dirty="0">
              <a:solidFill>
                <a:srgbClr val="002060"/>
              </a:solidFill>
              <a:latin typeface="Calibri" panose="020F0502020204030204" pitchFamily="34" charset="0"/>
              <a:ea typeface="Times New Roman" panose="02020603050405020304" pitchFamily="18" charset="0"/>
            </a:endParaRPr>
          </a:p>
          <a:p>
            <a:pPr>
              <a:lnSpc>
                <a:spcPct val="105000"/>
              </a:lnSpc>
            </a:pPr>
            <a:r>
              <a:rPr lang="en-US" sz="1200" b="1" u="sng" dirty="0">
                <a:solidFill>
                  <a:srgbClr val="002060"/>
                </a:solidFill>
                <a:latin typeface="Calibri" panose="020F0502020204030204" pitchFamily="34" charset="0"/>
                <a:ea typeface="Times New Roman" panose="02020603050405020304" pitchFamily="18" charset="0"/>
              </a:rPr>
              <a:t>Achieving Health Equity for LGBTQ People</a:t>
            </a:r>
          </a:p>
          <a:p>
            <a:pPr>
              <a:lnSpc>
                <a:spcPct val="105000"/>
              </a:lnSpc>
            </a:pPr>
            <a:r>
              <a:rPr lang="en-US" sz="1200" b="1" dirty="0">
                <a:solidFill>
                  <a:srgbClr val="002060"/>
                </a:solidFill>
                <a:latin typeface="Calibri" panose="020F0502020204030204" pitchFamily="34" charset="0"/>
                <a:ea typeface="Times New Roman" panose="02020603050405020304" pitchFamily="18" charset="0"/>
              </a:rPr>
              <a:t>Jan 25 (Tues), 12-1 p.m. | Feb 15 (Tues), 12-1 p.m. </a:t>
            </a:r>
            <a:endParaRPr lang="en-US" sz="1100" dirty="0">
              <a:solidFill>
                <a:srgbClr val="002060"/>
              </a:solidFill>
              <a:latin typeface="Calibri" panose="020F0502020204030204" pitchFamily="34" charset="0"/>
              <a:ea typeface="Times New Roman" panose="02020603050405020304" pitchFamily="18" charset="0"/>
            </a:endParaRPr>
          </a:p>
          <a:p>
            <a:pPr>
              <a:lnSpc>
                <a:spcPct val="105000"/>
              </a:lnSpc>
            </a:pPr>
            <a:r>
              <a:rPr lang="en-US" sz="1200" dirty="0">
                <a:solidFill>
                  <a:srgbClr val="002060"/>
                </a:solidFill>
                <a:latin typeface="Calibri" panose="020F0502020204030204" pitchFamily="34" charset="0"/>
                <a:ea typeface="Times New Roman" panose="02020603050405020304" pitchFamily="18" charset="0"/>
              </a:rPr>
              <a:t>Learn key concepts and terminology, gain insight on LGBTQ health disparities and best practices when working with LGBTQ patients.</a:t>
            </a:r>
            <a:endParaRPr lang="en-US" sz="1100" dirty="0">
              <a:solidFill>
                <a:srgbClr val="002060"/>
              </a:solidFill>
              <a:latin typeface="Calibri" panose="020F0502020204030204" pitchFamily="34" charset="0"/>
              <a:ea typeface="Times New Roman" panose="02020603050405020304" pitchFamily="18" charset="0"/>
            </a:endParaRPr>
          </a:p>
          <a:p>
            <a:pPr>
              <a:lnSpc>
                <a:spcPct val="105000"/>
              </a:lnSpc>
            </a:pPr>
            <a:r>
              <a:rPr lang="en-US" sz="1200" dirty="0">
                <a:solidFill>
                  <a:srgbClr val="002060"/>
                </a:solidFill>
                <a:latin typeface="Calibri" panose="020F0502020204030204" pitchFamily="34" charset="0"/>
                <a:ea typeface="Times New Roman" panose="02020603050405020304" pitchFamily="18" charset="0"/>
              </a:rPr>
              <a:t> </a:t>
            </a:r>
            <a:endParaRPr lang="en-US" sz="1100" dirty="0">
              <a:solidFill>
                <a:srgbClr val="002060"/>
              </a:solidFill>
              <a:latin typeface="Calibri" panose="020F0502020204030204" pitchFamily="34" charset="0"/>
              <a:ea typeface="Times New Roman" panose="02020603050405020304" pitchFamily="18" charset="0"/>
            </a:endParaRPr>
          </a:p>
          <a:p>
            <a:pPr>
              <a:lnSpc>
                <a:spcPct val="105000"/>
              </a:lnSpc>
            </a:pPr>
            <a:r>
              <a:rPr lang="en-US" sz="1200" b="1" u="sng" dirty="0">
                <a:solidFill>
                  <a:srgbClr val="002060"/>
                </a:solidFill>
                <a:latin typeface="Calibri" panose="020F0502020204030204" pitchFamily="34" charset="0"/>
                <a:ea typeface="Times New Roman" panose="02020603050405020304" pitchFamily="18" charset="0"/>
              </a:rPr>
              <a:t>Having Essential Conversations</a:t>
            </a:r>
          </a:p>
          <a:p>
            <a:pPr>
              <a:lnSpc>
                <a:spcPct val="105000"/>
              </a:lnSpc>
            </a:pPr>
            <a:r>
              <a:rPr lang="en-US" sz="1200" b="1" dirty="0">
                <a:solidFill>
                  <a:srgbClr val="002060"/>
                </a:solidFill>
                <a:latin typeface="Calibri" panose="020F0502020204030204" pitchFamily="34" charset="0"/>
                <a:ea typeface="Times New Roman" panose="02020603050405020304" pitchFamily="18" charset="0"/>
              </a:rPr>
              <a:t>Feb 3 (Thurs), 2-3 p.m.</a:t>
            </a:r>
            <a:endParaRPr lang="en-US" sz="1100" dirty="0">
              <a:solidFill>
                <a:srgbClr val="002060"/>
              </a:solidFill>
              <a:latin typeface="Calibri" panose="020F0502020204030204" pitchFamily="34" charset="0"/>
              <a:ea typeface="Times New Roman" panose="02020603050405020304" pitchFamily="18" charset="0"/>
            </a:endParaRPr>
          </a:p>
          <a:p>
            <a:pPr>
              <a:lnSpc>
                <a:spcPct val="105000"/>
              </a:lnSpc>
            </a:pPr>
            <a:r>
              <a:rPr lang="en-US" sz="1200" dirty="0">
                <a:solidFill>
                  <a:srgbClr val="002060"/>
                </a:solidFill>
                <a:latin typeface="Calibri" panose="020F0502020204030204" pitchFamily="34" charset="0"/>
                <a:ea typeface="Times New Roman" panose="02020603050405020304" pitchFamily="18" charset="0"/>
              </a:rPr>
              <a:t>Learn tips, tools, and techniques for holding essential conversations — including how to establish ground rules, create safe spaces, understand hot buttons, and how to encourage open dialogue. </a:t>
            </a:r>
            <a:endParaRPr lang="en-US" sz="1100" dirty="0">
              <a:solidFill>
                <a:srgbClr val="002060"/>
              </a:solidFill>
              <a:latin typeface="Calibri" panose="020F0502020204030204" pitchFamily="34" charset="0"/>
              <a:ea typeface="Times New Roman" panose="02020603050405020304" pitchFamily="18" charset="0"/>
            </a:endParaRPr>
          </a:p>
        </p:txBody>
      </p:sp>
      <p:pic>
        <p:nvPicPr>
          <p:cNvPr id="9" name="Picture 8">
            <a:extLst>
              <a:ext uri="{FF2B5EF4-FFF2-40B4-BE49-F238E27FC236}">
                <a16:creationId xmlns:a16="http://schemas.microsoft.com/office/drawing/2014/main" id="{18124353-9E02-4E26-8DF6-22BF375923B3}"/>
              </a:ext>
            </a:extLst>
          </p:cNvPr>
          <p:cNvPicPr>
            <a:picLocks noChangeAspect="1"/>
          </p:cNvPicPr>
          <p:nvPr/>
        </p:nvPicPr>
        <p:blipFill>
          <a:blip r:embed="rId4"/>
          <a:stretch>
            <a:fillRect/>
          </a:stretch>
        </p:blipFill>
        <p:spPr>
          <a:xfrm>
            <a:off x="389898" y="1116071"/>
            <a:ext cx="5046844" cy="2692450"/>
          </a:xfrm>
          <a:prstGeom prst="rect">
            <a:avLst/>
          </a:prstGeom>
        </p:spPr>
      </p:pic>
      <p:pic>
        <p:nvPicPr>
          <p:cNvPr id="10" name="Picture 9">
            <a:extLst>
              <a:ext uri="{FF2B5EF4-FFF2-40B4-BE49-F238E27FC236}">
                <a16:creationId xmlns:a16="http://schemas.microsoft.com/office/drawing/2014/main" id="{DD3FEB15-CF6F-4D33-8429-8C8670E568A5}"/>
              </a:ext>
            </a:extLst>
          </p:cNvPr>
          <p:cNvPicPr>
            <a:picLocks noChangeAspect="1"/>
          </p:cNvPicPr>
          <p:nvPr/>
        </p:nvPicPr>
        <p:blipFill>
          <a:blip r:embed="rId5"/>
          <a:stretch>
            <a:fillRect/>
          </a:stretch>
        </p:blipFill>
        <p:spPr>
          <a:xfrm>
            <a:off x="389898" y="3808521"/>
            <a:ext cx="5046843" cy="2194560"/>
          </a:xfrm>
          <a:prstGeom prst="rect">
            <a:avLst/>
          </a:prstGeom>
        </p:spPr>
      </p:pic>
      <p:sp>
        <p:nvSpPr>
          <p:cNvPr id="11" name="Rectangle 10">
            <a:extLst>
              <a:ext uri="{FF2B5EF4-FFF2-40B4-BE49-F238E27FC236}">
                <a16:creationId xmlns:a16="http://schemas.microsoft.com/office/drawing/2014/main" id="{BD914B84-D2BD-4F09-85A0-4EAF2BD1591D}"/>
              </a:ext>
            </a:extLst>
          </p:cNvPr>
          <p:cNvSpPr/>
          <p:nvPr/>
        </p:nvSpPr>
        <p:spPr>
          <a:xfrm>
            <a:off x="198268" y="6040663"/>
            <a:ext cx="5414615" cy="424796"/>
          </a:xfrm>
          <a:prstGeom prst="rect">
            <a:avLst/>
          </a:prstGeom>
        </p:spPr>
        <p:txBody>
          <a:bodyPr wrap="square">
            <a:spAutoFit/>
          </a:bodyPr>
          <a:lstStyle/>
          <a:p>
            <a:pPr>
              <a:lnSpc>
                <a:spcPct val="105000"/>
              </a:lnSpc>
            </a:pPr>
            <a:r>
              <a:rPr lang="en-US" sz="1050" b="1" dirty="0">
                <a:solidFill>
                  <a:srgbClr val="002060"/>
                </a:solidFill>
                <a:latin typeface="Calibri" panose="020F0502020204030204" pitchFamily="34" charset="0"/>
                <a:ea typeface="Times New Roman" panose="02020603050405020304" pitchFamily="18" charset="0"/>
              </a:rPr>
              <a:t>Click</a:t>
            </a:r>
            <a:r>
              <a:rPr lang="en-US" sz="1050" dirty="0">
                <a:solidFill>
                  <a:srgbClr val="002060"/>
                </a:solidFill>
                <a:latin typeface="Calibri" panose="020F0502020204030204" pitchFamily="34" charset="0"/>
                <a:ea typeface="Times New Roman" panose="02020603050405020304" pitchFamily="18" charset="0"/>
                <a:cs typeface="Calibri" panose="020F0502020204030204" pitchFamily="34" charset="0"/>
                <a:hlinkClick r:id="rId6">
                  <a:extLst>
                    <a:ext uri="{A12FA001-AC4F-418D-AE19-62706E023703}">
                      <ahyp:hlinkClr xmlns:ahyp="http://schemas.microsoft.com/office/drawing/2018/hyperlinkcolor" val="tx"/>
                    </a:ext>
                  </a:extLst>
                </a:hlinkClick>
              </a:rPr>
              <a:t> </a:t>
            </a:r>
            <a:r>
              <a:rPr lang="en-US" sz="1050" b="1" u="sng" dirty="0">
                <a:solidFill>
                  <a:srgbClr val="002060"/>
                </a:solidFill>
                <a:latin typeface="Calibri" panose="020F0502020204030204" pitchFamily="34" charset="0"/>
                <a:ea typeface="Times New Roman" panose="02020603050405020304" pitchFamily="18" charset="0"/>
                <a:cs typeface="Calibri" panose="020F0502020204030204" pitchFamily="34" charset="0"/>
                <a:hlinkClick r:id="rId6">
                  <a:extLst>
                    <a:ext uri="{A12FA001-AC4F-418D-AE19-62706E023703}">
                      <ahyp:hlinkClr xmlns:ahyp="http://schemas.microsoft.com/office/drawing/2018/hyperlinkcolor" val="tx"/>
                    </a:ext>
                  </a:extLst>
                </a:hlinkClick>
              </a:rPr>
              <a:t>here</a:t>
            </a:r>
            <a:r>
              <a:rPr lang="en-US" sz="1050" b="1" dirty="0">
                <a:solidFill>
                  <a:srgbClr val="002060"/>
                </a:solidFill>
                <a:latin typeface="Calibri" panose="020F0502020204030204" pitchFamily="34" charset="0"/>
                <a:ea typeface="Times New Roman" panose="02020603050405020304" pitchFamily="18" charset="0"/>
              </a:rPr>
              <a:t> to register for any of these sessions using the </a:t>
            </a:r>
            <a:r>
              <a:rPr lang="en-US" sz="1050" b="1" i="1" dirty="0">
                <a:solidFill>
                  <a:srgbClr val="002060"/>
                </a:solidFill>
                <a:latin typeface="Calibri" panose="020F0502020204030204" pitchFamily="34" charset="0"/>
                <a:ea typeface="Times New Roman" panose="02020603050405020304" pitchFamily="18" charset="0"/>
              </a:rPr>
              <a:t>new</a:t>
            </a:r>
            <a:r>
              <a:rPr lang="en-US" sz="1050" b="1" dirty="0">
                <a:solidFill>
                  <a:srgbClr val="002060"/>
                </a:solidFill>
                <a:latin typeface="Calibri" panose="020F0502020204030204" pitchFamily="34" charset="0"/>
                <a:ea typeface="Times New Roman" panose="02020603050405020304" pitchFamily="18" charset="0"/>
              </a:rPr>
              <a:t> training scheduler. Click </a:t>
            </a:r>
            <a:r>
              <a:rPr lang="en-US" sz="1050" b="1" u="sng" dirty="0">
                <a:solidFill>
                  <a:srgbClr val="002060"/>
                </a:solidFill>
                <a:latin typeface="Calibri" panose="020F0502020204030204" pitchFamily="34" charset="0"/>
                <a:ea typeface="Times New Roman" panose="02020603050405020304" pitchFamily="18" charset="0"/>
                <a:cs typeface="Calibri" panose="020F0502020204030204" pitchFamily="34" charset="0"/>
                <a:hlinkClick r:id="rId7">
                  <a:extLst>
                    <a:ext uri="{A12FA001-AC4F-418D-AE19-62706E023703}">
                      <ahyp:hlinkClr xmlns:ahyp="http://schemas.microsoft.com/office/drawing/2018/hyperlinkcolor" val="tx"/>
                    </a:ext>
                  </a:extLst>
                </a:hlinkClick>
              </a:rPr>
              <a:t>here</a:t>
            </a:r>
            <a:r>
              <a:rPr lang="en-US" sz="1050" b="1" dirty="0">
                <a:solidFill>
                  <a:srgbClr val="002060"/>
                </a:solidFill>
                <a:latin typeface="Calibri" panose="020F0502020204030204" pitchFamily="34" charset="0"/>
                <a:ea typeface="Times New Roman" panose="02020603050405020304" pitchFamily="18" charset="0"/>
              </a:rPr>
              <a:t> to access the flyer for these trainings, and </a:t>
            </a:r>
            <a:r>
              <a:rPr lang="en-US" sz="1050" b="1" u="sng" dirty="0">
                <a:solidFill>
                  <a:srgbClr val="002060"/>
                </a:solidFill>
                <a:latin typeface="Calibri" panose="020F0502020204030204" pitchFamily="34" charset="0"/>
                <a:ea typeface="Times New Roman" panose="02020603050405020304" pitchFamily="18" charset="0"/>
                <a:cs typeface="Calibri" panose="020F0502020204030204" pitchFamily="34" charset="0"/>
                <a:hlinkClick r:id="rId8">
                  <a:extLst>
                    <a:ext uri="{A12FA001-AC4F-418D-AE19-62706E023703}">
                      <ahyp:hlinkClr xmlns:ahyp="http://schemas.microsoft.com/office/drawing/2018/hyperlinkcolor" val="tx"/>
                    </a:ext>
                  </a:extLst>
                </a:hlinkClick>
              </a:rPr>
              <a:t>here</a:t>
            </a:r>
            <a:r>
              <a:rPr lang="en-US" sz="1050" dirty="0">
                <a:solidFill>
                  <a:srgbClr val="002060"/>
                </a:solidFill>
                <a:latin typeface="Calibri" panose="020F0502020204030204" pitchFamily="34" charset="0"/>
                <a:ea typeface="Times New Roman" panose="02020603050405020304" pitchFamily="18" charset="0"/>
              </a:rPr>
              <a:t> </a:t>
            </a:r>
            <a:r>
              <a:rPr lang="en-US" sz="1050" b="1" dirty="0">
                <a:solidFill>
                  <a:srgbClr val="002060"/>
                </a:solidFill>
                <a:latin typeface="Calibri" panose="020F0502020204030204" pitchFamily="34" charset="0"/>
                <a:ea typeface="Times New Roman" panose="02020603050405020304" pitchFamily="18" charset="0"/>
              </a:rPr>
              <a:t>to download a flyer of the Office’s ELM trainings. </a:t>
            </a:r>
            <a:endParaRPr lang="en-US" sz="1000" dirty="0">
              <a:solidFill>
                <a:srgbClr val="002060"/>
              </a:solidFill>
              <a:effectLst/>
              <a:latin typeface="Calibri" panose="020F0502020204030204" pitchFamily="34" charset="0"/>
              <a:ea typeface="Times New Roman" panose="02020603050405020304" pitchFamily="18" charset="0"/>
            </a:endParaRPr>
          </a:p>
        </p:txBody>
      </p:sp>
      <p:sp>
        <p:nvSpPr>
          <p:cNvPr id="12" name="Rectangle 11">
            <a:extLst>
              <a:ext uri="{FF2B5EF4-FFF2-40B4-BE49-F238E27FC236}">
                <a16:creationId xmlns:a16="http://schemas.microsoft.com/office/drawing/2014/main" id="{6F6170C3-E069-43BC-A00B-3F05455DDD19}"/>
              </a:ext>
            </a:extLst>
          </p:cNvPr>
          <p:cNvSpPr/>
          <p:nvPr/>
        </p:nvSpPr>
        <p:spPr>
          <a:xfrm>
            <a:off x="1637777" y="6379674"/>
            <a:ext cx="2264787" cy="371384"/>
          </a:xfrm>
          <a:prstGeom prst="rect">
            <a:avLst/>
          </a:prstGeom>
        </p:spPr>
        <p:txBody>
          <a:bodyPr wrap="none">
            <a:spAutoFit/>
          </a:bodyPr>
          <a:lstStyle/>
          <a:p>
            <a:pPr>
              <a:lnSpc>
                <a:spcPct val="105000"/>
              </a:lnSpc>
            </a:pPr>
            <a:r>
              <a:rPr lang="en-US" u="sng" dirty="0">
                <a:solidFill>
                  <a:srgbClr val="000000"/>
                </a:solidFill>
                <a:latin typeface="Calibri" panose="020F0502020204030204" pitchFamily="34" charset="0"/>
                <a:ea typeface="Times New Roman" panose="02020603050405020304" pitchFamily="18" charset="0"/>
                <a:cs typeface="Calibri" panose="020F0502020204030204" pitchFamily="34" charset="0"/>
                <a:hlinkClick r:id="rId9"/>
              </a:rPr>
              <a:t>diversity@nychhc.org</a:t>
            </a:r>
            <a:r>
              <a:rPr lang="en-US" dirty="0">
                <a:latin typeface="Calibri" panose="020F0502020204030204" pitchFamily="34" charset="0"/>
                <a:ea typeface="Times New Roman" panose="02020603050405020304" pitchFamily="18" charset="0"/>
              </a:rPr>
              <a:t>.</a:t>
            </a:r>
            <a:endParaRPr lang="en-US" sz="1600" dirty="0">
              <a:effectLst/>
              <a:latin typeface="Calibri" panose="020F0502020204030204" pitchFamily="34"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5267082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B739429C-72B4-4E04-A18B-B486F332B721}"/>
              </a:ext>
            </a:extLst>
          </p:cNvPr>
          <p:cNvSpPr/>
          <p:nvPr/>
        </p:nvSpPr>
        <p:spPr>
          <a:xfrm>
            <a:off x="798165" y="3717146"/>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72993" y="1661612"/>
            <a:ext cx="10515600" cy="2852737"/>
          </a:xfrm>
        </p:spPr>
        <p:txBody>
          <a:bodyPr/>
          <a:lstStyle/>
          <a:p>
            <a:r>
              <a:rPr lang="en-US" dirty="0">
                <a:solidFill>
                  <a:schemeClr val="accent1"/>
                </a:solidFill>
              </a:rPr>
              <a:t>Social Wellness</a:t>
            </a:r>
          </a:p>
        </p:txBody>
      </p:sp>
      <p:sp>
        <p:nvSpPr>
          <p:cNvPr id="3" name="Text Placeholder 2"/>
          <p:cNvSpPr>
            <a:spLocks noGrp="1"/>
          </p:cNvSpPr>
          <p:nvPr>
            <p:ph type="body" idx="1"/>
          </p:nvPr>
        </p:nvSpPr>
        <p:spPr>
          <a:solidFill>
            <a:schemeClr val="accent1">
              <a:lumMod val="20000"/>
              <a:lumOff val="80000"/>
            </a:schemeClr>
          </a:solidFill>
        </p:spPr>
        <p:txBody>
          <a:bodyPr tIns="91440" bIns="91440"/>
          <a:lstStyle/>
          <a:p>
            <a:r>
              <a:rPr lang="en-US" b="1" dirty="0">
                <a:solidFill>
                  <a:srgbClr val="0070C0"/>
                </a:solidFill>
              </a:rPr>
              <a:t>Developing a sense of connection, belonging and support with others</a:t>
            </a:r>
          </a:p>
        </p:txBody>
      </p:sp>
      <p:pic>
        <p:nvPicPr>
          <p:cNvPr id="6" name="Picture 5">
            <a:extLst>
              <a:ext uri="{FF2B5EF4-FFF2-40B4-BE49-F238E27FC236}">
                <a16:creationId xmlns:a16="http://schemas.microsoft.com/office/drawing/2014/main" id="{0838E703-100E-4545-9612-F5164BDCB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5" y="3854306"/>
            <a:ext cx="457200" cy="457200"/>
          </a:xfrm>
          <a:prstGeom prst="rect">
            <a:avLst/>
          </a:prstGeom>
          <a:solidFill>
            <a:srgbClr val="002060"/>
          </a:solidFill>
        </p:spPr>
      </p:pic>
    </p:spTree>
    <p:custDataLst>
      <p:tags r:id="rId1"/>
    </p:custDataLst>
    <p:extLst>
      <p:ext uri="{BB962C8B-B14F-4D97-AF65-F5344CB8AC3E}">
        <p14:creationId xmlns:p14="http://schemas.microsoft.com/office/powerpoint/2010/main" val="26353281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317" y="117353"/>
            <a:ext cx="10515600" cy="1125404"/>
          </a:xfrm>
        </p:spPr>
        <p:txBody>
          <a:bodyPr/>
          <a:lstStyle/>
          <a:p>
            <a:pPr algn="r"/>
            <a:r>
              <a:rPr lang="en-US" b="0" cap="small" dirty="0"/>
              <a:t>Battle Buddy Support Program</a:t>
            </a:r>
          </a:p>
        </p:txBody>
      </p:sp>
      <p:cxnSp>
        <p:nvCxnSpPr>
          <p:cNvPr id="3" name="Straight Connector 2">
            <a:extLst>
              <a:ext uri="{FF2B5EF4-FFF2-40B4-BE49-F238E27FC236}">
                <a16:creationId xmlns:a16="http://schemas.microsoft.com/office/drawing/2014/main" id="{E8A06CC2-9EB4-B34E-9916-FB8BC63D12AD}"/>
              </a:ext>
            </a:extLst>
          </p:cNvPr>
          <p:cNvCxnSpPr>
            <a:cxnSpLocks/>
          </p:cNvCxnSpPr>
          <p:nvPr/>
        </p:nvCxnSpPr>
        <p:spPr>
          <a:xfrm rot="5400000">
            <a:off x="9073117" y="-1976035"/>
            <a:ext cx="0" cy="59436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6" name="Title 1"/>
          <p:cNvSpPr txBox="1">
            <a:spLocks/>
          </p:cNvSpPr>
          <p:nvPr/>
        </p:nvSpPr>
        <p:spPr>
          <a:xfrm>
            <a:off x="1529317" y="928028"/>
            <a:ext cx="10515600" cy="5627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algn="r"/>
            <a:endParaRPr lang="en-US" sz="2000" cap="small" dirty="0"/>
          </a:p>
        </p:txBody>
      </p:sp>
      <p:pic>
        <p:nvPicPr>
          <p:cNvPr id="7" name="Picture 6">
            <a:extLst>
              <a:ext uri="{FF2B5EF4-FFF2-40B4-BE49-F238E27FC236}">
                <a16:creationId xmlns:a16="http://schemas.microsoft.com/office/drawing/2014/main" id="{E6AFA909-F2BE-4C75-9921-1680D372CDBF}"/>
              </a:ext>
            </a:extLst>
          </p:cNvPr>
          <p:cNvPicPr>
            <a:picLocks noChangeAspect="1"/>
          </p:cNvPicPr>
          <p:nvPr/>
        </p:nvPicPr>
        <p:blipFill>
          <a:blip r:embed="rId3"/>
          <a:stretch>
            <a:fillRect/>
          </a:stretch>
        </p:blipFill>
        <p:spPr>
          <a:xfrm>
            <a:off x="152400" y="1135541"/>
            <a:ext cx="11887200" cy="5544391"/>
          </a:xfrm>
          <a:prstGeom prst="rect">
            <a:avLst/>
          </a:prstGeom>
        </p:spPr>
      </p:pic>
      <p:sp>
        <p:nvSpPr>
          <p:cNvPr id="10" name="TextBox 9">
            <a:extLst>
              <a:ext uri="{FF2B5EF4-FFF2-40B4-BE49-F238E27FC236}">
                <a16:creationId xmlns:a16="http://schemas.microsoft.com/office/drawing/2014/main" id="{5E48FD37-CAFA-458E-8B66-CF45D4DA74FE}"/>
              </a:ext>
            </a:extLst>
          </p:cNvPr>
          <p:cNvSpPr txBox="1"/>
          <p:nvPr/>
        </p:nvSpPr>
        <p:spPr>
          <a:xfrm>
            <a:off x="2791326" y="2165688"/>
            <a:ext cx="3686476" cy="369332"/>
          </a:xfrm>
          <a:prstGeom prst="rect">
            <a:avLst/>
          </a:prstGeom>
          <a:solidFill>
            <a:schemeClr val="tx1">
              <a:lumMod val="95000"/>
            </a:schemeClr>
          </a:solidFill>
        </p:spPr>
        <p:txBody>
          <a:bodyPr wrap="square" rtlCol="0">
            <a:spAutoFit/>
          </a:bodyPr>
          <a:lstStyle/>
          <a:p>
            <a:r>
              <a:rPr lang="en-US" b="1" dirty="0">
                <a:solidFill>
                  <a:schemeClr val="bg2"/>
                </a:solidFill>
                <a:hlinkClick r:id="rId4"/>
              </a:rPr>
              <a:t>https://battlebuddy.nychhc.org</a:t>
            </a:r>
            <a:endParaRPr lang="en-US" dirty="0"/>
          </a:p>
        </p:txBody>
      </p:sp>
      <p:cxnSp>
        <p:nvCxnSpPr>
          <p:cNvPr id="12" name="Straight Connector 11">
            <a:extLst>
              <a:ext uri="{FF2B5EF4-FFF2-40B4-BE49-F238E27FC236}">
                <a16:creationId xmlns:a16="http://schemas.microsoft.com/office/drawing/2014/main" id="{E41994C4-0EF8-45D3-A6E9-2F9F2BE3254B}"/>
              </a:ext>
            </a:extLst>
          </p:cNvPr>
          <p:cNvCxnSpPr/>
          <p:nvPr/>
        </p:nvCxnSpPr>
        <p:spPr>
          <a:xfrm flipH="1">
            <a:off x="1682225" y="287713"/>
            <a:ext cx="0" cy="51530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nvGrpSpPr>
          <p:cNvPr id="13" name="Group 12">
            <a:extLst>
              <a:ext uri="{FF2B5EF4-FFF2-40B4-BE49-F238E27FC236}">
                <a16:creationId xmlns:a16="http://schemas.microsoft.com/office/drawing/2014/main" id="{71F2646F-925B-409D-B32B-CB4812D84396}"/>
              </a:ext>
            </a:extLst>
          </p:cNvPr>
          <p:cNvGrpSpPr/>
          <p:nvPr/>
        </p:nvGrpSpPr>
        <p:grpSpPr>
          <a:xfrm>
            <a:off x="1835134" y="50781"/>
            <a:ext cx="914400" cy="914400"/>
            <a:chOff x="4953000" y="4005482"/>
            <a:chExt cx="2286000" cy="2286000"/>
          </a:xfrm>
        </p:grpSpPr>
        <p:sp>
          <p:nvSpPr>
            <p:cNvPr id="14" name="Oval 13">
              <a:extLst>
                <a:ext uri="{FF2B5EF4-FFF2-40B4-BE49-F238E27FC236}">
                  <a16:creationId xmlns:a16="http://schemas.microsoft.com/office/drawing/2014/main" id="{8515E123-838D-40C0-BF38-1FABC679B927}"/>
                </a:ext>
              </a:extLst>
            </p:cNvPr>
            <p:cNvSpPr/>
            <p:nvPr/>
          </p:nvSpPr>
          <p:spPr>
            <a:xfrm>
              <a:off x="4953000" y="4005482"/>
              <a:ext cx="2286000" cy="228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77F043DC-A821-4AC9-8C6C-000C61CDFFD0}"/>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181600" y="4234082"/>
              <a:ext cx="1828800" cy="1828800"/>
            </a:xfrm>
            <a:prstGeom prst="rect">
              <a:avLst/>
            </a:prstGeom>
          </p:spPr>
        </p:pic>
      </p:grpSp>
    </p:spTree>
    <p:custDataLst>
      <p:tags r:id="rId1"/>
    </p:custDataLst>
    <p:extLst>
      <p:ext uri="{BB962C8B-B14F-4D97-AF65-F5344CB8AC3E}">
        <p14:creationId xmlns:p14="http://schemas.microsoft.com/office/powerpoint/2010/main" val="32568980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267F223-D551-4A2E-AC3A-746FA25035AD}"/>
              </a:ext>
            </a:extLst>
          </p:cNvPr>
          <p:cNvSpPr txBox="1">
            <a:spLocks/>
          </p:cNvSpPr>
          <p:nvPr/>
        </p:nvSpPr>
        <p:spPr>
          <a:xfrm>
            <a:off x="1529317" y="117353"/>
            <a:ext cx="10515600" cy="1125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algn="r"/>
            <a:r>
              <a:rPr lang="en-US" b="0" cap="small" dirty="0"/>
              <a:t>Childcare Services</a:t>
            </a:r>
          </a:p>
        </p:txBody>
      </p:sp>
      <p:cxnSp>
        <p:nvCxnSpPr>
          <p:cNvPr id="15" name="Straight Connector 14">
            <a:extLst>
              <a:ext uri="{FF2B5EF4-FFF2-40B4-BE49-F238E27FC236}">
                <a16:creationId xmlns:a16="http://schemas.microsoft.com/office/drawing/2014/main" id="{BFC0DE4D-D8BB-442B-A809-944956BB2FA9}"/>
              </a:ext>
            </a:extLst>
          </p:cNvPr>
          <p:cNvCxnSpPr>
            <a:cxnSpLocks/>
          </p:cNvCxnSpPr>
          <p:nvPr/>
        </p:nvCxnSpPr>
        <p:spPr>
          <a:xfrm rot="5400000">
            <a:off x="9073117" y="-1976035"/>
            <a:ext cx="0" cy="59436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16" name="Title 1">
            <a:extLst>
              <a:ext uri="{FF2B5EF4-FFF2-40B4-BE49-F238E27FC236}">
                <a16:creationId xmlns:a16="http://schemas.microsoft.com/office/drawing/2014/main" id="{4A6906E8-97CE-4EC2-BA76-C394CF742376}"/>
              </a:ext>
            </a:extLst>
          </p:cNvPr>
          <p:cNvSpPr txBox="1">
            <a:spLocks/>
          </p:cNvSpPr>
          <p:nvPr/>
        </p:nvSpPr>
        <p:spPr>
          <a:xfrm>
            <a:off x="1529317" y="928028"/>
            <a:ext cx="10515600" cy="5627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algn="r"/>
            <a:endParaRPr lang="en-US" sz="2000" cap="small" dirty="0"/>
          </a:p>
        </p:txBody>
      </p:sp>
      <p:pic>
        <p:nvPicPr>
          <p:cNvPr id="8" name="Picture 7">
            <a:extLst>
              <a:ext uri="{FF2B5EF4-FFF2-40B4-BE49-F238E27FC236}">
                <a16:creationId xmlns:a16="http://schemas.microsoft.com/office/drawing/2014/main" id="{AB7B5CDA-7BBE-4C02-AD21-776B595820F2}"/>
              </a:ext>
            </a:extLst>
          </p:cNvPr>
          <p:cNvPicPr>
            <a:picLocks noChangeAspect="1"/>
          </p:cNvPicPr>
          <p:nvPr/>
        </p:nvPicPr>
        <p:blipFill rotWithShape="1">
          <a:blip r:embed="rId3"/>
          <a:srcRect l="4973" t="12382" r="43395"/>
          <a:stretch/>
        </p:blipFill>
        <p:spPr>
          <a:xfrm>
            <a:off x="147081" y="1558467"/>
            <a:ext cx="5945328" cy="4303768"/>
          </a:xfrm>
          <a:prstGeom prst="rect">
            <a:avLst/>
          </a:prstGeom>
        </p:spPr>
      </p:pic>
      <p:pic>
        <p:nvPicPr>
          <p:cNvPr id="29" name="Picture 28">
            <a:extLst>
              <a:ext uri="{FF2B5EF4-FFF2-40B4-BE49-F238E27FC236}">
                <a16:creationId xmlns:a16="http://schemas.microsoft.com/office/drawing/2014/main" id="{951DD7AE-F7B7-48D3-857B-3FA6684A44E4}"/>
              </a:ext>
            </a:extLst>
          </p:cNvPr>
          <p:cNvPicPr>
            <a:picLocks noChangeAspect="1"/>
          </p:cNvPicPr>
          <p:nvPr/>
        </p:nvPicPr>
        <p:blipFill rotWithShape="1">
          <a:blip r:embed="rId3"/>
          <a:srcRect r="88663" b="88684"/>
          <a:stretch/>
        </p:blipFill>
        <p:spPr>
          <a:xfrm>
            <a:off x="143490" y="1558221"/>
            <a:ext cx="2246152" cy="914400"/>
          </a:xfrm>
          <a:prstGeom prst="rect">
            <a:avLst/>
          </a:prstGeom>
        </p:spPr>
      </p:pic>
      <p:sp>
        <p:nvSpPr>
          <p:cNvPr id="9" name="TextBox 8">
            <a:extLst>
              <a:ext uri="{FF2B5EF4-FFF2-40B4-BE49-F238E27FC236}">
                <a16:creationId xmlns:a16="http://schemas.microsoft.com/office/drawing/2014/main" id="{91F92215-DB10-4868-B56A-84F6B5736B67}"/>
              </a:ext>
            </a:extLst>
          </p:cNvPr>
          <p:cNvSpPr txBox="1"/>
          <p:nvPr/>
        </p:nvSpPr>
        <p:spPr>
          <a:xfrm>
            <a:off x="6096000" y="1558467"/>
            <a:ext cx="6096000" cy="4303768"/>
          </a:xfrm>
          <a:prstGeom prst="rect">
            <a:avLst/>
          </a:prstGeom>
          <a:solidFill>
            <a:schemeClr val="tx2">
              <a:lumMod val="20000"/>
              <a:lumOff val="80000"/>
            </a:schemeClr>
          </a:solidFill>
        </p:spPr>
        <p:txBody>
          <a:bodyPr wrap="square" rtlCol="0">
            <a:spAutoFit/>
          </a:bodyPr>
          <a:lstStyle/>
          <a:p>
            <a:endParaRPr lang="en-US" dirty="0"/>
          </a:p>
        </p:txBody>
      </p:sp>
      <p:sp>
        <p:nvSpPr>
          <p:cNvPr id="33" name="Rectangle 32">
            <a:extLst>
              <a:ext uri="{FF2B5EF4-FFF2-40B4-BE49-F238E27FC236}">
                <a16:creationId xmlns:a16="http://schemas.microsoft.com/office/drawing/2014/main" id="{0D49DC04-3AA7-47FE-826D-EA660B1E1897}"/>
              </a:ext>
            </a:extLst>
          </p:cNvPr>
          <p:cNvSpPr/>
          <p:nvPr/>
        </p:nvSpPr>
        <p:spPr>
          <a:xfrm>
            <a:off x="6099591" y="1567846"/>
            <a:ext cx="6096000" cy="4555093"/>
          </a:xfrm>
          <a:prstGeom prst="rect">
            <a:avLst/>
          </a:prstGeom>
        </p:spPr>
        <p:txBody>
          <a:bodyPr>
            <a:spAutoFit/>
          </a:bodyPr>
          <a:lstStyle/>
          <a:p>
            <a:r>
              <a:rPr lang="en-US" sz="1400" dirty="0">
                <a:solidFill>
                  <a:srgbClr val="002060"/>
                </a:solidFill>
              </a:rPr>
              <a:t>Bright Horizons </a:t>
            </a:r>
            <a:r>
              <a:rPr lang="en-US" sz="1400" b="1" dirty="0">
                <a:solidFill>
                  <a:srgbClr val="002060"/>
                </a:solidFill>
              </a:rPr>
              <a:t>enrollment is open now through January 26 </a:t>
            </a:r>
            <a:r>
              <a:rPr lang="en-US" sz="1400" dirty="0">
                <a:solidFill>
                  <a:srgbClr val="002060"/>
                </a:solidFill>
              </a:rPr>
              <a:t>for all NYC Health + Hospitals employees who need childcare support during the pandemic surge. </a:t>
            </a:r>
          </a:p>
          <a:p>
            <a:r>
              <a:rPr lang="en-US" sz="1400" dirty="0">
                <a:solidFill>
                  <a:srgbClr val="002060"/>
                </a:solidFill>
              </a:rPr>
              <a:t> </a:t>
            </a:r>
          </a:p>
          <a:p>
            <a:r>
              <a:rPr lang="en-US" sz="1400" dirty="0">
                <a:solidFill>
                  <a:srgbClr val="002060"/>
                </a:solidFill>
              </a:rPr>
              <a:t>Staff who apply and are verified will receive access to the program, and will have the option to </a:t>
            </a:r>
            <a:r>
              <a:rPr lang="en-US" sz="1400" b="1" dirty="0">
                <a:solidFill>
                  <a:srgbClr val="002060"/>
                </a:solidFill>
              </a:rPr>
              <a:t>receive care within the next thirty (30) days</a:t>
            </a:r>
            <a:r>
              <a:rPr lang="en-US" sz="1400" dirty="0">
                <a:solidFill>
                  <a:srgbClr val="002060"/>
                </a:solidFill>
              </a:rPr>
              <a:t>. </a:t>
            </a:r>
          </a:p>
          <a:p>
            <a:r>
              <a:rPr lang="en-US" sz="1400" dirty="0">
                <a:solidFill>
                  <a:srgbClr val="002060"/>
                </a:solidFill>
              </a:rPr>
              <a:t> </a:t>
            </a:r>
          </a:p>
          <a:p>
            <a:r>
              <a:rPr lang="en-US" sz="1400" dirty="0">
                <a:solidFill>
                  <a:srgbClr val="002060"/>
                </a:solidFill>
              </a:rPr>
              <a:t>Enrollees are responsible for the copayments associated with care. </a:t>
            </a:r>
          </a:p>
          <a:p>
            <a:r>
              <a:rPr lang="en-US" sz="1400" dirty="0">
                <a:solidFill>
                  <a:srgbClr val="002060"/>
                </a:solidFill>
              </a:rPr>
              <a:t> </a:t>
            </a:r>
          </a:p>
          <a:p>
            <a:endParaRPr lang="en-US" sz="1400" dirty="0">
              <a:solidFill>
                <a:srgbClr val="002060"/>
              </a:solidFill>
            </a:endParaRPr>
          </a:p>
          <a:p>
            <a:endParaRPr lang="en-US" sz="1400" dirty="0">
              <a:solidFill>
                <a:srgbClr val="002060"/>
              </a:solidFill>
            </a:endParaRPr>
          </a:p>
          <a:p>
            <a:endParaRPr lang="en-US" sz="1400" dirty="0">
              <a:solidFill>
                <a:srgbClr val="002060"/>
              </a:solidFill>
            </a:endParaRPr>
          </a:p>
          <a:p>
            <a:endParaRPr lang="en-US" sz="1400" dirty="0">
              <a:solidFill>
                <a:srgbClr val="002060"/>
              </a:solidFill>
            </a:endParaRPr>
          </a:p>
          <a:p>
            <a:r>
              <a:rPr lang="en-US" sz="1400" dirty="0">
                <a:solidFill>
                  <a:srgbClr val="002060"/>
                </a:solidFill>
              </a:rPr>
              <a:t>  </a:t>
            </a:r>
          </a:p>
          <a:p>
            <a:r>
              <a:rPr lang="en-US" sz="1400" dirty="0">
                <a:solidFill>
                  <a:srgbClr val="002060"/>
                </a:solidFill>
              </a:rPr>
              <a:t> </a:t>
            </a:r>
          </a:p>
          <a:p>
            <a:r>
              <a:rPr lang="en-US" sz="1400" b="1" dirty="0">
                <a:solidFill>
                  <a:srgbClr val="002060"/>
                </a:solidFill>
              </a:rPr>
              <a:t>Space is limited and available on a first come, first served basis. Program is subject to change based on availability. </a:t>
            </a:r>
          </a:p>
          <a:p>
            <a:r>
              <a:rPr lang="en-US" sz="1400" dirty="0">
                <a:solidFill>
                  <a:srgbClr val="002060"/>
                </a:solidFill>
              </a:rPr>
              <a:t> </a:t>
            </a:r>
          </a:p>
          <a:p>
            <a:r>
              <a:rPr lang="en-US" sz="1400" dirty="0">
                <a:solidFill>
                  <a:srgbClr val="002060"/>
                </a:solidFill>
              </a:rPr>
              <a:t>Email: </a:t>
            </a:r>
            <a:r>
              <a:rPr lang="en-US" sz="1400" dirty="0">
                <a:solidFill>
                  <a:srgbClr val="002060"/>
                </a:solidFill>
                <a:hlinkClick r:id="rId4"/>
              </a:rPr>
              <a:t>childcareservices@nychhc.org</a:t>
            </a:r>
            <a:r>
              <a:rPr lang="en-US" sz="1400" dirty="0">
                <a:solidFill>
                  <a:srgbClr val="002060"/>
                </a:solidFill>
              </a:rPr>
              <a:t> </a:t>
            </a:r>
          </a:p>
          <a:p>
            <a:r>
              <a:rPr lang="en-US" sz="1200" dirty="0">
                <a:solidFill>
                  <a:srgbClr val="002060"/>
                </a:solidFill>
              </a:rPr>
              <a:t> </a:t>
            </a:r>
          </a:p>
          <a:p>
            <a:r>
              <a:rPr lang="en-US" sz="1200" dirty="0">
                <a:solidFill>
                  <a:srgbClr val="002060"/>
                </a:solidFill>
              </a:rPr>
              <a:t> </a:t>
            </a:r>
          </a:p>
        </p:txBody>
      </p:sp>
      <p:sp>
        <p:nvSpPr>
          <p:cNvPr id="34" name="TextBox 33">
            <a:extLst>
              <a:ext uri="{FF2B5EF4-FFF2-40B4-BE49-F238E27FC236}">
                <a16:creationId xmlns:a16="http://schemas.microsoft.com/office/drawing/2014/main" id="{8F76E41E-EA8F-4730-90C3-72E6E9ABFD5C}"/>
              </a:ext>
            </a:extLst>
          </p:cNvPr>
          <p:cNvSpPr txBox="1"/>
          <p:nvPr/>
        </p:nvSpPr>
        <p:spPr>
          <a:xfrm>
            <a:off x="2813785" y="5947652"/>
            <a:ext cx="6564430" cy="369332"/>
          </a:xfrm>
          <a:prstGeom prst="rect">
            <a:avLst/>
          </a:prstGeom>
          <a:noFill/>
        </p:spPr>
        <p:txBody>
          <a:bodyPr wrap="square" rtlCol="0">
            <a:spAutoFit/>
          </a:bodyPr>
          <a:lstStyle/>
          <a:p>
            <a:r>
              <a:rPr lang="en-US" b="1" u="sng" dirty="0">
                <a:solidFill>
                  <a:srgbClr val="002060"/>
                </a:solidFill>
              </a:rPr>
              <a:t>https://covid19.nychealthandhospitals.org/ChildCareEnroll</a:t>
            </a:r>
            <a:endParaRPr lang="en-US" dirty="0">
              <a:solidFill>
                <a:srgbClr val="002060"/>
              </a:solidFill>
            </a:endParaRPr>
          </a:p>
        </p:txBody>
      </p:sp>
      <p:sp>
        <p:nvSpPr>
          <p:cNvPr id="35" name="Rectangle 34">
            <a:extLst>
              <a:ext uri="{FF2B5EF4-FFF2-40B4-BE49-F238E27FC236}">
                <a16:creationId xmlns:a16="http://schemas.microsoft.com/office/drawing/2014/main" id="{5C4DF1E4-7EE4-4331-BD49-533241007A9D}"/>
              </a:ext>
            </a:extLst>
          </p:cNvPr>
          <p:cNvSpPr/>
          <p:nvPr/>
        </p:nvSpPr>
        <p:spPr>
          <a:xfrm>
            <a:off x="5021180" y="6316984"/>
            <a:ext cx="2149641" cy="369332"/>
          </a:xfrm>
          <a:prstGeom prst="rect">
            <a:avLst/>
          </a:prstGeom>
        </p:spPr>
        <p:txBody>
          <a:bodyPr wrap="square">
            <a:spAutoFit/>
          </a:bodyPr>
          <a:lstStyle/>
          <a:p>
            <a:r>
              <a:rPr lang="en-US" dirty="0">
                <a:solidFill>
                  <a:srgbClr val="002060"/>
                </a:solidFill>
                <a:hlinkClick r:id="rId5"/>
              </a:rPr>
              <a:t>Click here for: FAQ</a:t>
            </a:r>
            <a:endParaRPr lang="en-US" dirty="0">
              <a:solidFill>
                <a:srgbClr val="002060"/>
              </a:solidFill>
            </a:endParaRPr>
          </a:p>
        </p:txBody>
      </p:sp>
      <p:graphicFrame>
        <p:nvGraphicFramePr>
          <p:cNvPr id="36" name="Table 35">
            <a:extLst>
              <a:ext uri="{FF2B5EF4-FFF2-40B4-BE49-F238E27FC236}">
                <a16:creationId xmlns:a16="http://schemas.microsoft.com/office/drawing/2014/main" id="{58D74409-077D-4607-80EF-C7C5862A058A}"/>
              </a:ext>
            </a:extLst>
          </p:cNvPr>
          <p:cNvGraphicFramePr>
            <a:graphicFrameLocks noGrp="1"/>
          </p:cNvGraphicFramePr>
          <p:nvPr>
            <p:extLst>
              <p:ext uri="{D42A27DB-BD31-4B8C-83A1-F6EECF244321}">
                <p14:modId xmlns:p14="http://schemas.microsoft.com/office/powerpoint/2010/main" val="644752068"/>
              </p:ext>
            </p:extLst>
          </p:nvPr>
        </p:nvGraphicFramePr>
        <p:xfrm>
          <a:off x="6369092" y="3364030"/>
          <a:ext cx="5664200" cy="1415924"/>
        </p:xfrm>
        <a:graphic>
          <a:graphicData uri="http://schemas.openxmlformats.org/drawingml/2006/table">
            <a:tbl>
              <a:tblPr firstRow="1" firstCol="1" bandRow="1"/>
              <a:tblGrid>
                <a:gridCol w="1625600">
                  <a:extLst>
                    <a:ext uri="{9D8B030D-6E8A-4147-A177-3AD203B41FA5}">
                      <a16:colId xmlns:a16="http://schemas.microsoft.com/office/drawing/2014/main" val="3738623411"/>
                    </a:ext>
                  </a:extLst>
                </a:gridCol>
                <a:gridCol w="4038600">
                  <a:extLst>
                    <a:ext uri="{9D8B030D-6E8A-4147-A177-3AD203B41FA5}">
                      <a16:colId xmlns:a16="http://schemas.microsoft.com/office/drawing/2014/main" val="517077097"/>
                    </a:ext>
                  </a:extLst>
                </a:gridCol>
              </a:tblGrid>
              <a:tr h="447675">
                <a:tc>
                  <a:txBody>
                    <a:bodyPr/>
                    <a:lstStyle/>
                    <a:p>
                      <a:pPr marL="0" marR="0">
                        <a:lnSpc>
                          <a:spcPct val="105000"/>
                        </a:lnSpc>
                        <a:spcBef>
                          <a:spcPts val="0"/>
                        </a:spcBef>
                        <a:spcAft>
                          <a:spcPts val="0"/>
                        </a:spcAft>
                      </a:pPr>
                      <a:r>
                        <a:rPr lang="en-US" sz="1300" b="1" dirty="0">
                          <a:solidFill>
                            <a:srgbClr val="002060"/>
                          </a:solidFill>
                          <a:effectLst/>
                          <a:latin typeface="+mn-lt"/>
                          <a:ea typeface="Times New Roman" panose="02020603050405020304" pitchFamily="18" charset="0"/>
                          <a:cs typeface="Times New Roman" panose="02020603050405020304" pitchFamily="18" charset="0"/>
                        </a:rPr>
                        <a:t>Center-Based Care:  </a:t>
                      </a:r>
                      <a:endParaRPr lang="en-US" sz="1300" dirty="0">
                        <a:solidFill>
                          <a:srgbClr val="002060"/>
                        </a:solidFill>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nSpc>
                          <a:spcPct val="105000"/>
                        </a:lnSpc>
                        <a:spcBef>
                          <a:spcPts val="0"/>
                        </a:spcBef>
                        <a:spcAft>
                          <a:spcPts val="0"/>
                        </a:spcAft>
                      </a:pPr>
                      <a:r>
                        <a:rPr lang="en-US" sz="1300" b="1" dirty="0">
                          <a:solidFill>
                            <a:srgbClr val="002060"/>
                          </a:solidFill>
                          <a:effectLst/>
                          <a:latin typeface="+mn-lt"/>
                          <a:ea typeface="Times New Roman" panose="02020603050405020304" pitchFamily="18" charset="0"/>
                          <a:cs typeface="Times New Roman" panose="02020603050405020304" pitchFamily="18" charset="0"/>
                        </a:rPr>
                        <a:t>$20</a:t>
                      </a:r>
                      <a:r>
                        <a:rPr lang="en-US" sz="1300" dirty="0">
                          <a:solidFill>
                            <a:srgbClr val="002060"/>
                          </a:solidFill>
                          <a:effectLst/>
                          <a:latin typeface="+mn-lt"/>
                          <a:ea typeface="Times New Roman" panose="02020603050405020304" pitchFamily="18" charset="0"/>
                          <a:cs typeface="Times New Roman" panose="02020603050405020304" pitchFamily="18" charset="0"/>
                        </a:rPr>
                        <a:t> co-pay per day for the first child, and </a:t>
                      </a:r>
                      <a:r>
                        <a:rPr lang="en-US" sz="1300" b="1" dirty="0">
                          <a:solidFill>
                            <a:srgbClr val="002060"/>
                          </a:solidFill>
                          <a:effectLst/>
                          <a:latin typeface="+mn-lt"/>
                          <a:ea typeface="Times New Roman" panose="02020603050405020304" pitchFamily="18" charset="0"/>
                          <a:cs typeface="Times New Roman" panose="02020603050405020304" pitchFamily="18" charset="0"/>
                        </a:rPr>
                        <a:t>$35</a:t>
                      </a:r>
                      <a:r>
                        <a:rPr lang="en-US" sz="1300" dirty="0">
                          <a:solidFill>
                            <a:srgbClr val="002060"/>
                          </a:solidFill>
                          <a:effectLst/>
                          <a:latin typeface="+mn-lt"/>
                          <a:ea typeface="Times New Roman" panose="02020603050405020304" pitchFamily="18" charset="0"/>
                          <a:cs typeface="Times New Roman" panose="02020603050405020304" pitchFamily="18" charset="0"/>
                        </a:rPr>
                        <a:t> co-pay per day for two or more children attending the same center. </a:t>
                      </a:r>
                    </a:p>
                  </a:txBody>
                  <a:tcPr marL="68580" marR="68580" marT="0" marB="0">
                    <a:lnL>
                      <a:noFill/>
                    </a:lnL>
                    <a:lnR>
                      <a:noFill/>
                    </a:lnR>
                    <a:lnT>
                      <a:noFill/>
                    </a:lnT>
                    <a:lnB>
                      <a:noFill/>
                    </a:lnB>
                  </a:tcPr>
                </a:tc>
                <a:extLst>
                  <a:ext uri="{0D108BD9-81ED-4DB2-BD59-A6C34878D82A}">
                    <a16:rowId xmlns:a16="http://schemas.microsoft.com/office/drawing/2014/main" val="2314586223"/>
                  </a:ext>
                </a:extLst>
              </a:tr>
              <a:tr h="190500">
                <a:tc>
                  <a:txBody>
                    <a:bodyPr/>
                    <a:lstStyle/>
                    <a:p>
                      <a:pPr>
                        <a:lnSpc>
                          <a:spcPct val="107000"/>
                        </a:lnSpc>
                      </a:pPr>
                      <a:endParaRPr lang="en-US" sz="1300">
                        <a:solidFill>
                          <a:srgbClr val="002060"/>
                        </a:solidFill>
                        <a:effectLst/>
                        <a:latin typeface="+mn-lt"/>
                        <a:cs typeface="Times New Roman" panose="02020603050405020304" pitchFamily="18" charset="0"/>
                      </a:endParaRPr>
                    </a:p>
                  </a:txBody>
                  <a:tcPr marL="68580" marR="68580" marT="0" marB="0" anchor="b">
                    <a:lnL>
                      <a:noFill/>
                    </a:lnL>
                    <a:lnR>
                      <a:noFill/>
                    </a:lnR>
                    <a:lnT>
                      <a:noFill/>
                    </a:lnT>
                    <a:lnB>
                      <a:noFill/>
                    </a:lnB>
                  </a:tcPr>
                </a:tc>
                <a:tc>
                  <a:txBody>
                    <a:bodyPr/>
                    <a:lstStyle/>
                    <a:p>
                      <a:pPr>
                        <a:lnSpc>
                          <a:spcPct val="107000"/>
                        </a:lnSpc>
                      </a:pPr>
                      <a:endParaRPr lang="en-US" sz="1300">
                        <a:solidFill>
                          <a:srgbClr val="002060"/>
                        </a:solidFill>
                        <a:effectLst/>
                        <a:latin typeface="+mn-lt"/>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1754912204"/>
                  </a:ext>
                </a:extLst>
              </a:tr>
              <a:tr h="400050">
                <a:tc>
                  <a:txBody>
                    <a:bodyPr/>
                    <a:lstStyle/>
                    <a:p>
                      <a:pPr marL="0" marR="0">
                        <a:lnSpc>
                          <a:spcPct val="105000"/>
                        </a:lnSpc>
                        <a:spcBef>
                          <a:spcPts val="0"/>
                        </a:spcBef>
                        <a:spcAft>
                          <a:spcPts val="0"/>
                        </a:spcAft>
                      </a:pPr>
                      <a:r>
                        <a:rPr lang="en-US" sz="1300" b="1" dirty="0">
                          <a:solidFill>
                            <a:srgbClr val="002060"/>
                          </a:solidFill>
                          <a:effectLst/>
                          <a:latin typeface="+mn-lt"/>
                          <a:ea typeface="Times New Roman" panose="02020603050405020304" pitchFamily="18" charset="0"/>
                          <a:cs typeface="Times New Roman" panose="02020603050405020304" pitchFamily="18" charset="0"/>
                        </a:rPr>
                        <a:t>In-Home Care:</a:t>
                      </a:r>
                      <a:endParaRPr lang="en-US" sz="1300" dirty="0">
                        <a:solidFill>
                          <a:srgbClr val="002060"/>
                        </a:solidFill>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nSpc>
                          <a:spcPct val="105000"/>
                        </a:lnSpc>
                        <a:spcBef>
                          <a:spcPts val="0"/>
                        </a:spcBef>
                        <a:spcAft>
                          <a:spcPts val="0"/>
                        </a:spcAft>
                      </a:pPr>
                      <a:r>
                        <a:rPr lang="en-US" sz="1300" b="1" dirty="0">
                          <a:solidFill>
                            <a:srgbClr val="002060"/>
                          </a:solidFill>
                          <a:effectLst/>
                          <a:latin typeface="+mn-lt"/>
                          <a:ea typeface="Times New Roman" panose="02020603050405020304" pitchFamily="18" charset="0"/>
                          <a:cs typeface="Times New Roman" panose="02020603050405020304" pitchFamily="18" charset="0"/>
                        </a:rPr>
                        <a:t>$8</a:t>
                      </a:r>
                      <a:r>
                        <a:rPr lang="en-US" sz="1300" dirty="0">
                          <a:solidFill>
                            <a:srgbClr val="002060"/>
                          </a:solidFill>
                          <a:effectLst/>
                          <a:latin typeface="+mn-lt"/>
                          <a:ea typeface="Times New Roman" panose="02020603050405020304" pitchFamily="18" charset="0"/>
                          <a:cs typeface="Times New Roman" panose="02020603050405020304" pitchFamily="18" charset="0"/>
                        </a:rPr>
                        <a:t> co-pay hour for up to 10 hours of use. Per-hour rate is up to three children in the child care provider's care.</a:t>
                      </a:r>
                    </a:p>
                  </a:txBody>
                  <a:tcPr marL="68580" marR="68580" marT="0" marB="0" anchor="b">
                    <a:lnL>
                      <a:noFill/>
                    </a:lnL>
                    <a:lnR>
                      <a:noFill/>
                    </a:lnR>
                    <a:lnT>
                      <a:noFill/>
                    </a:lnT>
                    <a:lnB>
                      <a:noFill/>
                    </a:lnB>
                  </a:tcPr>
                </a:tc>
                <a:extLst>
                  <a:ext uri="{0D108BD9-81ED-4DB2-BD59-A6C34878D82A}">
                    <a16:rowId xmlns:a16="http://schemas.microsoft.com/office/drawing/2014/main" val="2836098518"/>
                  </a:ext>
                </a:extLst>
              </a:tr>
            </a:tbl>
          </a:graphicData>
        </a:graphic>
      </p:graphicFrame>
      <p:sp>
        <p:nvSpPr>
          <p:cNvPr id="2" name="Rectangle 1">
            <a:extLst>
              <a:ext uri="{FF2B5EF4-FFF2-40B4-BE49-F238E27FC236}">
                <a16:creationId xmlns:a16="http://schemas.microsoft.com/office/drawing/2014/main" id="{64519C84-6163-4318-9944-4281FC05B4B6}"/>
              </a:ext>
            </a:extLst>
          </p:cNvPr>
          <p:cNvSpPr/>
          <p:nvPr/>
        </p:nvSpPr>
        <p:spPr>
          <a:xfrm>
            <a:off x="143490" y="5471013"/>
            <a:ext cx="4404539" cy="371384"/>
          </a:xfrm>
          <a:prstGeom prst="rect">
            <a:avLst/>
          </a:prstGeom>
        </p:spPr>
        <p:txBody>
          <a:bodyPr wrap="none">
            <a:spAutoFit/>
          </a:bodyPr>
          <a:lstStyle/>
          <a:p>
            <a:pPr>
              <a:lnSpc>
                <a:spcPct val="105000"/>
              </a:lnSpc>
            </a:pPr>
            <a:r>
              <a:rPr lang="en-US" dirty="0">
                <a:latin typeface="Calibri" panose="020F0502020204030204" pitchFamily="34" charset="0"/>
                <a:ea typeface="Times New Roman" panose="02020603050405020304" pitchFamily="18" charset="0"/>
              </a:rPr>
              <a:t>Childcare Services Team at Human Resources</a:t>
            </a:r>
            <a:endParaRPr lang="en-US" sz="1600"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5052157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FDDECBF-CA81-4EC9-BBD4-BDB37FBBAEC3}"/>
              </a:ext>
            </a:extLst>
          </p:cNvPr>
          <p:cNvSpPr/>
          <p:nvPr/>
        </p:nvSpPr>
        <p:spPr>
          <a:xfrm>
            <a:off x="855013" y="376400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72993" y="1661612"/>
            <a:ext cx="10515600" cy="2852737"/>
          </a:xfrm>
        </p:spPr>
        <p:txBody>
          <a:bodyPr/>
          <a:lstStyle/>
          <a:p>
            <a:r>
              <a:rPr lang="en-US" dirty="0">
                <a:solidFill>
                  <a:schemeClr val="accent1"/>
                </a:solidFill>
              </a:rPr>
              <a:t>Physical Wellness</a:t>
            </a:r>
          </a:p>
        </p:txBody>
      </p:sp>
      <p:sp>
        <p:nvSpPr>
          <p:cNvPr id="3" name="Text Placeholder 2"/>
          <p:cNvSpPr>
            <a:spLocks noGrp="1"/>
          </p:cNvSpPr>
          <p:nvPr>
            <p:ph type="body" idx="1"/>
          </p:nvPr>
        </p:nvSpPr>
        <p:spPr>
          <a:solidFill>
            <a:schemeClr val="accent1">
              <a:lumMod val="20000"/>
              <a:lumOff val="80000"/>
            </a:schemeClr>
          </a:solidFill>
        </p:spPr>
        <p:txBody>
          <a:bodyPr tIns="91440" bIns="91440"/>
          <a:lstStyle/>
          <a:p>
            <a:r>
              <a:rPr lang="en-US" b="1" dirty="0">
                <a:solidFill>
                  <a:srgbClr val="0070C0"/>
                </a:solidFill>
              </a:rPr>
              <a:t>Acknowledging the importance of physical activity, nutrition, and sleep</a:t>
            </a:r>
          </a:p>
        </p:txBody>
      </p:sp>
      <p:pic>
        <p:nvPicPr>
          <p:cNvPr id="5" name="Picture 4">
            <a:extLst>
              <a:ext uri="{FF2B5EF4-FFF2-40B4-BE49-F238E27FC236}">
                <a16:creationId xmlns:a16="http://schemas.microsoft.com/office/drawing/2014/main" id="{24EBED2E-1622-4D76-A501-6C57D3D4A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173" y="3901165"/>
            <a:ext cx="457200" cy="457200"/>
          </a:xfrm>
          <a:prstGeom prst="rect">
            <a:avLst/>
          </a:prstGeom>
          <a:solidFill>
            <a:srgbClr val="002060"/>
          </a:solidFill>
        </p:spPr>
      </p:pic>
    </p:spTree>
    <p:custDataLst>
      <p:tags r:id="rId1"/>
    </p:custDataLst>
    <p:extLst>
      <p:ext uri="{BB962C8B-B14F-4D97-AF65-F5344CB8AC3E}">
        <p14:creationId xmlns:p14="http://schemas.microsoft.com/office/powerpoint/2010/main" val="16237231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317" y="117353"/>
            <a:ext cx="10515600" cy="1125404"/>
          </a:xfrm>
        </p:spPr>
        <p:txBody>
          <a:bodyPr/>
          <a:lstStyle/>
          <a:p>
            <a:pPr algn="r"/>
            <a:r>
              <a:rPr lang="en-US" b="0" cap="small" dirty="0"/>
              <a:t>Nurturing your Body </a:t>
            </a:r>
          </a:p>
        </p:txBody>
      </p:sp>
      <p:cxnSp>
        <p:nvCxnSpPr>
          <p:cNvPr id="3" name="Straight Connector 2">
            <a:extLst>
              <a:ext uri="{FF2B5EF4-FFF2-40B4-BE49-F238E27FC236}">
                <a16:creationId xmlns:a16="http://schemas.microsoft.com/office/drawing/2014/main" id="{E8A06CC2-9EB4-B34E-9916-FB8BC63D12AD}"/>
              </a:ext>
            </a:extLst>
          </p:cNvPr>
          <p:cNvCxnSpPr>
            <a:cxnSpLocks/>
          </p:cNvCxnSpPr>
          <p:nvPr/>
        </p:nvCxnSpPr>
        <p:spPr>
          <a:xfrm rot="5400000">
            <a:off x="9073117" y="-1976035"/>
            <a:ext cx="0" cy="59436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6" name="Title 1"/>
          <p:cNvSpPr txBox="1">
            <a:spLocks/>
          </p:cNvSpPr>
          <p:nvPr/>
        </p:nvSpPr>
        <p:spPr>
          <a:xfrm>
            <a:off x="1529317" y="928028"/>
            <a:ext cx="10515600" cy="5627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algn="r"/>
            <a:r>
              <a:rPr lang="en-US" sz="2000" cap="small" dirty="0"/>
              <a:t>Move Towards Well-being</a:t>
            </a:r>
          </a:p>
        </p:txBody>
      </p:sp>
      <p:pic>
        <p:nvPicPr>
          <p:cNvPr id="4" name="Picture 3">
            <a:extLst>
              <a:ext uri="{FF2B5EF4-FFF2-40B4-BE49-F238E27FC236}">
                <a16:creationId xmlns:a16="http://schemas.microsoft.com/office/drawing/2014/main" id="{337055C4-1928-4467-8AE3-078DF968EB63}"/>
              </a:ext>
            </a:extLst>
          </p:cNvPr>
          <p:cNvPicPr>
            <a:picLocks noChangeAspect="1"/>
          </p:cNvPicPr>
          <p:nvPr/>
        </p:nvPicPr>
        <p:blipFill>
          <a:blip r:embed="rId4"/>
          <a:stretch>
            <a:fillRect/>
          </a:stretch>
        </p:blipFill>
        <p:spPr>
          <a:xfrm>
            <a:off x="236361" y="1082753"/>
            <a:ext cx="6949440" cy="5578791"/>
          </a:xfrm>
          <a:prstGeom prst="rect">
            <a:avLst/>
          </a:prstGeom>
          <a:ln>
            <a:solidFill>
              <a:schemeClr val="bg1">
                <a:lumMod val="60000"/>
                <a:lumOff val="40000"/>
              </a:schemeClr>
            </a:solidFill>
          </a:ln>
        </p:spPr>
      </p:pic>
      <p:sp>
        <p:nvSpPr>
          <p:cNvPr id="7" name="Rectangle 6">
            <a:extLst>
              <a:ext uri="{FF2B5EF4-FFF2-40B4-BE49-F238E27FC236}">
                <a16:creationId xmlns:a16="http://schemas.microsoft.com/office/drawing/2014/main" id="{C0A939B6-EC58-4D7A-A36B-7B2653907ECD}"/>
              </a:ext>
            </a:extLst>
          </p:cNvPr>
          <p:cNvSpPr/>
          <p:nvPr/>
        </p:nvSpPr>
        <p:spPr>
          <a:xfrm>
            <a:off x="7903863" y="1434433"/>
            <a:ext cx="3631933" cy="523220"/>
          </a:xfrm>
          <a:prstGeom prst="rect">
            <a:avLst/>
          </a:prstGeom>
          <a:solidFill>
            <a:schemeClr val="tx2">
              <a:lumMod val="20000"/>
              <a:lumOff val="80000"/>
            </a:schemeClr>
          </a:solidFill>
          <a:ln w="38100">
            <a:solidFill>
              <a:schemeClr val="accent2">
                <a:lumMod val="75000"/>
              </a:schemeClr>
            </a:solidFill>
          </a:ln>
        </p:spPr>
        <p:txBody>
          <a:bodyPr wrap="square">
            <a:spAutoFit/>
          </a:bodyPr>
          <a:lstStyle/>
          <a:p>
            <a:r>
              <a:rPr lang="en-US" sz="1400" dirty="0">
                <a:solidFill>
                  <a:schemeClr val="bg2"/>
                </a:solidFill>
                <a:hlinkClick r:id="rId5"/>
              </a:rPr>
              <a:t>https://www1.nyc.gov/assets/olr/downloads/pdf/wellness/workwell-fitnesscalendar.pdf</a:t>
            </a:r>
            <a:r>
              <a:rPr lang="en-US" sz="1400" dirty="0">
                <a:solidFill>
                  <a:schemeClr val="bg2"/>
                </a:solidFill>
              </a:rPr>
              <a:t> </a:t>
            </a:r>
          </a:p>
        </p:txBody>
      </p:sp>
      <p:pic>
        <p:nvPicPr>
          <p:cNvPr id="8" name="Picture 7">
            <a:extLst>
              <a:ext uri="{FF2B5EF4-FFF2-40B4-BE49-F238E27FC236}">
                <a16:creationId xmlns:a16="http://schemas.microsoft.com/office/drawing/2014/main" id="{8CA796F1-FB54-46A6-AE22-AC7B61D92337}"/>
              </a:ext>
            </a:extLst>
          </p:cNvPr>
          <p:cNvPicPr>
            <a:picLocks noChangeAspect="1"/>
          </p:cNvPicPr>
          <p:nvPr/>
        </p:nvPicPr>
        <p:blipFill>
          <a:blip r:embed="rId6"/>
          <a:stretch>
            <a:fillRect/>
          </a:stretch>
        </p:blipFill>
        <p:spPr>
          <a:xfrm>
            <a:off x="7351849" y="2083707"/>
            <a:ext cx="4678212" cy="4572000"/>
          </a:xfrm>
          <a:prstGeom prst="rect">
            <a:avLst/>
          </a:prstGeom>
          <a:ln>
            <a:solidFill>
              <a:schemeClr val="bg1">
                <a:lumMod val="60000"/>
                <a:lumOff val="40000"/>
              </a:schemeClr>
            </a:solidFill>
          </a:ln>
        </p:spPr>
      </p:pic>
    </p:spTree>
    <p:custDataLst>
      <p:tags r:id="rId1"/>
    </p:custDataLst>
    <p:extLst>
      <p:ext uri="{BB962C8B-B14F-4D97-AF65-F5344CB8AC3E}">
        <p14:creationId xmlns:p14="http://schemas.microsoft.com/office/powerpoint/2010/main" val="831882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44A1B2B6-F266-4683-A6F1-7CA25B4F12C0}"/>
              </a:ext>
            </a:extLst>
          </p:cNvPr>
          <p:cNvSpPr txBox="1"/>
          <p:nvPr/>
        </p:nvSpPr>
        <p:spPr>
          <a:xfrm>
            <a:off x="3058964" y="286305"/>
            <a:ext cx="8821712" cy="646331"/>
          </a:xfrm>
          <a:prstGeom prst="rect">
            <a:avLst/>
          </a:prstGeom>
          <a:noFill/>
        </p:spPr>
        <p:txBody>
          <a:bodyPr wrap="square" rtlCol="0">
            <a:spAutoFit/>
          </a:bodyPr>
          <a:lstStyle/>
          <a:p>
            <a:pPr algn="r"/>
            <a:r>
              <a:rPr lang="en-US" sz="3600" b="1" dirty="0">
                <a:solidFill>
                  <a:srgbClr val="21418B"/>
                </a:solidFill>
                <a:latin typeface="Arial" panose="020B0604020202020204" pitchFamily="34" charset="0"/>
                <a:cs typeface="Arial" panose="020B0604020202020204" pitchFamily="34" charset="0"/>
              </a:rPr>
              <a:t>NYC Data </a:t>
            </a:r>
            <a:endParaRPr lang="en-US" sz="3600" dirty="0">
              <a:solidFill>
                <a:srgbClr val="21418B"/>
              </a:solidFill>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A3CE7A5-E335-4A37-AA89-2992C67405A3}"/>
                  </a:ext>
                </a:extLst>
              </p14:cNvPr>
              <p14:cNvContentPartPr/>
              <p14:nvPr/>
            </p14:nvContentPartPr>
            <p14:xfrm>
              <a:off x="787253" y="1696322"/>
              <a:ext cx="360" cy="360"/>
            </p14:xfrm>
          </p:contentPart>
        </mc:Choice>
        <mc:Fallback xmlns="">
          <p:pic>
            <p:nvPicPr>
              <p:cNvPr id="2" name="Ink 1">
                <a:extLst>
                  <a:ext uri="{FF2B5EF4-FFF2-40B4-BE49-F238E27FC236}">
                    <a16:creationId xmlns:a16="http://schemas.microsoft.com/office/drawing/2014/main" id="{0A3CE7A5-E335-4A37-AA89-2992C67405A3}"/>
                  </a:ext>
                </a:extLst>
              </p:cNvPr>
              <p:cNvPicPr/>
              <p:nvPr/>
            </p:nvPicPr>
            <p:blipFill>
              <a:blip r:embed="rId7"/>
              <a:stretch>
                <a:fillRect/>
              </a:stretch>
            </p:blipFill>
            <p:spPr>
              <a:xfrm>
                <a:off x="778253" y="1687682"/>
                <a:ext cx="18000" cy="18000"/>
              </a:xfrm>
              <a:prstGeom prst="rect">
                <a:avLst/>
              </a:prstGeom>
            </p:spPr>
          </p:pic>
        </mc:Fallback>
      </mc:AlternateContent>
      <p:sp>
        <p:nvSpPr>
          <p:cNvPr id="8" name="Rectangle 7">
            <a:extLst>
              <a:ext uri="{FF2B5EF4-FFF2-40B4-BE49-F238E27FC236}">
                <a16:creationId xmlns:a16="http://schemas.microsoft.com/office/drawing/2014/main" id="{D35C20AC-61A0-CC4A-880D-381575D343DF}"/>
              </a:ext>
            </a:extLst>
          </p:cNvPr>
          <p:cNvSpPr/>
          <p:nvPr/>
        </p:nvSpPr>
        <p:spPr>
          <a:xfrm>
            <a:off x="8387240" y="6122773"/>
            <a:ext cx="3804760" cy="276999"/>
          </a:xfrm>
          <a:prstGeom prst="rect">
            <a:avLst/>
          </a:prstGeom>
        </p:spPr>
        <p:txBody>
          <a:bodyPr wrap="none">
            <a:spAutoFit/>
          </a:bodyPr>
          <a:lstStyle/>
          <a:p>
            <a:r>
              <a:rPr lang="en-US" sz="1200" dirty="0"/>
              <a:t>https://www1.nyc.gov/site/</a:t>
            </a:r>
            <a:r>
              <a:rPr lang="en-US" sz="1200" dirty="0" err="1"/>
              <a:t>doh</a:t>
            </a:r>
            <a:r>
              <a:rPr lang="en-US" sz="1200" dirty="0"/>
              <a:t>/</a:t>
            </a:r>
            <a:r>
              <a:rPr lang="en-US" sz="1200" dirty="0" err="1"/>
              <a:t>covid</a:t>
            </a:r>
            <a:r>
              <a:rPr lang="en-US" sz="1200" dirty="0"/>
              <a:t>/covid-19-data.page</a:t>
            </a:r>
          </a:p>
        </p:txBody>
      </p:sp>
      <p:sp>
        <p:nvSpPr>
          <p:cNvPr id="3" name="TextBox 2">
            <a:extLst>
              <a:ext uri="{FF2B5EF4-FFF2-40B4-BE49-F238E27FC236}">
                <a16:creationId xmlns:a16="http://schemas.microsoft.com/office/drawing/2014/main" id="{675E9FEA-6127-4240-B848-218DADB9B2E2}"/>
              </a:ext>
            </a:extLst>
          </p:cNvPr>
          <p:cNvSpPr txBox="1"/>
          <p:nvPr/>
        </p:nvSpPr>
        <p:spPr>
          <a:xfrm>
            <a:off x="370148" y="1373156"/>
            <a:ext cx="10412152" cy="369332"/>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Hospitalizations</a:t>
            </a:r>
            <a:r>
              <a:rPr lang="en-US" dirty="0">
                <a:solidFill>
                  <a:schemeClr val="accent1"/>
                </a:solidFill>
                <a:latin typeface="Arial" panose="020B0604020202020204" pitchFamily="34" charset="0"/>
                <a:cs typeface="Arial" panose="020B0604020202020204" pitchFamily="34" charset="0"/>
              </a:rPr>
              <a:t> appear to be plateauing and may have already peaked</a:t>
            </a:r>
          </a:p>
        </p:txBody>
      </p:sp>
      <p:pic>
        <p:nvPicPr>
          <p:cNvPr id="5" name="Picture 4">
            <a:extLst>
              <a:ext uri="{FF2B5EF4-FFF2-40B4-BE49-F238E27FC236}">
                <a16:creationId xmlns:a16="http://schemas.microsoft.com/office/drawing/2014/main" id="{5AA10D76-FE2C-4DC2-BA84-AE0B52B94019}"/>
              </a:ext>
            </a:extLst>
          </p:cNvPr>
          <p:cNvPicPr>
            <a:picLocks noChangeAspect="1"/>
          </p:cNvPicPr>
          <p:nvPr/>
        </p:nvPicPr>
        <p:blipFill>
          <a:blip r:embed="rId8"/>
          <a:stretch>
            <a:fillRect/>
          </a:stretch>
        </p:blipFill>
        <p:spPr>
          <a:xfrm>
            <a:off x="5734050" y="2075995"/>
            <a:ext cx="5848350" cy="3786642"/>
          </a:xfrm>
          <a:prstGeom prst="rect">
            <a:avLst/>
          </a:prstGeom>
        </p:spPr>
      </p:pic>
      <p:sp>
        <p:nvSpPr>
          <p:cNvPr id="7" name="TextBox 6">
            <a:extLst>
              <a:ext uri="{FF2B5EF4-FFF2-40B4-BE49-F238E27FC236}">
                <a16:creationId xmlns:a16="http://schemas.microsoft.com/office/drawing/2014/main" id="{1D7CCE63-EB61-48D8-8259-80431D34084B}"/>
              </a:ext>
            </a:extLst>
          </p:cNvPr>
          <p:cNvSpPr txBox="1"/>
          <p:nvPr/>
        </p:nvSpPr>
        <p:spPr>
          <a:xfrm>
            <a:off x="4732053" y="3999487"/>
            <a:ext cx="489236" cy="646331"/>
          </a:xfrm>
          <a:prstGeom prst="rect">
            <a:avLst/>
          </a:prstGeom>
          <a:noFill/>
        </p:spPr>
        <p:txBody>
          <a:bodyPr wrap="none" rtlCol="0">
            <a:spAutoFit/>
          </a:bodyPr>
          <a:lstStyle/>
          <a:p>
            <a:r>
              <a:rPr lang="en-US" sz="3600" dirty="0">
                <a:solidFill>
                  <a:schemeClr val="accent1"/>
                </a:solidFill>
                <a:latin typeface="Arial Black" panose="020B0A04020102020204" pitchFamily="34" charset="0"/>
              </a:rPr>
              <a:t>=</a:t>
            </a:r>
          </a:p>
        </p:txBody>
      </p:sp>
      <p:pic>
        <p:nvPicPr>
          <p:cNvPr id="9" name="Picture 8">
            <a:extLst>
              <a:ext uri="{FF2B5EF4-FFF2-40B4-BE49-F238E27FC236}">
                <a16:creationId xmlns:a16="http://schemas.microsoft.com/office/drawing/2014/main" id="{455F1BFE-26FA-4E96-B8D6-366FCE5D5512}"/>
              </a:ext>
            </a:extLst>
          </p:cNvPr>
          <p:cNvPicPr>
            <a:picLocks noChangeAspect="1"/>
          </p:cNvPicPr>
          <p:nvPr/>
        </p:nvPicPr>
        <p:blipFill>
          <a:blip r:embed="rId9"/>
          <a:stretch>
            <a:fillRect/>
          </a:stretch>
        </p:blipFill>
        <p:spPr>
          <a:xfrm>
            <a:off x="676275" y="3305174"/>
            <a:ext cx="3674657" cy="2466975"/>
          </a:xfrm>
          <a:prstGeom prst="rect">
            <a:avLst/>
          </a:prstGeom>
        </p:spPr>
      </p:pic>
    </p:spTree>
    <p:extLst>
      <p:ext uri="{BB962C8B-B14F-4D97-AF65-F5344CB8AC3E}">
        <p14:creationId xmlns:p14="http://schemas.microsoft.com/office/powerpoint/2010/main" val="1199804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8A47F2-051B-46A5-BD57-4DE4E4B0082F}"/>
              </a:ext>
            </a:extLst>
          </p:cNvPr>
          <p:cNvPicPr>
            <a:picLocks noChangeAspect="1"/>
          </p:cNvPicPr>
          <p:nvPr/>
        </p:nvPicPr>
        <p:blipFill>
          <a:blip r:embed="rId3"/>
          <a:stretch>
            <a:fillRect/>
          </a:stretch>
        </p:blipFill>
        <p:spPr>
          <a:xfrm>
            <a:off x="6862942" y="1927809"/>
            <a:ext cx="1021136" cy="1005840"/>
          </a:xfrm>
          <a:prstGeom prst="ellipse">
            <a:avLst/>
          </a:prstGeom>
        </p:spPr>
      </p:pic>
      <p:pic>
        <p:nvPicPr>
          <p:cNvPr id="2" name="Picture 1">
            <a:extLst>
              <a:ext uri="{FF2B5EF4-FFF2-40B4-BE49-F238E27FC236}">
                <a16:creationId xmlns:a16="http://schemas.microsoft.com/office/drawing/2014/main" id="{2959C5CB-FF78-4CBA-B773-A83BE7A0197F}"/>
              </a:ext>
            </a:extLst>
          </p:cNvPr>
          <p:cNvPicPr>
            <a:picLocks noChangeAspect="1"/>
          </p:cNvPicPr>
          <p:nvPr/>
        </p:nvPicPr>
        <p:blipFill>
          <a:blip r:embed="rId4"/>
          <a:stretch>
            <a:fillRect/>
          </a:stretch>
        </p:blipFill>
        <p:spPr>
          <a:xfrm>
            <a:off x="147083" y="1166736"/>
            <a:ext cx="6407721" cy="5416935"/>
          </a:xfrm>
          <a:prstGeom prst="rect">
            <a:avLst/>
          </a:prstGeom>
          <a:ln w="28575">
            <a:solidFill>
              <a:srgbClr val="002060"/>
            </a:solidFill>
          </a:ln>
        </p:spPr>
      </p:pic>
      <p:sp>
        <p:nvSpPr>
          <p:cNvPr id="12" name="Title 1">
            <a:extLst>
              <a:ext uri="{FF2B5EF4-FFF2-40B4-BE49-F238E27FC236}">
                <a16:creationId xmlns:a16="http://schemas.microsoft.com/office/drawing/2014/main" id="{B267F223-D551-4A2E-AC3A-746FA25035AD}"/>
              </a:ext>
            </a:extLst>
          </p:cNvPr>
          <p:cNvSpPr txBox="1">
            <a:spLocks/>
          </p:cNvSpPr>
          <p:nvPr/>
        </p:nvSpPr>
        <p:spPr>
          <a:xfrm>
            <a:off x="1529317" y="117353"/>
            <a:ext cx="10515600" cy="1125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algn="r"/>
            <a:r>
              <a:rPr lang="en-US" b="0" cap="small" dirty="0"/>
              <a:t>Nurturing your Body </a:t>
            </a:r>
          </a:p>
        </p:txBody>
      </p:sp>
      <p:cxnSp>
        <p:nvCxnSpPr>
          <p:cNvPr id="15" name="Straight Connector 14">
            <a:extLst>
              <a:ext uri="{FF2B5EF4-FFF2-40B4-BE49-F238E27FC236}">
                <a16:creationId xmlns:a16="http://schemas.microsoft.com/office/drawing/2014/main" id="{BFC0DE4D-D8BB-442B-A809-944956BB2FA9}"/>
              </a:ext>
            </a:extLst>
          </p:cNvPr>
          <p:cNvCxnSpPr>
            <a:cxnSpLocks/>
          </p:cNvCxnSpPr>
          <p:nvPr/>
        </p:nvCxnSpPr>
        <p:spPr>
          <a:xfrm rot="5400000">
            <a:off x="9073117" y="-1976035"/>
            <a:ext cx="0" cy="59436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16" name="Title 1">
            <a:extLst>
              <a:ext uri="{FF2B5EF4-FFF2-40B4-BE49-F238E27FC236}">
                <a16:creationId xmlns:a16="http://schemas.microsoft.com/office/drawing/2014/main" id="{4A6906E8-97CE-4EC2-BA76-C394CF742376}"/>
              </a:ext>
            </a:extLst>
          </p:cNvPr>
          <p:cNvSpPr txBox="1">
            <a:spLocks/>
          </p:cNvSpPr>
          <p:nvPr/>
        </p:nvSpPr>
        <p:spPr>
          <a:xfrm>
            <a:off x="1529317" y="928028"/>
            <a:ext cx="10515600" cy="5627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algn="r"/>
            <a:r>
              <a:rPr lang="en-US" sz="2000" cap="small" dirty="0"/>
              <a:t>Move Towards Well-being</a:t>
            </a:r>
          </a:p>
        </p:txBody>
      </p:sp>
      <p:grpSp>
        <p:nvGrpSpPr>
          <p:cNvPr id="17" name="Group 16">
            <a:extLst>
              <a:ext uri="{FF2B5EF4-FFF2-40B4-BE49-F238E27FC236}">
                <a16:creationId xmlns:a16="http://schemas.microsoft.com/office/drawing/2014/main" id="{19ECFAD4-51D3-4C5C-9CB9-98D95A6F01A1}"/>
              </a:ext>
            </a:extLst>
          </p:cNvPr>
          <p:cNvGrpSpPr/>
          <p:nvPr/>
        </p:nvGrpSpPr>
        <p:grpSpPr>
          <a:xfrm>
            <a:off x="6756935" y="1728929"/>
            <a:ext cx="5140934" cy="1371600"/>
            <a:chOff x="720758" y="2948386"/>
            <a:chExt cx="2743200" cy="1371600"/>
          </a:xfrm>
        </p:grpSpPr>
        <p:sp>
          <p:nvSpPr>
            <p:cNvPr id="19" name="Rounded Rectangle 11">
              <a:extLst>
                <a:ext uri="{FF2B5EF4-FFF2-40B4-BE49-F238E27FC236}">
                  <a16:creationId xmlns:a16="http://schemas.microsoft.com/office/drawing/2014/main" id="{DCD2A0E4-5A34-4A19-88C6-E68EB074DC12}"/>
                </a:ext>
              </a:extLst>
            </p:cNvPr>
            <p:cNvSpPr/>
            <p:nvPr/>
          </p:nvSpPr>
          <p:spPr>
            <a:xfrm>
              <a:off x="720758" y="2948386"/>
              <a:ext cx="2743200" cy="1371600"/>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4B2A046-F948-4E60-941A-C12B41939349}"/>
                </a:ext>
              </a:extLst>
            </p:cNvPr>
            <p:cNvSpPr txBox="1"/>
            <p:nvPr/>
          </p:nvSpPr>
          <p:spPr>
            <a:xfrm>
              <a:off x="1254905" y="3188809"/>
              <a:ext cx="2189458" cy="830997"/>
            </a:xfrm>
            <a:prstGeom prst="rect">
              <a:avLst/>
            </a:prstGeom>
            <a:noFill/>
          </p:spPr>
          <p:txBody>
            <a:bodyPr wrap="square" rtlCol="0" anchor="ctr" anchorCtr="0">
              <a:spAutoFit/>
            </a:bodyPr>
            <a:lstStyle/>
            <a:p>
              <a:pPr algn="r"/>
              <a:r>
                <a:rPr lang="en-US" sz="1600" b="1" dirty="0">
                  <a:solidFill>
                    <a:schemeClr val="accent2">
                      <a:lumMod val="75000"/>
                    </a:schemeClr>
                  </a:solidFill>
                </a:rPr>
                <a:t>Anyone can receive program schedules directly in their inbox by visiting: </a:t>
              </a:r>
            </a:p>
            <a:p>
              <a:pPr algn="r"/>
              <a:r>
                <a:rPr lang="en-US" sz="1600" b="1" dirty="0">
                  <a:solidFill>
                    <a:srgbClr val="0070C0"/>
                  </a:solidFill>
                </a:rPr>
                <a:t>on.nyc.gov/mailinglist</a:t>
              </a:r>
            </a:p>
          </p:txBody>
        </p:sp>
      </p:grpSp>
      <p:grpSp>
        <p:nvGrpSpPr>
          <p:cNvPr id="21" name="Group 20">
            <a:extLst>
              <a:ext uri="{FF2B5EF4-FFF2-40B4-BE49-F238E27FC236}">
                <a16:creationId xmlns:a16="http://schemas.microsoft.com/office/drawing/2014/main" id="{0C53F41E-4834-421E-8E08-8BE0423F4D3F}"/>
              </a:ext>
            </a:extLst>
          </p:cNvPr>
          <p:cNvGrpSpPr/>
          <p:nvPr/>
        </p:nvGrpSpPr>
        <p:grpSpPr>
          <a:xfrm>
            <a:off x="6787117" y="3299409"/>
            <a:ext cx="5140934" cy="1371600"/>
            <a:chOff x="720758" y="2948386"/>
            <a:chExt cx="2743200" cy="1371600"/>
          </a:xfrm>
        </p:grpSpPr>
        <p:sp>
          <p:nvSpPr>
            <p:cNvPr id="22" name="Rounded Rectangle 11">
              <a:extLst>
                <a:ext uri="{FF2B5EF4-FFF2-40B4-BE49-F238E27FC236}">
                  <a16:creationId xmlns:a16="http://schemas.microsoft.com/office/drawing/2014/main" id="{41DBAA7C-1BED-499F-AF29-25A4AE9A26DD}"/>
                </a:ext>
              </a:extLst>
            </p:cNvPr>
            <p:cNvSpPr/>
            <p:nvPr/>
          </p:nvSpPr>
          <p:spPr>
            <a:xfrm>
              <a:off x="720758" y="2948386"/>
              <a:ext cx="2743200" cy="1371600"/>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8F338A06-2140-42D9-BFA2-947F8F448AA9}"/>
                </a:ext>
              </a:extLst>
            </p:cNvPr>
            <p:cNvSpPr txBox="1"/>
            <p:nvPr/>
          </p:nvSpPr>
          <p:spPr>
            <a:xfrm>
              <a:off x="1063728" y="3188809"/>
              <a:ext cx="2380635" cy="830997"/>
            </a:xfrm>
            <a:prstGeom prst="rect">
              <a:avLst/>
            </a:prstGeom>
            <a:noFill/>
          </p:spPr>
          <p:txBody>
            <a:bodyPr wrap="square" rtlCol="0" anchor="ctr" anchorCtr="0">
              <a:spAutoFit/>
            </a:bodyPr>
            <a:lstStyle/>
            <a:p>
              <a:pPr algn="r"/>
              <a:r>
                <a:rPr lang="en-US" sz="1600" b="1" dirty="0">
                  <a:solidFill>
                    <a:schemeClr val="accent2">
                      <a:lumMod val="75000"/>
                    </a:schemeClr>
                  </a:solidFill>
                </a:rPr>
                <a:t>95% of programming can be found at </a:t>
              </a:r>
            </a:p>
            <a:p>
              <a:pPr algn="r"/>
              <a:r>
                <a:rPr lang="en-US" sz="1600" b="1" dirty="0">
                  <a:solidFill>
                    <a:srgbClr val="0070C0"/>
                  </a:solidFill>
                </a:rPr>
                <a:t>https://vimeo.com/workwellnyc</a:t>
              </a:r>
              <a:r>
                <a:rPr lang="en-US" sz="1600" b="1" dirty="0">
                  <a:solidFill>
                    <a:schemeClr val="accent2">
                      <a:lumMod val="75000"/>
                    </a:schemeClr>
                  </a:solidFill>
                </a:rPr>
                <a:t> </a:t>
              </a:r>
            </a:p>
            <a:p>
              <a:pPr algn="r"/>
              <a:r>
                <a:rPr lang="en-US" sz="1600" b="1" dirty="0">
                  <a:solidFill>
                    <a:schemeClr val="accent2">
                      <a:lumMod val="75000"/>
                    </a:schemeClr>
                  </a:solidFill>
                </a:rPr>
                <a:t>for </a:t>
              </a:r>
              <a:r>
                <a:rPr lang="en-US" sz="1600" b="1" u="sng" dirty="0">
                  <a:solidFill>
                    <a:schemeClr val="accent2">
                      <a:lumMod val="75000"/>
                    </a:schemeClr>
                  </a:solidFill>
                </a:rPr>
                <a:t>anytime</a:t>
              </a:r>
              <a:r>
                <a:rPr lang="en-US" sz="1600" b="1" dirty="0">
                  <a:solidFill>
                    <a:schemeClr val="accent2">
                      <a:lumMod val="75000"/>
                    </a:schemeClr>
                  </a:solidFill>
                </a:rPr>
                <a:t> viewing post-event</a:t>
              </a:r>
            </a:p>
          </p:txBody>
        </p:sp>
      </p:grpSp>
      <p:pic>
        <p:nvPicPr>
          <p:cNvPr id="24" name="Picture 23">
            <a:extLst>
              <a:ext uri="{FF2B5EF4-FFF2-40B4-BE49-F238E27FC236}">
                <a16:creationId xmlns:a16="http://schemas.microsoft.com/office/drawing/2014/main" id="{C1A08FFC-EC1F-42C7-A7B3-3F6A846CD366}"/>
              </a:ext>
            </a:extLst>
          </p:cNvPr>
          <p:cNvPicPr>
            <a:picLocks noChangeAspect="1"/>
          </p:cNvPicPr>
          <p:nvPr/>
        </p:nvPicPr>
        <p:blipFill>
          <a:blip r:embed="rId5"/>
          <a:stretch>
            <a:fillRect/>
          </a:stretch>
        </p:blipFill>
        <p:spPr>
          <a:xfrm>
            <a:off x="6926945" y="3482289"/>
            <a:ext cx="1005840" cy="1005840"/>
          </a:xfrm>
          <a:prstGeom prst="ellipse">
            <a:avLst/>
          </a:prstGeom>
        </p:spPr>
      </p:pic>
      <p:grpSp>
        <p:nvGrpSpPr>
          <p:cNvPr id="25" name="Group 24">
            <a:extLst>
              <a:ext uri="{FF2B5EF4-FFF2-40B4-BE49-F238E27FC236}">
                <a16:creationId xmlns:a16="http://schemas.microsoft.com/office/drawing/2014/main" id="{3CBB4C73-AF06-443B-B2D7-49E21956E876}"/>
              </a:ext>
            </a:extLst>
          </p:cNvPr>
          <p:cNvGrpSpPr/>
          <p:nvPr/>
        </p:nvGrpSpPr>
        <p:grpSpPr>
          <a:xfrm>
            <a:off x="6787117" y="4869889"/>
            <a:ext cx="5140934" cy="1371600"/>
            <a:chOff x="720758" y="2948386"/>
            <a:chExt cx="2743200" cy="1371600"/>
          </a:xfrm>
        </p:grpSpPr>
        <p:sp>
          <p:nvSpPr>
            <p:cNvPr id="26" name="Rounded Rectangle 11">
              <a:extLst>
                <a:ext uri="{FF2B5EF4-FFF2-40B4-BE49-F238E27FC236}">
                  <a16:creationId xmlns:a16="http://schemas.microsoft.com/office/drawing/2014/main" id="{83FE260B-0F08-42EE-81DA-D8A9B3875447}"/>
                </a:ext>
              </a:extLst>
            </p:cNvPr>
            <p:cNvSpPr/>
            <p:nvPr/>
          </p:nvSpPr>
          <p:spPr>
            <a:xfrm>
              <a:off x="720758" y="2948386"/>
              <a:ext cx="2743200" cy="1371600"/>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1867E252-0DF7-47FD-BD85-1104F0879816}"/>
                </a:ext>
              </a:extLst>
            </p:cNvPr>
            <p:cNvSpPr txBox="1"/>
            <p:nvPr/>
          </p:nvSpPr>
          <p:spPr>
            <a:xfrm>
              <a:off x="1017951" y="3188808"/>
              <a:ext cx="2426412" cy="830997"/>
            </a:xfrm>
            <a:prstGeom prst="rect">
              <a:avLst/>
            </a:prstGeom>
            <a:noFill/>
          </p:spPr>
          <p:txBody>
            <a:bodyPr wrap="square" rtlCol="0" anchor="ctr" anchorCtr="0">
              <a:spAutoFit/>
            </a:bodyPr>
            <a:lstStyle/>
            <a:p>
              <a:pPr algn="r"/>
              <a:r>
                <a:rPr lang="en-US" sz="1600" b="1" dirty="0">
                  <a:solidFill>
                    <a:schemeClr val="accent2">
                      <a:lumMod val="75000"/>
                    </a:schemeClr>
                  </a:solidFill>
                </a:rPr>
                <a:t>50+ fitness classes scheduled weekly Classes can be found at: </a:t>
              </a:r>
              <a:r>
                <a:rPr lang="en-US" sz="1600" b="1" dirty="0">
                  <a:solidFill>
                    <a:srgbClr val="0070C0"/>
                  </a:solidFill>
                </a:rPr>
                <a:t>on.nyc.gov/wellnesscalendar</a:t>
              </a:r>
              <a:r>
                <a:rPr lang="en-US" sz="1600" b="1" dirty="0">
                  <a:solidFill>
                    <a:schemeClr val="accent2">
                      <a:lumMod val="75000"/>
                    </a:schemeClr>
                  </a:solidFill>
                </a:rPr>
                <a:t> ​</a:t>
              </a:r>
            </a:p>
          </p:txBody>
        </p:sp>
      </p:grpSp>
      <p:pic>
        <p:nvPicPr>
          <p:cNvPr id="28" name="Picture 27">
            <a:extLst>
              <a:ext uri="{FF2B5EF4-FFF2-40B4-BE49-F238E27FC236}">
                <a16:creationId xmlns:a16="http://schemas.microsoft.com/office/drawing/2014/main" id="{61AF9542-6FBE-469E-BA29-7F4B5BE28D23}"/>
              </a:ext>
            </a:extLst>
          </p:cNvPr>
          <p:cNvPicPr>
            <a:picLocks noChangeAspect="1"/>
          </p:cNvPicPr>
          <p:nvPr/>
        </p:nvPicPr>
        <p:blipFill rotWithShape="1">
          <a:blip r:embed="rId6"/>
          <a:srcRect b="4257"/>
          <a:stretch/>
        </p:blipFill>
        <p:spPr>
          <a:xfrm>
            <a:off x="6956807" y="5052769"/>
            <a:ext cx="975978" cy="1005840"/>
          </a:xfrm>
          <a:prstGeom prst="ellipse">
            <a:avLst/>
          </a:prstGeom>
        </p:spPr>
      </p:pic>
    </p:spTree>
    <p:extLst>
      <p:ext uri="{BB962C8B-B14F-4D97-AF65-F5344CB8AC3E}">
        <p14:creationId xmlns:p14="http://schemas.microsoft.com/office/powerpoint/2010/main" val="31449923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2993" y="1661612"/>
            <a:ext cx="10515600" cy="2852737"/>
          </a:xfrm>
        </p:spPr>
        <p:txBody>
          <a:bodyPr/>
          <a:lstStyle/>
          <a:p>
            <a:r>
              <a:rPr lang="en-US" dirty="0">
                <a:solidFill>
                  <a:schemeClr val="accent1"/>
                </a:solidFill>
              </a:rPr>
              <a:t>Financial Wellness </a:t>
            </a:r>
          </a:p>
        </p:txBody>
      </p:sp>
      <p:sp>
        <p:nvSpPr>
          <p:cNvPr id="3" name="Text Placeholder 2"/>
          <p:cNvSpPr>
            <a:spLocks noGrp="1"/>
          </p:cNvSpPr>
          <p:nvPr>
            <p:ph type="body" idx="1"/>
          </p:nvPr>
        </p:nvSpPr>
        <p:spPr>
          <a:solidFill>
            <a:schemeClr val="accent1">
              <a:lumMod val="20000"/>
              <a:lumOff val="80000"/>
            </a:schemeClr>
          </a:solidFill>
        </p:spPr>
        <p:txBody>
          <a:bodyPr tIns="91440" bIns="91440"/>
          <a:lstStyle/>
          <a:p>
            <a:r>
              <a:rPr lang="en-US" b="1" dirty="0">
                <a:solidFill>
                  <a:srgbClr val="0070C0"/>
                </a:solidFill>
              </a:rPr>
              <a:t>Feeling informed with current and future financial well-being including preparing for short/long term goals and emergencies</a:t>
            </a:r>
          </a:p>
        </p:txBody>
      </p:sp>
      <p:pic>
        <p:nvPicPr>
          <p:cNvPr id="4" name="Picture 3">
            <a:extLst>
              <a:ext uri="{FF2B5EF4-FFF2-40B4-BE49-F238E27FC236}">
                <a16:creationId xmlns:a16="http://schemas.microsoft.com/office/drawing/2014/main" id="{BB3B8FB9-C884-413A-B4A2-BEE659B39C80}"/>
              </a:ext>
            </a:extLst>
          </p:cNvPr>
          <p:cNvPicPr>
            <a:picLocks noChangeAspect="1"/>
          </p:cNvPicPr>
          <p:nvPr/>
        </p:nvPicPr>
        <p:blipFill>
          <a:blip r:embed="rId3"/>
          <a:stretch>
            <a:fillRect/>
          </a:stretch>
        </p:blipFill>
        <p:spPr>
          <a:xfrm>
            <a:off x="831850" y="3780924"/>
            <a:ext cx="790575" cy="733425"/>
          </a:xfrm>
          <a:prstGeom prst="rect">
            <a:avLst/>
          </a:prstGeom>
        </p:spPr>
      </p:pic>
      <p:sp>
        <p:nvSpPr>
          <p:cNvPr id="6" name="Oval 5">
            <a:extLst>
              <a:ext uri="{FF2B5EF4-FFF2-40B4-BE49-F238E27FC236}">
                <a16:creationId xmlns:a16="http://schemas.microsoft.com/office/drawing/2014/main" id="{8D9CECC4-F227-464D-8A56-FDAB7D1A31E8}"/>
              </a:ext>
            </a:extLst>
          </p:cNvPr>
          <p:cNvSpPr/>
          <p:nvPr/>
        </p:nvSpPr>
        <p:spPr>
          <a:xfrm>
            <a:off x="861377" y="3780924"/>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6D36DA4-9561-4E65-AD96-2002093A4E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537" y="3918084"/>
            <a:ext cx="457200" cy="457200"/>
          </a:xfrm>
          <a:prstGeom prst="rect">
            <a:avLst/>
          </a:prstGeom>
          <a:solidFill>
            <a:srgbClr val="002060"/>
          </a:solidFill>
        </p:spPr>
      </p:pic>
    </p:spTree>
    <p:custDataLst>
      <p:tags r:id="rId1"/>
    </p:custDataLst>
    <p:extLst>
      <p:ext uri="{BB962C8B-B14F-4D97-AF65-F5344CB8AC3E}">
        <p14:creationId xmlns:p14="http://schemas.microsoft.com/office/powerpoint/2010/main" val="12684771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FD823C-5B5A-4111-A6EF-73755EBDE8C0}"/>
              </a:ext>
            </a:extLst>
          </p:cNvPr>
          <p:cNvSpPr txBox="1"/>
          <p:nvPr/>
        </p:nvSpPr>
        <p:spPr>
          <a:xfrm>
            <a:off x="1605795" y="5844535"/>
            <a:ext cx="9215775" cy="745079"/>
          </a:xfrm>
          <a:prstGeom prst="rect">
            <a:avLst/>
          </a:prstGeom>
          <a:solidFill>
            <a:schemeClr val="tx2">
              <a:lumMod val="75000"/>
            </a:schemeClr>
          </a:solidFill>
        </p:spPr>
        <p:txBody>
          <a:bodyPr wrap="square" rtlCol="0">
            <a:spAutoFit/>
          </a:bodyPr>
          <a:lstStyle/>
          <a:p>
            <a:endParaRPr lang="en-US" dirty="0"/>
          </a:p>
        </p:txBody>
      </p:sp>
      <p:sp>
        <p:nvSpPr>
          <p:cNvPr id="2" name="Title 1"/>
          <p:cNvSpPr>
            <a:spLocks noGrp="1"/>
          </p:cNvSpPr>
          <p:nvPr>
            <p:ph type="title"/>
          </p:nvPr>
        </p:nvSpPr>
        <p:spPr>
          <a:xfrm>
            <a:off x="1529317" y="117353"/>
            <a:ext cx="10515600" cy="1125404"/>
          </a:xfrm>
        </p:spPr>
        <p:txBody>
          <a:bodyPr/>
          <a:lstStyle/>
          <a:p>
            <a:pPr algn="r"/>
            <a:r>
              <a:rPr lang="en-US" b="0" cap="small" dirty="0"/>
              <a:t>Financial Sustainability</a:t>
            </a:r>
          </a:p>
        </p:txBody>
      </p:sp>
      <p:cxnSp>
        <p:nvCxnSpPr>
          <p:cNvPr id="3" name="Straight Connector 2">
            <a:extLst>
              <a:ext uri="{FF2B5EF4-FFF2-40B4-BE49-F238E27FC236}">
                <a16:creationId xmlns:a16="http://schemas.microsoft.com/office/drawing/2014/main" id="{E8A06CC2-9EB4-B34E-9916-FB8BC63D12AD}"/>
              </a:ext>
            </a:extLst>
          </p:cNvPr>
          <p:cNvCxnSpPr>
            <a:cxnSpLocks/>
          </p:cNvCxnSpPr>
          <p:nvPr/>
        </p:nvCxnSpPr>
        <p:spPr>
          <a:xfrm rot="5400000">
            <a:off x="9073117" y="-1976035"/>
            <a:ext cx="0" cy="59436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aphicFrame>
        <p:nvGraphicFramePr>
          <p:cNvPr id="13" name="Table 12">
            <a:extLst>
              <a:ext uri="{FF2B5EF4-FFF2-40B4-BE49-F238E27FC236}">
                <a16:creationId xmlns:a16="http://schemas.microsoft.com/office/drawing/2014/main" id="{BBA6F2BD-1D13-44DD-ABF9-8901BE7185DE}"/>
              </a:ext>
            </a:extLst>
          </p:cNvPr>
          <p:cNvGraphicFramePr>
            <a:graphicFrameLocks noGrp="1"/>
          </p:cNvGraphicFramePr>
          <p:nvPr>
            <p:extLst>
              <p:ext uri="{D42A27DB-BD31-4B8C-83A1-F6EECF244321}">
                <p14:modId xmlns:p14="http://schemas.microsoft.com/office/powerpoint/2010/main" val="1343566324"/>
              </p:ext>
            </p:extLst>
          </p:nvPr>
        </p:nvGraphicFramePr>
        <p:xfrm>
          <a:off x="1605795" y="2318863"/>
          <a:ext cx="9215776" cy="1776667"/>
        </p:xfrm>
        <a:graphic>
          <a:graphicData uri="http://schemas.openxmlformats.org/drawingml/2006/table">
            <a:tbl>
              <a:tblPr firstRow="1" firstCol="1" bandRow="1">
                <a:tableStyleId>{5C22544A-7EE6-4342-B048-85BDC9FD1C3A}</a:tableStyleId>
              </a:tblPr>
              <a:tblGrid>
                <a:gridCol w="1652359">
                  <a:extLst>
                    <a:ext uri="{9D8B030D-6E8A-4147-A177-3AD203B41FA5}">
                      <a16:colId xmlns:a16="http://schemas.microsoft.com/office/drawing/2014/main" val="2048209282"/>
                    </a:ext>
                  </a:extLst>
                </a:gridCol>
                <a:gridCol w="1003176">
                  <a:extLst>
                    <a:ext uri="{9D8B030D-6E8A-4147-A177-3AD203B41FA5}">
                      <a16:colId xmlns:a16="http://schemas.microsoft.com/office/drawing/2014/main" val="1167670016"/>
                    </a:ext>
                  </a:extLst>
                </a:gridCol>
                <a:gridCol w="2444341">
                  <a:extLst>
                    <a:ext uri="{9D8B030D-6E8A-4147-A177-3AD203B41FA5}">
                      <a16:colId xmlns:a16="http://schemas.microsoft.com/office/drawing/2014/main" val="1810521450"/>
                    </a:ext>
                  </a:extLst>
                </a:gridCol>
                <a:gridCol w="4115900">
                  <a:extLst>
                    <a:ext uri="{9D8B030D-6E8A-4147-A177-3AD203B41FA5}">
                      <a16:colId xmlns:a16="http://schemas.microsoft.com/office/drawing/2014/main" val="1634514969"/>
                    </a:ext>
                  </a:extLst>
                </a:gridCol>
              </a:tblGrid>
              <a:tr h="679456">
                <a:tc>
                  <a:txBody>
                    <a:bodyPr/>
                    <a:lstStyle/>
                    <a:p>
                      <a:pPr marL="0" marR="0">
                        <a:lnSpc>
                          <a:spcPct val="105000"/>
                        </a:lnSpc>
                        <a:spcBef>
                          <a:spcPts val="0"/>
                        </a:spcBef>
                        <a:spcAft>
                          <a:spcPts val="0"/>
                        </a:spcAft>
                      </a:pPr>
                      <a:r>
                        <a:rPr lang="en-US" sz="1400" dirty="0">
                          <a:effectLst/>
                          <a:latin typeface="+mn-lt"/>
                        </a:rPr>
                        <a:t>Wednesday, January 12</a:t>
                      </a:r>
                      <a:endParaRPr lang="en-US" sz="1400" dirty="0">
                        <a:effectLst/>
                        <a:latin typeface="+mn-lt"/>
                        <a:ea typeface="Calibri" panose="020F0502020204030204" pitchFamily="34" charset="0"/>
                      </a:endParaRPr>
                    </a:p>
                  </a:txBody>
                  <a:tcPr marL="68580" marR="68580" marT="0" marB="0"/>
                </a:tc>
                <a:tc>
                  <a:txBody>
                    <a:bodyPr/>
                    <a:lstStyle/>
                    <a:p>
                      <a:pPr marL="0" marR="0">
                        <a:lnSpc>
                          <a:spcPct val="105000"/>
                        </a:lnSpc>
                        <a:spcBef>
                          <a:spcPts val="0"/>
                        </a:spcBef>
                        <a:spcAft>
                          <a:spcPts val="0"/>
                        </a:spcAft>
                      </a:pPr>
                      <a:r>
                        <a:rPr lang="en-US" sz="1400" dirty="0">
                          <a:effectLst/>
                          <a:latin typeface="+mn-lt"/>
                        </a:rPr>
                        <a:t>12:00 PM - 1:00 PM</a:t>
                      </a:r>
                    </a:p>
                    <a:p>
                      <a:pPr marL="0" marR="0">
                        <a:lnSpc>
                          <a:spcPct val="105000"/>
                        </a:lnSpc>
                        <a:spcBef>
                          <a:spcPts val="0"/>
                        </a:spcBef>
                        <a:spcAft>
                          <a:spcPts val="0"/>
                        </a:spcAft>
                      </a:pPr>
                      <a:endParaRPr lang="en-US" sz="1400" dirty="0">
                        <a:effectLst/>
                        <a:latin typeface="+mn-lt"/>
                        <a:ea typeface="Calibri" panose="020F0502020204030204" pitchFamily="34" charset="0"/>
                      </a:endParaRPr>
                    </a:p>
                    <a:p>
                      <a:pPr marL="0" marR="0" algn="ctr">
                        <a:lnSpc>
                          <a:spcPct val="105000"/>
                        </a:lnSpc>
                        <a:spcBef>
                          <a:spcPts val="0"/>
                        </a:spcBef>
                        <a:spcAft>
                          <a:spcPts val="0"/>
                        </a:spcAft>
                      </a:pPr>
                      <a:r>
                        <a:rPr lang="en-US" sz="1400" dirty="0">
                          <a:effectLst/>
                          <a:latin typeface="+mn-lt"/>
                          <a:ea typeface="Calibri" panose="020F0502020204030204" pitchFamily="34" charset="0"/>
                        </a:rPr>
                        <a:t>&amp;</a:t>
                      </a:r>
                    </a:p>
                    <a:p>
                      <a:pPr marL="0" marR="0">
                        <a:lnSpc>
                          <a:spcPct val="105000"/>
                        </a:lnSpc>
                        <a:spcBef>
                          <a:spcPts val="0"/>
                        </a:spcBef>
                        <a:spcAft>
                          <a:spcPts val="0"/>
                        </a:spcAft>
                      </a:pPr>
                      <a:endParaRPr lang="en-US" sz="1400" dirty="0">
                        <a:effectLst/>
                        <a:latin typeface="+mn-lt"/>
                        <a:ea typeface="Calibri" panose="020F0502020204030204" pitchFamily="34" charset="0"/>
                      </a:endParaRPr>
                    </a:p>
                    <a:p>
                      <a:pPr marL="0" marR="0" lvl="0" indent="0" algn="l" defTabSz="914400" rtl="0" eaLnBrk="1" fontAlgn="auto" latinLnBrk="0" hangingPunct="1">
                        <a:lnSpc>
                          <a:spcPct val="105000"/>
                        </a:lnSpc>
                        <a:spcBef>
                          <a:spcPts val="0"/>
                        </a:spcBef>
                        <a:spcAft>
                          <a:spcPts val="0"/>
                        </a:spcAft>
                        <a:buClrTx/>
                        <a:buSzTx/>
                        <a:buFontTx/>
                        <a:buNone/>
                        <a:tabLst/>
                        <a:defRPr/>
                      </a:pPr>
                      <a:r>
                        <a:rPr lang="en-US" sz="1400" dirty="0">
                          <a:effectLst/>
                          <a:latin typeface="+mn-lt"/>
                        </a:rPr>
                        <a:t>6:00 PM - 7:00 PM</a:t>
                      </a:r>
                      <a:endParaRPr lang="en-US" sz="1400" dirty="0">
                        <a:effectLst/>
                        <a:latin typeface="+mn-lt"/>
                        <a:ea typeface="Calibri" panose="020F0502020204030204" pitchFamily="34" charset="0"/>
                      </a:endParaRPr>
                    </a:p>
                    <a:p>
                      <a:pPr marL="0" marR="0">
                        <a:lnSpc>
                          <a:spcPct val="105000"/>
                        </a:lnSpc>
                        <a:spcBef>
                          <a:spcPts val="0"/>
                        </a:spcBef>
                        <a:spcAft>
                          <a:spcPts val="0"/>
                        </a:spcAft>
                      </a:pPr>
                      <a:endParaRPr lang="en-US" sz="1400" dirty="0">
                        <a:effectLst/>
                        <a:latin typeface="+mn-lt"/>
                        <a:ea typeface="Calibri" panose="020F0502020204030204" pitchFamily="34" charset="0"/>
                      </a:endParaRPr>
                    </a:p>
                  </a:txBody>
                  <a:tcPr marL="68580" marR="68580" marT="0" marB="0"/>
                </a:tc>
                <a:tc>
                  <a:txBody>
                    <a:bodyPr/>
                    <a:lstStyle/>
                    <a:p>
                      <a:pPr marL="0" marR="0">
                        <a:lnSpc>
                          <a:spcPct val="105000"/>
                        </a:lnSpc>
                        <a:spcBef>
                          <a:spcPts val="0"/>
                        </a:spcBef>
                        <a:spcAft>
                          <a:spcPts val="0"/>
                        </a:spcAft>
                      </a:pPr>
                      <a:r>
                        <a:rPr lang="en-US" sz="1400" dirty="0">
                          <a:effectLst/>
                          <a:latin typeface="+mn-lt"/>
                        </a:rPr>
                        <a:t>TDA Overview - Presented by TDA Retirement Counselors</a:t>
                      </a:r>
                      <a:endParaRPr lang="en-US" sz="1400" dirty="0">
                        <a:effectLst/>
                        <a:latin typeface="+mn-lt"/>
                        <a:ea typeface="Calibri" panose="020F0502020204030204" pitchFamily="34" charset="0"/>
                      </a:endParaRPr>
                    </a:p>
                  </a:txBody>
                  <a:tcPr marL="68580" marR="68580" marT="0" marB="0"/>
                </a:tc>
                <a:tc>
                  <a:txBody>
                    <a:bodyPr/>
                    <a:lstStyle/>
                    <a:p>
                      <a:pPr marL="0" marR="0">
                        <a:spcBef>
                          <a:spcPts val="0"/>
                        </a:spcBef>
                        <a:spcAft>
                          <a:spcPts val="0"/>
                        </a:spcAft>
                      </a:pPr>
                      <a:r>
                        <a:rPr lang="en-US" sz="1400" dirty="0">
                          <a:effectLst/>
                          <a:latin typeface="+mn-lt"/>
                        </a:rPr>
                        <a:t>Employees will learn about the TDA (403b) plan highlights and benefits, the importance of saving, why start saving now, along with the tools and resources available to them.</a:t>
                      </a:r>
                      <a:endParaRPr lang="en-US" sz="1400" dirty="0">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4062472742"/>
                  </a:ext>
                </a:extLst>
              </a:tr>
            </a:tbl>
          </a:graphicData>
        </a:graphic>
      </p:graphicFrame>
      <p:graphicFrame>
        <p:nvGraphicFramePr>
          <p:cNvPr id="17" name="Table 16">
            <a:extLst>
              <a:ext uri="{FF2B5EF4-FFF2-40B4-BE49-F238E27FC236}">
                <a16:creationId xmlns:a16="http://schemas.microsoft.com/office/drawing/2014/main" id="{B7D28A54-1DB7-4081-AEFF-6DB835DCEDF2}"/>
              </a:ext>
            </a:extLst>
          </p:cNvPr>
          <p:cNvGraphicFramePr>
            <a:graphicFrameLocks noGrp="1"/>
          </p:cNvGraphicFramePr>
          <p:nvPr>
            <p:extLst>
              <p:ext uri="{D42A27DB-BD31-4B8C-83A1-F6EECF244321}">
                <p14:modId xmlns:p14="http://schemas.microsoft.com/office/powerpoint/2010/main" val="228532914"/>
              </p:ext>
            </p:extLst>
          </p:nvPr>
        </p:nvGraphicFramePr>
        <p:xfrm>
          <a:off x="1605795" y="4067868"/>
          <a:ext cx="9215776" cy="1776667"/>
        </p:xfrm>
        <a:graphic>
          <a:graphicData uri="http://schemas.openxmlformats.org/drawingml/2006/table">
            <a:tbl>
              <a:tblPr firstRow="1" firstCol="1" bandRow="1">
                <a:tableStyleId>{5C22544A-7EE6-4342-B048-85BDC9FD1C3A}</a:tableStyleId>
              </a:tblPr>
              <a:tblGrid>
                <a:gridCol w="1652360">
                  <a:extLst>
                    <a:ext uri="{9D8B030D-6E8A-4147-A177-3AD203B41FA5}">
                      <a16:colId xmlns:a16="http://schemas.microsoft.com/office/drawing/2014/main" val="3894672997"/>
                    </a:ext>
                  </a:extLst>
                </a:gridCol>
                <a:gridCol w="1003176">
                  <a:extLst>
                    <a:ext uri="{9D8B030D-6E8A-4147-A177-3AD203B41FA5}">
                      <a16:colId xmlns:a16="http://schemas.microsoft.com/office/drawing/2014/main" val="1165841627"/>
                    </a:ext>
                  </a:extLst>
                </a:gridCol>
                <a:gridCol w="2444341">
                  <a:extLst>
                    <a:ext uri="{9D8B030D-6E8A-4147-A177-3AD203B41FA5}">
                      <a16:colId xmlns:a16="http://schemas.microsoft.com/office/drawing/2014/main" val="3140177402"/>
                    </a:ext>
                  </a:extLst>
                </a:gridCol>
                <a:gridCol w="4115899">
                  <a:extLst>
                    <a:ext uri="{9D8B030D-6E8A-4147-A177-3AD203B41FA5}">
                      <a16:colId xmlns:a16="http://schemas.microsoft.com/office/drawing/2014/main" val="2386933007"/>
                    </a:ext>
                  </a:extLst>
                </a:gridCol>
              </a:tblGrid>
              <a:tr h="0">
                <a:tc>
                  <a:txBody>
                    <a:bodyPr/>
                    <a:lstStyle/>
                    <a:p>
                      <a:pPr marL="0" marR="0">
                        <a:lnSpc>
                          <a:spcPct val="105000"/>
                        </a:lnSpc>
                        <a:spcBef>
                          <a:spcPts val="0"/>
                        </a:spcBef>
                        <a:spcAft>
                          <a:spcPts val="0"/>
                        </a:spcAft>
                      </a:pPr>
                      <a:r>
                        <a:rPr lang="en-US" sz="1400" dirty="0">
                          <a:effectLst/>
                          <a:latin typeface="+mn-lt"/>
                        </a:rPr>
                        <a:t>Wednesday, January 26</a:t>
                      </a:r>
                      <a:endParaRPr lang="en-US" sz="1400" dirty="0">
                        <a:effectLst/>
                        <a:latin typeface="+mn-lt"/>
                        <a:ea typeface="Calibri" panose="020F0502020204030204" pitchFamily="34" charset="0"/>
                      </a:endParaRPr>
                    </a:p>
                  </a:txBody>
                  <a:tcPr marL="68580" marR="68580" marT="0" marB="0"/>
                </a:tc>
                <a:tc>
                  <a:txBody>
                    <a:bodyPr/>
                    <a:lstStyle/>
                    <a:p>
                      <a:pPr marL="0" marR="0">
                        <a:lnSpc>
                          <a:spcPct val="105000"/>
                        </a:lnSpc>
                        <a:spcBef>
                          <a:spcPts val="0"/>
                        </a:spcBef>
                        <a:spcAft>
                          <a:spcPts val="0"/>
                        </a:spcAft>
                      </a:pPr>
                      <a:r>
                        <a:rPr lang="en-US" sz="1400" dirty="0">
                          <a:effectLst/>
                          <a:latin typeface="+mn-lt"/>
                        </a:rPr>
                        <a:t>12:00 PM - 1:00 PM</a:t>
                      </a:r>
                    </a:p>
                    <a:p>
                      <a:pPr marL="0" marR="0">
                        <a:lnSpc>
                          <a:spcPct val="105000"/>
                        </a:lnSpc>
                        <a:spcBef>
                          <a:spcPts val="0"/>
                        </a:spcBef>
                        <a:spcAft>
                          <a:spcPts val="0"/>
                        </a:spcAft>
                      </a:pPr>
                      <a:endParaRPr lang="en-US" sz="1400" dirty="0">
                        <a:effectLst/>
                        <a:latin typeface="+mn-lt"/>
                        <a:ea typeface="Calibri" panose="020F0502020204030204" pitchFamily="34" charset="0"/>
                      </a:endParaRPr>
                    </a:p>
                    <a:p>
                      <a:pPr marL="0" marR="0" algn="ctr">
                        <a:lnSpc>
                          <a:spcPct val="105000"/>
                        </a:lnSpc>
                        <a:spcBef>
                          <a:spcPts val="0"/>
                        </a:spcBef>
                        <a:spcAft>
                          <a:spcPts val="0"/>
                        </a:spcAft>
                      </a:pPr>
                      <a:r>
                        <a:rPr lang="en-US" sz="1400" dirty="0">
                          <a:effectLst/>
                          <a:latin typeface="+mn-lt"/>
                          <a:ea typeface="Calibri" panose="020F0502020204030204" pitchFamily="34" charset="0"/>
                        </a:rPr>
                        <a:t>&amp;</a:t>
                      </a:r>
                    </a:p>
                    <a:p>
                      <a:pPr marL="0" marR="0">
                        <a:lnSpc>
                          <a:spcPct val="105000"/>
                        </a:lnSpc>
                        <a:spcBef>
                          <a:spcPts val="0"/>
                        </a:spcBef>
                        <a:spcAft>
                          <a:spcPts val="0"/>
                        </a:spcAft>
                      </a:pPr>
                      <a:endParaRPr lang="en-US" sz="1400" dirty="0">
                        <a:effectLst/>
                        <a:latin typeface="+mn-lt"/>
                        <a:ea typeface="Calibri" panose="020F0502020204030204" pitchFamily="34" charset="0"/>
                      </a:endParaRPr>
                    </a:p>
                    <a:p>
                      <a:pPr marL="0" marR="0" lvl="0" indent="0" algn="l" defTabSz="914400" rtl="0" eaLnBrk="1" fontAlgn="auto" latinLnBrk="0" hangingPunct="1">
                        <a:lnSpc>
                          <a:spcPct val="105000"/>
                        </a:lnSpc>
                        <a:spcBef>
                          <a:spcPts val="0"/>
                        </a:spcBef>
                        <a:spcAft>
                          <a:spcPts val="0"/>
                        </a:spcAft>
                        <a:buClrTx/>
                        <a:buSzTx/>
                        <a:buFontTx/>
                        <a:buNone/>
                        <a:tabLst/>
                        <a:defRPr/>
                      </a:pPr>
                      <a:r>
                        <a:rPr lang="en-US" sz="1400" dirty="0">
                          <a:effectLst/>
                          <a:latin typeface="+mn-lt"/>
                        </a:rPr>
                        <a:t>6:00 PM - 7:00 PM</a:t>
                      </a:r>
                      <a:endParaRPr lang="en-US" sz="1400" dirty="0">
                        <a:effectLst/>
                        <a:latin typeface="+mn-lt"/>
                        <a:ea typeface="Calibri" panose="020F0502020204030204" pitchFamily="34" charset="0"/>
                      </a:endParaRPr>
                    </a:p>
                    <a:p>
                      <a:pPr marL="0" marR="0">
                        <a:lnSpc>
                          <a:spcPct val="105000"/>
                        </a:lnSpc>
                        <a:spcBef>
                          <a:spcPts val="0"/>
                        </a:spcBef>
                        <a:spcAft>
                          <a:spcPts val="0"/>
                        </a:spcAft>
                      </a:pPr>
                      <a:endParaRPr lang="en-US" sz="1400" dirty="0">
                        <a:effectLst/>
                        <a:latin typeface="+mn-lt"/>
                        <a:ea typeface="Calibri" panose="020F0502020204030204" pitchFamily="34" charset="0"/>
                      </a:endParaRPr>
                    </a:p>
                  </a:txBody>
                  <a:tcPr marL="68580" marR="68580" marT="0" marB="0"/>
                </a:tc>
                <a:tc>
                  <a:txBody>
                    <a:bodyPr/>
                    <a:lstStyle/>
                    <a:p>
                      <a:pPr marL="0" marR="0">
                        <a:lnSpc>
                          <a:spcPct val="105000"/>
                        </a:lnSpc>
                        <a:spcBef>
                          <a:spcPts val="0"/>
                        </a:spcBef>
                        <a:spcAft>
                          <a:spcPts val="0"/>
                        </a:spcAft>
                      </a:pPr>
                      <a:r>
                        <a:rPr lang="en-US" sz="1400">
                          <a:effectLst/>
                          <a:latin typeface="+mn-lt"/>
                        </a:rPr>
                        <a:t>Five Steps to Retirement Readiness - Presented by TDA Retirement Counselors</a:t>
                      </a:r>
                      <a:endParaRPr lang="en-US" sz="1400">
                        <a:effectLst/>
                        <a:latin typeface="+mn-lt"/>
                        <a:ea typeface="Calibri" panose="020F0502020204030204" pitchFamily="34" charset="0"/>
                      </a:endParaRPr>
                    </a:p>
                  </a:txBody>
                  <a:tcPr marL="68580" marR="68580" marT="0" marB="0"/>
                </a:tc>
                <a:tc>
                  <a:txBody>
                    <a:bodyPr/>
                    <a:lstStyle/>
                    <a:p>
                      <a:pPr marL="0" marR="0">
                        <a:lnSpc>
                          <a:spcPct val="105000"/>
                        </a:lnSpc>
                        <a:spcBef>
                          <a:spcPts val="0"/>
                        </a:spcBef>
                        <a:spcAft>
                          <a:spcPts val="0"/>
                        </a:spcAft>
                      </a:pPr>
                      <a:r>
                        <a:rPr lang="en-US" sz="1400" dirty="0">
                          <a:effectLst/>
                          <a:latin typeface="+mn-lt"/>
                        </a:rPr>
                        <a:t>Retirement planning has five steps: knowing when to start, calculating how much money you'll need, setting priorities, choosing accounts and choosing investments.  Our aim with this retirement planning guide is to help you achieve that goal.</a:t>
                      </a:r>
                      <a:endParaRPr lang="en-US" sz="1400" dirty="0">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1926049434"/>
                  </a:ext>
                </a:extLst>
              </a:tr>
            </a:tbl>
          </a:graphicData>
        </a:graphic>
      </p:graphicFrame>
      <p:sp>
        <p:nvSpPr>
          <p:cNvPr id="20" name="Rectangle 19">
            <a:extLst>
              <a:ext uri="{FF2B5EF4-FFF2-40B4-BE49-F238E27FC236}">
                <a16:creationId xmlns:a16="http://schemas.microsoft.com/office/drawing/2014/main" id="{F77A6D82-A27F-4B58-9F74-D764475EE60D}"/>
              </a:ext>
            </a:extLst>
          </p:cNvPr>
          <p:cNvSpPr/>
          <p:nvPr/>
        </p:nvSpPr>
        <p:spPr>
          <a:xfrm>
            <a:off x="6885149" y="6191871"/>
            <a:ext cx="3262100" cy="369332"/>
          </a:xfrm>
          <a:prstGeom prst="rect">
            <a:avLst/>
          </a:prstGeom>
        </p:spPr>
        <p:txBody>
          <a:bodyPr wrap="square">
            <a:spAutoFit/>
          </a:bodyPr>
          <a:lstStyle/>
          <a:p>
            <a:r>
              <a:rPr lang="en-US" u="sng" dirty="0">
                <a:latin typeface="Avenir Next"/>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Website: hhlearning.nychhc.org</a:t>
            </a:r>
            <a:r>
              <a:rPr lang="en-US" dirty="0">
                <a:latin typeface="Avenir Next"/>
                <a:ea typeface="Calibri" panose="020F0502020204030204" pitchFamily="34" charset="0"/>
                <a:cs typeface="Calibri" panose="020F0502020204030204" pitchFamily="34" charset="0"/>
              </a:rPr>
              <a:t>  </a:t>
            </a:r>
            <a:endParaRPr lang="en-US" dirty="0"/>
          </a:p>
        </p:txBody>
      </p:sp>
      <p:pic>
        <p:nvPicPr>
          <p:cNvPr id="2054" name="Picture 6" descr="cid:image001.png@01D7FD86.9BC20DF0">
            <a:extLst>
              <a:ext uri="{FF2B5EF4-FFF2-40B4-BE49-F238E27FC236}">
                <a16:creationId xmlns:a16="http://schemas.microsoft.com/office/drawing/2014/main" id="{AB998EE2-56E2-40CB-8C3B-6664194AB6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5795" y="1130143"/>
            <a:ext cx="9215776"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526B4B7-A6AF-4DB9-9F05-0F2EB1F2834C}"/>
              </a:ext>
            </a:extLst>
          </p:cNvPr>
          <p:cNvSpPr/>
          <p:nvPr/>
        </p:nvSpPr>
        <p:spPr>
          <a:xfrm>
            <a:off x="1605795" y="5881733"/>
            <a:ext cx="9215775" cy="369332"/>
          </a:xfrm>
          <a:prstGeom prst="rect">
            <a:avLst/>
          </a:prstGeom>
        </p:spPr>
        <p:txBody>
          <a:bodyPr wrap="square">
            <a:spAutoFit/>
          </a:bodyPr>
          <a:lstStyle/>
          <a:p>
            <a:pPr algn="ctr"/>
            <a:r>
              <a:rPr lang="en-US" dirty="0">
                <a:latin typeface="Avenir Next"/>
                <a:ea typeface="Calibri" panose="020F0502020204030204" pitchFamily="34" charset="0"/>
              </a:rPr>
              <a:t>Check out the </a:t>
            </a:r>
            <a:r>
              <a:rPr lang="en-US" u="sng" dirty="0">
                <a:latin typeface="Calibri" panose="020F0502020204030204" pitchFamily="34" charset="0"/>
                <a:ea typeface="Calibri" panose="020F0502020204030204" pitchFamily="34" charset="0"/>
                <a:hlinkClick r:id="rId6">
                  <a:extLst>
                    <a:ext uri="{A12FA001-AC4F-418D-AE19-62706E023703}">
                      <ahyp:hlinkClr xmlns:ahyp="http://schemas.microsoft.com/office/drawing/2018/hyperlinkcolor" val="tx"/>
                    </a:ext>
                  </a:extLst>
                </a:hlinkClick>
              </a:rPr>
              <a:t>Learning Academy</a:t>
            </a:r>
            <a:r>
              <a:rPr lang="en-US" dirty="0">
                <a:latin typeface="Avenir Next"/>
                <a:ea typeface="Calibri" panose="020F0502020204030204" pitchFamily="34" charset="0"/>
              </a:rPr>
              <a:t> on the Insider to see other courses.</a:t>
            </a:r>
            <a:endParaRPr lang="en-US" sz="2400" dirty="0">
              <a:effectLst/>
              <a:latin typeface="Calibri" panose="020F05020202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BD60E9D9-2361-4711-BEF9-D8C2E09BAF73}"/>
              </a:ext>
            </a:extLst>
          </p:cNvPr>
          <p:cNvSpPr/>
          <p:nvPr/>
        </p:nvSpPr>
        <p:spPr>
          <a:xfrm>
            <a:off x="2503503" y="6127949"/>
            <a:ext cx="5168256" cy="461665"/>
          </a:xfrm>
          <a:prstGeom prst="rect">
            <a:avLst/>
          </a:prstGeom>
        </p:spPr>
        <p:txBody>
          <a:bodyPr wrap="square">
            <a:spAutoFit/>
          </a:bodyPr>
          <a:lstStyle/>
          <a:p>
            <a:r>
              <a:rPr lang="en-US" dirty="0">
                <a:latin typeface="Avenir Next"/>
                <a:ea typeface="Calibri" panose="020F0502020204030204" pitchFamily="34" charset="0"/>
              </a:rPr>
              <a:t>Contact: </a:t>
            </a:r>
            <a:r>
              <a:rPr lang="en-US" u="sng" dirty="0">
                <a:latin typeface="Calibri" panose="020F0502020204030204" pitchFamily="34" charset="0"/>
                <a:ea typeface="Calibri" panose="020F0502020204030204" pitchFamily="34" charset="0"/>
                <a:hlinkClick r:id="rId7">
                  <a:extLst>
                    <a:ext uri="{A12FA001-AC4F-418D-AE19-62706E023703}">
                      <ahyp:hlinkClr xmlns:ahyp="http://schemas.microsoft.com/office/drawing/2018/hyperlinkcolor" val="tx"/>
                    </a:ext>
                  </a:extLst>
                </a:hlinkClick>
              </a:rPr>
              <a:t>MyLearning@nychhc.org</a:t>
            </a:r>
            <a:r>
              <a:rPr lang="en-US" dirty="0">
                <a:latin typeface="Avenir Next"/>
                <a:ea typeface="Calibri" panose="020F0502020204030204" pitchFamily="34" charset="0"/>
              </a:rPr>
              <a:t> </a:t>
            </a:r>
            <a:r>
              <a:rPr lang="en-US" sz="2400" dirty="0">
                <a:latin typeface="Avenir Next"/>
                <a:ea typeface="Calibri" panose="020F0502020204030204" pitchFamily="34" charset="0"/>
              </a:rPr>
              <a:t> </a:t>
            </a:r>
            <a:endParaRPr lang="en-US" sz="2400" dirty="0">
              <a:effectLst/>
              <a:latin typeface="Calibri" panose="020F050202020403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3779627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2993" y="1661612"/>
            <a:ext cx="10515600" cy="2852737"/>
          </a:xfrm>
        </p:spPr>
        <p:txBody>
          <a:bodyPr/>
          <a:lstStyle/>
          <a:p>
            <a:r>
              <a:rPr lang="en-US" dirty="0">
                <a:solidFill>
                  <a:schemeClr val="accent1"/>
                </a:solidFill>
              </a:rPr>
              <a:t>Intellectual Wellness</a:t>
            </a:r>
          </a:p>
        </p:txBody>
      </p:sp>
      <p:sp>
        <p:nvSpPr>
          <p:cNvPr id="3" name="Text Placeholder 2"/>
          <p:cNvSpPr>
            <a:spLocks noGrp="1"/>
          </p:cNvSpPr>
          <p:nvPr>
            <p:ph type="body" idx="1"/>
          </p:nvPr>
        </p:nvSpPr>
        <p:spPr>
          <a:solidFill>
            <a:schemeClr val="accent1">
              <a:lumMod val="20000"/>
              <a:lumOff val="80000"/>
            </a:schemeClr>
          </a:solidFill>
        </p:spPr>
        <p:txBody>
          <a:bodyPr tIns="91440" bIns="91440"/>
          <a:lstStyle/>
          <a:p>
            <a:r>
              <a:rPr lang="en-US" b="1" dirty="0">
                <a:solidFill>
                  <a:srgbClr val="0070C0"/>
                </a:solidFill>
              </a:rPr>
              <a:t>Recognizing creative abilities and finding ways to expand knowledge and skills</a:t>
            </a:r>
          </a:p>
        </p:txBody>
      </p:sp>
      <p:pic>
        <p:nvPicPr>
          <p:cNvPr id="6" name="Picture 5">
            <a:extLst>
              <a:ext uri="{FF2B5EF4-FFF2-40B4-BE49-F238E27FC236}">
                <a16:creationId xmlns:a16="http://schemas.microsoft.com/office/drawing/2014/main" id="{97AE0475-B97F-4B15-8148-7B691B494FAD}"/>
              </a:ext>
            </a:extLst>
          </p:cNvPr>
          <p:cNvPicPr>
            <a:picLocks noChangeAspect="1"/>
          </p:cNvPicPr>
          <p:nvPr/>
        </p:nvPicPr>
        <p:blipFill>
          <a:blip r:embed="rId3"/>
          <a:stretch>
            <a:fillRect/>
          </a:stretch>
        </p:blipFill>
        <p:spPr>
          <a:xfrm>
            <a:off x="831850" y="3742824"/>
            <a:ext cx="762000" cy="771525"/>
          </a:xfrm>
          <a:prstGeom prst="rect">
            <a:avLst/>
          </a:prstGeom>
        </p:spPr>
      </p:pic>
      <p:sp>
        <p:nvSpPr>
          <p:cNvPr id="5" name="Oval 4">
            <a:extLst>
              <a:ext uri="{FF2B5EF4-FFF2-40B4-BE49-F238E27FC236}">
                <a16:creationId xmlns:a16="http://schemas.microsoft.com/office/drawing/2014/main" id="{B36E3B11-3A10-476B-9BEA-7BADCA133F78}"/>
              </a:ext>
            </a:extLst>
          </p:cNvPr>
          <p:cNvSpPr/>
          <p:nvPr/>
        </p:nvSpPr>
        <p:spPr>
          <a:xfrm>
            <a:off x="855013" y="376400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506D7B7-3C40-47BD-BDFA-007520927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173" y="3899986"/>
            <a:ext cx="457200" cy="457200"/>
          </a:xfrm>
          <a:prstGeom prst="rect">
            <a:avLst/>
          </a:prstGeom>
          <a:solidFill>
            <a:srgbClr val="002060"/>
          </a:solidFill>
        </p:spPr>
      </p:pic>
    </p:spTree>
    <p:custDataLst>
      <p:tags r:id="rId1"/>
    </p:custDataLst>
    <p:extLst>
      <p:ext uri="{BB962C8B-B14F-4D97-AF65-F5344CB8AC3E}">
        <p14:creationId xmlns:p14="http://schemas.microsoft.com/office/powerpoint/2010/main" val="37710295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BCB2D15-9753-4BFA-9884-457A55E6A860}"/>
              </a:ext>
            </a:extLst>
          </p:cNvPr>
          <p:cNvSpPr>
            <a:spLocks noGrp="1"/>
          </p:cNvSpPr>
          <p:nvPr>
            <p:ph type="title"/>
          </p:nvPr>
        </p:nvSpPr>
        <p:spPr>
          <a:xfrm>
            <a:off x="1529317" y="117353"/>
            <a:ext cx="10515600" cy="1125404"/>
          </a:xfrm>
        </p:spPr>
        <p:txBody>
          <a:bodyPr/>
          <a:lstStyle/>
          <a:p>
            <a:pPr algn="r"/>
            <a:r>
              <a:rPr lang="en-US" b="0" cap="small" dirty="0"/>
              <a:t>Just-in-Time Training </a:t>
            </a:r>
          </a:p>
        </p:txBody>
      </p:sp>
      <p:cxnSp>
        <p:nvCxnSpPr>
          <p:cNvPr id="11" name="Straight Connector 10">
            <a:extLst>
              <a:ext uri="{FF2B5EF4-FFF2-40B4-BE49-F238E27FC236}">
                <a16:creationId xmlns:a16="http://schemas.microsoft.com/office/drawing/2014/main" id="{7C463DA5-FDE6-4AD6-9571-02EAEA57F198}"/>
              </a:ext>
            </a:extLst>
          </p:cNvPr>
          <p:cNvCxnSpPr>
            <a:cxnSpLocks/>
          </p:cNvCxnSpPr>
          <p:nvPr/>
        </p:nvCxnSpPr>
        <p:spPr>
          <a:xfrm rot="5400000">
            <a:off x="8531500" y="-2661835"/>
            <a:ext cx="0" cy="73152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4" name="Rectangle 3">
            <a:extLst>
              <a:ext uri="{FF2B5EF4-FFF2-40B4-BE49-F238E27FC236}">
                <a16:creationId xmlns:a16="http://schemas.microsoft.com/office/drawing/2014/main" id="{84EBC2CD-B9FF-4B02-B692-577CBAC6AE69}"/>
              </a:ext>
            </a:extLst>
          </p:cNvPr>
          <p:cNvSpPr/>
          <p:nvPr/>
        </p:nvSpPr>
        <p:spPr>
          <a:xfrm>
            <a:off x="8422754" y="1622306"/>
            <a:ext cx="3383506" cy="707886"/>
          </a:xfrm>
          <a:prstGeom prst="rect">
            <a:avLst/>
          </a:prstGeom>
          <a:solidFill>
            <a:srgbClr val="94C93D"/>
          </a:solidFill>
          <a:ln w="38100">
            <a:solidFill>
              <a:schemeClr val="accent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000" b="0" i="0" u="sng" strike="noStrike" kern="1200" cap="none" spc="0" normalizeH="0" baseline="0" noProof="0" dirty="0">
                <a:ln>
                  <a:noFill/>
                </a:ln>
                <a:solidFill>
                  <a:srgbClr val="1D4189"/>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Click here for the Wellness Just-in-Time Training Portal</a:t>
            </a:r>
            <a:endParaRPr kumimoji="0" lang="en-US" sz="2000" b="0" i="0" u="none" strike="noStrike" kern="1200" cap="none" spc="0" normalizeH="0" baseline="0" noProof="0" dirty="0">
              <a:ln>
                <a:noFill/>
              </a:ln>
              <a:solidFill>
                <a:srgbClr val="1D4189"/>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3666B2FA-940D-4B57-BCE6-55399AAC1947}"/>
              </a:ext>
            </a:extLst>
          </p:cNvPr>
          <p:cNvPicPr>
            <a:picLocks noChangeAspect="1"/>
          </p:cNvPicPr>
          <p:nvPr/>
        </p:nvPicPr>
        <p:blipFill>
          <a:blip r:embed="rId5"/>
          <a:stretch>
            <a:fillRect/>
          </a:stretch>
        </p:blipFill>
        <p:spPr>
          <a:xfrm>
            <a:off x="147083" y="1091954"/>
            <a:ext cx="3332009" cy="3749040"/>
          </a:xfrm>
          <a:prstGeom prst="rect">
            <a:avLst/>
          </a:prstGeom>
          <a:ln>
            <a:solidFill>
              <a:srgbClr val="0070C0"/>
            </a:solidFill>
          </a:ln>
        </p:spPr>
      </p:pic>
      <p:pic>
        <p:nvPicPr>
          <p:cNvPr id="2" name="Picture 1">
            <a:extLst>
              <a:ext uri="{FF2B5EF4-FFF2-40B4-BE49-F238E27FC236}">
                <a16:creationId xmlns:a16="http://schemas.microsoft.com/office/drawing/2014/main" id="{1E6CCC2B-9D86-42ED-878F-55FE14A88C88}"/>
              </a:ext>
            </a:extLst>
          </p:cNvPr>
          <p:cNvPicPr>
            <a:picLocks noChangeAspect="1"/>
          </p:cNvPicPr>
          <p:nvPr/>
        </p:nvPicPr>
        <p:blipFill>
          <a:blip r:embed="rId6"/>
          <a:stretch>
            <a:fillRect/>
          </a:stretch>
        </p:blipFill>
        <p:spPr>
          <a:xfrm>
            <a:off x="3137960" y="1380016"/>
            <a:ext cx="5046137" cy="3749040"/>
          </a:xfrm>
          <a:prstGeom prst="rect">
            <a:avLst/>
          </a:prstGeom>
          <a:ln>
            <a:solidFill>
              <a:srgbClr val="0070C0"/>
            </a:solidFill>
          </a:ln>
        </p:spPr>
      </p:pic>
      <p:pic>
        <p:nvPicPr>
          <p:cNvPr id="7" name="Picture 6">
            <a:hlinkClick r:id="rId4"/>
            <a:extLst>
              <a:ext uri="{FF2B5EF4-FFF2-40B4-BE49-F238E27FC236}">
                <a16:creationId xmlns:a16="http://schemas.microsoft.com/office/drawing/2014/main" id="{3C48C093-EEE0-4B53-B5AD-9C984FE19D36}"/>
              </a:ext>
            </a:extLst>
          </p:cNvPr>
          <p:cNvPicPr>
            <a:picLocks noChangeAspect="1"/>
          </p:cNvPicPr>
          <p:nvPr/>
        </p:nvPicPr>
        <p:blipFill rotWithShape="1">
          <a:blip r:embed="rId7">
            <a:extLst>
              <a:ext uri="{28A0092B-C50C-407E-A947-70E740481C1C}">
                <a14:useLocalDpi xmlns:a14="http://schemas.microsoft.com/office/drawing/2010/main" val="0"/>
              </a:ext>
            </a:extLst>
          </a:blip>
          <a:srcRect l="13409" r="6883"/>
          <a:stretch/>
        </p:blipFill>
        <p:spPr>
          <a:xfrm>
            <a:off x="6895798" y="2709742"/>
            <a:ext cx="5149119" cy="4023360"/>
          </a:xfrm>
          <a:prstGeom prst="rect">
            <a:avLst/>
          </a:prstGeom>
          <a:ln>
            <a:solidFill>
              <a:srgbClr val="0070C0"/>
            </a:solidFill>
          </a:ln>
        </p:spPr>
      </p:pic>
      <p:sp>
        <p:nvSpPr>
          <p:cNvPr id="16" name="TextBox 15">
            <a:extLst>
              <a:ext uri="{FF2B5EF4-FFF2-40B4-BE49-F238E27FC236}">
                <a16:creationId xmlns:a16="http://schemas.microsoft.com/office/drawing/2014/main" id="{5275F594-B2A2-42E3-A234-12E947C9BEBD}"/>
              </a:ext>
            </a:extLst>
          </p:cNvPr>
          <p:cNvSpPr txBox="1"/>
          <p:nvPr/>
        </p:nvSpPr>
        <p:spPr>
          <a:xfrm>
            <a:off x="147083" y="5357656"/>
            <a:ext cx="5752615" cy="1169551"/>
          </a:xfrm>
          <a:prstGeom prst="rect">
            <a:avLst/>
          </a:prstGeom>
          <a:solidFill>
            <a:schemeClr val="tx1">
              <a:lumMod val="95000"/>
            </a:schemeClr>
          </a:solidFill>
          <a:effectLst>
            <a:outerShdw blurRad="50800" dist="38100" dir="5400000" algn="t" rotWithShape="0">
              <a:prstClr val="black">
                <a:alpha val="40000"/>
              </a:prstClr>
            </a:outerShdw>
          </a:effectLst>
        </p:spPr>
        <p:txBody>
          <a:bodyPr wrap="square" tIns="91440" bIns="9144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98D28"/>
                </a:solidFill>
                <a:effectLst/>
                <a:uLnTx/>
                <a:uFillTx/>
                <a:latin typeface="Arial" panose="020B0604020202020204"/>
                <a:ea typeface="+mn-ea"/>
                <a:cs typeface="+mn-cs"/>
              </a:rPr>
              <a:t>Just-in-Time Trainings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rial" panose="020B0604020202020204"/>
                <a:ea typeface="+mn-ea"/>
                <a:cs typeface="+mn-cs"/>
              </a:rPr>
              <a:t>Trainings for staff centered around Emotional, Environmental, Occupational, Physical, Spiritual, Intellectual, Financial &amp; Social </a:t>
            </a:r>
            <a:r>
              <a:rPr lang="en-US" sz="1600" b="1" dirty="0">
                <a:solidFill>
                  <a:srgbClr val="0070C0"/>
                </a:solidFill>
                <a:latin typeface="Arial" panose="020B0604020202020204"/>
              </a:rPr>
              <a:t>well-being</a:t>
            </a:r>
            <a:endParaRPr kumimoji="0" lang="en-US" sz="16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D89ACFB1-7C90-4506-97AB-B36A9B43DE6E}"/>
              </a:ext>
            </a:extLst>
          </p:cNvPr>
          <p:cNvSpPr txBox="1"/>
          <p:nvPr/>
        </p:nvSpPr>
        <p:spPr>
          <a:xfrm>
            <a:off x="3217862" y="4612493"/>
            <a:ext cx="1453393" cy="457200"/>
          </a:xfrm>
          <a:prstGeom prst="rect">
            <a:avLst/>
          </a:prstGeom>
          <a:noFill/>
          <a:ln w="38100">
            <a:solidFill>
              <a:srgbClr val="FF0000"/>
            </a:solidFill>
          </a:ln>
        </p:spPr>
        <p:txBody>
          <a:bodyPr wrap="square" rtlCol="0">
            <a:spAutoFit/>
          </a:bodyPr>
          <a:lstStyle/>
          <a:p>
            <a:endParaRPr lang="en-US" dirty="0"/>
          </a:p>
        </p:txBody>
      </p:sp>
      <p:sp>
        <p:nvSpPr>
          <p:cNvPr id="12" name="TextBox 11">
            <a:extLst>
              <a:ext uri="{FF2B5EF4-FFF2-40B4-BE49-F238E27FC236}">
                <a16:creationId xmlns:a16="http://schemas.microsoft.com/office/drawing/2014/main" id="{78934A68-2D8A-47C4-AFF6-CFFC19E8DA1E}"/>
              </a:ext>
            </a:extLst>
          </p:cNvPr>
          <p:cNvSpPr txBox="1"/>
          <p:nvPr/>
        </p:nvSpPr>
        <p:spPr>
          <a:xfrm>
            <a:off x="7558292" y="4588385"/>
            <a:ext cx="2850348" cy="2103120"/>
          </a:xfrm>
          <a:prstGeom prst="rect">
            <a:avLst/>
          </a:prstGeom>
          <a:noFill/>
          <a:ln w="38100">
            <a:solidFill>
              <a:srgbClr val="FF0000"/>
            </a:solidFill>
          </a:ln>
        </p:spPr>
        <p:txBody>
          <a:bodyPr wrap="square" rtlCol="0">
            <a:spAutoFit/>
          </a:bodyPr>
          <a:lstStyle/>
          <a:p>
            <a:endParaRPr lang="en-US" dirty="0"/>
          </a:p>
        </p:txBody>
      </p:sp>
      <p:cxnSp>
        <p:nvCxnSpPr>
          <p:cNvPr id="14" name="Connector: Elbow 13">
            <a:extLst>
              <a:ext uri="{FF2B5EF4-FFF2-40B4-BE49-F238E27FC236}">
                <a16:creationId xmlns:a16="http://schemas.microsoft.com/office/drawing/2014/main" id="{5ACB6D14-ED90-433D-AF43-837AB7E0CE5D}"/>
              </a:ext>
            </a:extLst>
          </p:cNvPr>
          <p:cNvCxnSpPr>
            <a:stCxn id="10" idx="3"/>
            <a:endCxn id="12" idx="1"/>
          </p:cNvCxnSpPr>
          <p:nvPr/>
        </p:nvCxnSpPr>
        <p:spPr>
          <a:xfrm>
            <a:off x="4671255" y="4841093"/>
            <a:ext cx="2887037" cy="798852"/>
          </a:xfrm>
          <a:prstGeom prst="bentConnector3">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889978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F5600F6-21C6-481B-B596-B26DEE7353D0}"/>
              </a:ext>
            </a:extLst>
          </p:cNvPr>
          <p:cNvPicPr>
            <a:picLocks noChangeAspect="1"/>
          </p:cNvPicPr>
          <p:nvPr/>
        </p:nvPicPr>
        <p:blipFill>
          <a:blip r:embed="rId3"/>
          <a:stretch>
            <a:fillRect/>
          </a:stretch>
        </p:blipFill>
        <p:spPr>
          <a:xfrm>
            <a:off x="3069489" y="1641167"/>
            <a:ext cx="2653091" cy="4846320"/>
          </a:xfrm>
          <a:prstGeom prst="rect">
            <a:avLst/>
          </a:prstGeom>
        </p:spPr>
      </p:pic>
      <p:pic>
        <p:nvPicPr>
          <p:cNvPr id="21" name="Picture 20">
            <a:extLst>
              <a:ext uri="{FF2B5EF4-FFF2-40B4-BE49-F238E27FC236}">
                <a16:creationId xmlns:a16="http://schemas.microsoft.com/office/drawing/2014/main" id="{30455941-C8CE-4F0A-9431-CABFAEAAD663}"/>
              </a:ext>
            </a:extLst>
          </p:cNvPr>
          <p:cNvPicPr>
            <a:picLocks noChangeAspect="1"/>
          </p:cNvPicPr>
          <p:nvPr/>
        </p:nvPicPr>
        <p:blipFill>
          <a:blip r:embed="rId4"/>
          <a:stretch>
            <a:fillRect/>
          </a:stretch>
        </p:blipFill>
        <p:spPr>
          <a:xfrm>
            <a:off x="6096000" y="1109618"/>
            <a:ext cx="5710925" cy="5606993"/>
          </a:xfrm>
          <a:prstGeom prst="rect">
            <a:avLst/>
          </a:prstGeom>
        </p:spPr>
      </p:pic>
      <p:grpSp>
        <p:nvGrpSpPr>
          <p:cNvPr id="19" name="Group 18"/>
          <p:cNvGrpSpPr/>
          <p:nvPr/>
        </p:nvGrpSpPr>
        <p:grpSpPr>
          <a:xfrm>
            <a:off x="9625" y="2332131"/>
            <a:ext cx="2992289" cy="3470474"/>
            <a:chOff x="285751" y="797885"/>
            <a:chExt cx="3486150" cy="3470474"/>
          </a:xfrm>
        </p:grpSpPr>
        <p:pic>
          <p:nvPicPr>
            <p:cNvPr id="14" name="Picture 13"/>
            <p:cNvPicPr>
              <a:picLocks noChangeAspect="1"/>
            </p:cNvPicPr>
            <p:nvPr/>
          </p:nvPicPr>
          <p:blipFill rotWithShape="1">
            <a:blip r:embed="rId5"/>
            <a:srcRect l="16417" t="-1034" r="41398" b="-405"/>
            <a:stretch/>
          </p:blipFill>
          <p:spPr>
            <a:xfrm>
              <a:off x="285751" y="797885"/>
              <a:ext cx="3486150" cy="3470474"/>
            </a:xfrm>
            <a:prstGeom prst="rect">
              <a:avLst/>
            </a:prstGeom>
          </p:spPr>
        </p:pic>
        <p:sp>
          <p:nvSpPr>
            <p:cNvPr id="15" name="Rectangle 14"/>
            <p:cNvSpPr/>
            <p:nvPr/>
          </p:nvSpPr>
          <p:spPr>
            <a:xfrm>
              <a:off x="345057" y="1714500"/>
              <a:ext cx="3426844" cy="132873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Rectangle 17"/>
          <p:cNvSpPr/>
          <p:nvPr/>
        </p:nvSpPr>
        <p:spPr>
          <a:xfrm>
            <a:off x="2971015" y="5542042"/>
            <a:ext cx="2803625" cy="94544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p:cNvSpPr/>
          <p:nvPr/>
        </p:nvSpPr>
        <p:spPr>
          <a:xfrm>
            <a:off x="6854996" y="5474621"/>
            <a:ext cx="2560608" cy="124199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7" name="Straight Arrow Connector 26"/>
          <p:cNvCxnSpPr>
            <a:cxnSpLocks/>
          </p:cNvCxnSpPr>
          <p:nvPr/>
        </p:nvCxnSpPr>
        <p:spPr>
          <a:xfrm>
            <a:off x="3001914" y="4533120"/>
            <a:ext cx="321360" cy="960979"/>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9" name="Straight Arrow Connector 28"/>
          <p:cNvCxnSpPr>
            <a:cxnSpLocks/>
            <a:stCxn id="18" idx="3"/>
            <a:endCxn id="23" idx="1"/>
          </p:cNvCxnSpPr>
          <p:nvPr/>
        </p:nvCxnSpPr>
        <p:spPr>
          <a:xfrm>
            <a:off x="5774640" y="6014765"/>
            <a:ext cx="1080356" cy="80851"/>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pic>
        <p:nvPicPr>
          <p:cNvPr id="2" name="Picture 1">
            <a:extLst>
              <a:ext uri="{FF2B5EF4-FFF2-40B4-BE49-F238E27FC236}">
                <a16:creationId xmlns:a16="http://schemas.microsoft.com/office/drawing/2014/main" id="{98BFFBA8-8338-4589-8E47-5E5CE39EB214}"/>
              </a:ext>
            </a:extLst>
          </p:cNvPr>
          <p:cNvPicPr>
            <a:picLocks noChangeAspect="1"/>
          </p:cNvPicPr>
          <p:nvPr/>
        </p:nvPicPr>
        <p:blipFill rotWithShape="1">
          <a:blip r:embed="rId6"/>
          <a:srcRect t="47035" r="47024" b="27076"/>
          <a:stretch/>
        </p:blipFill>
        <p:spPr>
          <a:xfrm>
            <a:off x="77200" y="4614362"/>
            <a:ext cx="2803624" cy="1237797"/>
          </a:xfrm>
          <a:prstGeom prst="rect">
            <a:avLst/>
          </a:prstGeom>
        </p:spPr>
      </p:pic>
      <p:sp>
        <p:nvSpPr>
          <p:cNvPr id="30" name="Title 1">
            <a:extLst>
              <a:ext uri="{FF2B5EF4-FFF2-40B4-BE49-F238E27FC236}">
                <a16:creationId xmlns:a16="http://schemas.microsoft.com/office/drawing/2014/main" id="{BA718878-DE1D-4FFC-9BF1-0F5F50854A83}"/>
              </a:ext>
            </a:extLst>
          </p:cNvPr>
          <p:cNvSpPr>
            <a:spLocks noGrp="1"/>
          </p:cNvSpPr>
          <p:nvPr>
            <p:ph type="title"/>
          </p:nvPr>
        </p:nvSpPr>
        <p:spPr>
          <a:xfrm>
            <a:off x="1529317" y="117353"/>
            <a:ext cx="10515600" cy="1125404"/>
          </a:xfrm>
        </p:spPr>
        <p:txBody>
          <a:bodyPr/>
          <a:lstStyle/>
          <a:p>
            <a:pPr algn="r"/>
            <a:r>
              <a:rPr lang="en-US" b="0" cap="small" dirty="0"/>
              <a:t>Knowledge is Power</a:t>
            </a:r>
          </a:p>
        </p:txBody>
      </p:sp>
      <p:cxnSp>
        <p:nvCxnSpPr>
          <p:cNvPr id="31" name="Straight Connector 30">
            <a:extLst>
              <a:ext uri="{FF2B5EF4-FFF2-40B4-BE49-F238E27FC236}">
                <a16:creationId xmlns:a16="http://schemas.microsoft.com/office/drawing/2014/main" id="{FDAE2032-8E71-4D8C-9B77-325EB61E27A8}"/>
              </a:ext>
            </a:extLst>
          </p:cNvPr>
          <p:cNvCxnSpPr>
            <a:cxnSpLocks/>
          </p:cNvCxnSpPr>
          <p:nvPr/>
        </p:nvCxnSpPr>
        <p:spPr>
          <a:xfrm rot="5400000">
            <a:off x="9073117" y="-1976035"/>
            <a:ext cx="0" cy="59436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6F091A54-6D7C-40AF-AAFD-3165E7BB57C3}"/>
              </a:ext>
            </a:extLst>
          </p:cNvPr>
          <p:cNvSpPr txBox="1"/>
          <p:nvPr/>
        </p:nvSpPr>
        <p:spPr>
          <a:xfrm>
            <a:off x="-3089274" y="1176638"/>
            <a:ext cx="12182375" cy="338554"/>
          </a:xfrm>
          <a:prstGeom prst="rect">
            <a:avLst/>
          </a:prstGeom>
          <a:noFill/>
        </p:spPr>
        <p:txBody>
          <a:bodyPr wrap="square" rtlCol="0">
            <a:spAutoFit/>
          </a:bodyPr>
          <a:lstStyle/>
          <a:p>
            <a:pPr algn="ctr"/>
            <a:r>
              <a:rPr lang="en-US" sz="1600" dirty="0">
                <a:solidFill>
                  <a:srgbClr val="0070C0"/>
                </a:solidFill>
              </a:rPr>
              <a:t>http://hhcinsider.nychhc.org/sites/COVID-19/Pages/EPSR.aspx</a:t>
            </a:r>
          </a:p>
        </p:txBody>
      </p:sp>
      <p:sp>
        <p:nvSpPr>
          <p:cNvPr id="16" name="TextBox 15">
            <a:extLst>
              <a:ext uri="{FF2B5EF4-FFF2-40B4-BE49-F238E27FC236}">
                <a16:creationId xmlns:a16="http://schemas.microsoft.com/office/drawing/2014/main" id="{493543CA-BABB-4843-A5B4-B629DBE317BD}"/>
              </a:ext>
            </a:extLst>
          </p:cNvPr>
          <p:cNvSpPr txBox="1"/>
          <p:nvPr/>
        </p:nvSpPr>
        <p:spPr>
          <a:xfrm>
            <a:off x="60529" y="4680642"/>
            <a:ext cx="2842911" cy="1171517"/>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22400922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597" y="2717352"/>
            <a:ext cx="2291109" cy="195817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Scroll towards the bottom of the page to find Recorded Crisis Response Trainings</a:t>
            </a:r>
          </a:p>
        </p:txBody>
      </p:sp>
      <p:grpSp>
        <p:nvGrpSpPr>
          <p:cNvPr id="5" name="Group 4"/>
          <p:cNvGrpSpPr/>
          <p:nvPr/>
        </p:nvGrpSpPr>
        <p:grpSpPr>
          <a:xfrm>
            <a:off x="2612242" y="1514724"/>
            <a:ext cx="6663962" cy="5023691"/>
            <a:chOff x="2821562" y="1177838"/>
            <a:chExt cx="6663962" cy="5023691"/>
          </a:xfrm>
        </p:grpSpPr>
        <p:pic>
          <p:nvPicPr>
            <p:cNvPr id="2" name="Picture 1"/>
            <p:cNvPicPr>
              <a:picLocks noChangeAspect="1"/>
            </p:cNvPicPr>
            <p:nvPr/>
          </p:nvPicPr>
          <p:blipFill rotWithShape="1">
            <a:blip r:embed="rId3"/>
            <a:srcRect r="5071" b="30966"/>
            <a:stretch/>
          </p:blipFill>
          <p:spPr>
            <a:xfrm>
              <a:off x="2821562" y="1177838"/>
              <a:ext cx="6663962" cy="5023691"/>
            </a:xfrm>
            <a:prstGeom prst="rect">
              <a:avLst/>
            </a:prstGeom>
          </p:spPr>
        </p:pic>
        <p:sp>
          <p:nvSpPr>
            <p:cNvPr id="4" name="Rectangle 3"/>
            <p:cNvSpPr/>
            <p:nvPr/>
          </p:nvSpPr>
          <p:spPr>
            <a:xfrm>
              <a:off x="6501997" y="1729648"/>
              <a:ext cx="791169" cy="19830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1" name="Rectangle 30"/>
          <p:cNvSpPr/>
          <p:nvPr/>
        </p:nvSpPr>
        <p:spPr>
          <a:xfrm>
            <a:off x="9429740" y="2055939"/>
            <a:ext cx="2556612" cy="3173279"/>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Click “Video” under the Training title you want to view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The video recording will automatically download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Once download is complete, click the file and it will open for viewing </a:t>
            </a:r>
          </a:p>
        </p:txBody>
      </p:sp>
      <p:cxnSp>
        <p:nvCxnSpPr>
          <p:cNvPr id="13" name="Straight Arrow Connector 12"/>
          <p:cNvCxnSpPr/>
          <p:nvPr/>
        </p:nvCxnSpPr>
        <p:spPr>
          <a:xfrm>
            <a:off x="7083846" y="2209754"/>
            <a:ext cx="2206481" cy="5508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3" idx="0"/>
          </p:cNvCxnSpPr>
          <p:nvPr/>
        </p:nvCxnSpPr>
        <p:spPr>
          <a:xfrm flipV="1">
            <a:off x="1313152" y="1770942"/>
            <a:ext cx="1299090" cy="946410"/>
          </a:xfrm>
          <a:prstGeom prst="straightConnector1">
            <a:avLst/>
          </a:prstGeom>
          <a:ln w="381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18" name="Title 1">
            <a:extLst>
              <a:ext uri="{FF2B5EF4-FFF2-40B4-BE49-F238E27FC236}">
                <a16:creationId xmlns:a16="http://schemas.microsoft.com/office/drawing/2014/main" id="{F42B8DFE-6196-45B4-8DC7-96036037EC3D}"/>
              </a:ext>
            </a:extLst>
          </p:cNvPr>
          <p:cNvSpPr>
            <a:spLocks noGrp="1"/>
          </p:cNvSpPr>
          <p:nvPr>
            <p:ph type="title"/>
          </p:nvPr>
        </p:nvSpPr>
        <p:spPr>
          <a:xfrm>
            <a:off x="1529317" y="117353"/>
            <a:ext cx="10515600" cy="1125404"/>
          </a:xfrm>
        </p:spPr>
        <p:txBody>
          <a:bodyPr/>
          <a:lstStyle/>
          <a:p>
            <a:pPr algn="r"/>
            <a:r>
              <a:rPr lang="en-US" b="0" cap="small" dirty="0"/>
              <a:t>Trainings Available</a:t>
            </a:r>
          </a:p>
        </p:txBody>
      </p:sp>
      <p:cxnSp>
        <p:nvCxnSpPr>
          <p:cNvPr id="19" name="Straight Connector 18">
            <a:extLst>
              <a:ext uri="{FF2B5EF4-FFF2-40B4-BE49-F238E27FC236}">
                <a16:creationId xmlns:a16="http://schemas.microsoft.com/office/drawing/2014/main" id="{59893A75-F709-4DC1-AD59-CB376E62542F}"/>
              </a:ext>
            </a:extLst>
          </p:cNvPr>
          <p:cNvCxnSpPr>
            <a:cxnSpLocks/>
          </p:cNvCxnSpPr>
          <p:nvPr/>
        </p:nvCxnSpPr>
        <p:spPr>
          <a:xfrm rot="5400000">
            <a:off x="9073117" y="-1976035"/>
            <a:ext cx="0" cy="59436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0" name="Title 1">
            <a:extLst>
              <a:ext uri="{FF2B5EF4-FFF2-40B4-BE49-F238E27FC236}">
                <a16:creationId xmlns:a16="http://schemas.microsoft.com/office/drawing/2014/main" id="{39E06D90-6309-4E63-B271-21D4DEC2CC53}"/>
              </a:ext>
            </a:extLst>
          </p:cNvPr>
          <p:cNvSpPr txBox="1">
            <a:spLocks/>
          </p:cNvSpPr>
          <p:nvPr/>
        </p:nvSpPr>
        <p:spPr>
          <a:xfrm>
            <a:off x="1529317" y="928028"/>
            <a:ext cx="10515600" cy="5627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algn="r"/>
            <a:r>
              <a:rPr lang="en-US" sz="2000" cap="small" dirty="0"/>
              <a:t>Anytime, Anywhere</a:t>
            </a:r>
          </a:p>
        </p:txBody>
      </p:sp>
    </p:spTree>
    <p:extLst>
      <p:ext uri="{BB962C8B-B14F-4D97-AF65-F5344CB8AC3E}">
        <p14:creationId xmlns:p14="http://schemas.microsoft.com/office/powerpoint/2010/main" val="13253995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2993" y="1661612"/>
            <a:ext cx="10515600" cy="2852737"/>
          </a:xfrm>
        </p:spPr>
        <p:txBody>
          <a:bodyPr/>
          <a:lstStyle/>
          <a:p>
            <a:r>
              <a:rPr lang="en-US" dirty="0">
                <a:solidFill>
                  <a:schemeClr val="accent1"/>
                </a:solidFill>
              </a:rPr>
              <a:t>Occupational Wellness</a:t>
            </a:r>
          </a:p>
        </p:txBody>
      </p:sp>
      <p:sp>
        <p:nvSpPr>
          <p:cNvPr id="3" name="Text Placeholder 2"/>
          <p:cNvSpPr>
            <a:spLocks noGrp="1"/>
          </p:cNvSpPr>
          <p:nvPr>
            <p:ph type="body" idx="1"/>
          </p:nvPr>
        </p:nvSpPr>
        <p:spPr>
          <a:solidFill>
            <a:schemeClr val="accent1">
              <a:lumMod val="20000"/>
              <a:lumOff val="80000"/>
            </a:schemeClr>
          </a:solidFill>
        </p:spPr>
        <p:txBody>
          <a:bodyPr tIns="91440" bIns="91440"/>
          <a:lstStyle/>
          <a:p>
            <a:r>
              <a:rPr lang="en-US" b="1" dirty="0">
                <a:solidFill>
                  <a:srgbClr val="0070C0"/>
                </a:solidFill>
              </a:rPr>
              <a:t>Finding personal satisfaction and feeling valued in one’s work</a:t>
            </a:r>
          </a:p>
        </p:txBody>
      </p:sp>
      <p:pic>
        <p:nvPicPr>
          <p:cNvPr id="5" name="Picture 4">
            <a:extLst>
              <a:ext uri="{FF2B5EF4-FFF2-40B4-BE49-F238E27FC236}">
                <a16:creationId xmlns:a16="http://schemas.microsoft.com/office/drawing/2014/main" id="{9C9F166E-9EE5-4E97-AF73-CA272DB27A5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791943" y="3742824"/>
            <a:ext cx="781050" cy="771525"/>
          </a:xfrm>
          <a:prstGeom prst="rect">
            <a:avLst/>
          </a:prstGeom>
        </p:spPr>
      </p:pic>
      <p:sp>
        <p:nvSpPr>
          <p:cNvPr id="7" name="Oval 6">
            <a:extLst>
              <a:ext uri="{FF2B5EF4-FFF2-40B4-BE49-F238E27FC236}">
                <a16:creationId xmlns:a16="http://schemas.microsoft.com/office/drawing/2014/main" id="{8F3ECDFD-8108-4CA9-A734-4DB3DFCF50B0}"/>
              </a:ext>
            </a:extLst>
          </p:cNvPr>
          <p:cNvSpPr/>
          <p:nvPr/>
        </p:nvSpPr>
        <p:spPr>
          <a:xfrm>
            <a:off x="855013" y="376400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F26ADA7-C830-4FCE-B1C9-FE983A00D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244" y="3902086"/>
            <a:ext cx="457200" cy="457200"/>
          </a:xfrm>
          <a:prstGeom prst="rect">
            <a:avLst/>
          </a:prstGeom>
          <a:solidFill>
            <a:srgbClr val="002060"/>
          </a:solidFill>
        </p:spPr>
      </p:pic>
    </p:spTree>
    <p:custDataLst>
      <p:tags r:id="rId1"/>
    </p:custDataLst>
    <p:extLst>
      <p:ext uri="{BB962C8B-B14F-4D97-AF65-F5344CB8AC3E}">
        <p14:creationId xmlns:p14="http://schemas.microsoft.com/office/powerpoint/2010/main" val="5173374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949E57F-B132-48A8-9170-546107308B22}"/>
              </a:ext>
            </a:extLst>
          </p:cNvPr>
          <p:cNvSpPr txBox="1"/>
          <p:nvPr/>
        </p:nvSpPr>
        <p:spPr>
          <a:xfrm>
            <a:off x="861135" y="1117700"/>
            <a:ext cx="10070954" cy="5514621"/>
          </a:xfrm>
          <a:prstGeom prst="rect">
            <a:avLst/>
          </a:prstGeom>
          <a:solidFill>
            <a:srgbClr val="EDEFF2"/>
          </a:solidFill>
        </p:spPr>
        <p:txBody>
          <a:bodyPr wrap="square" rtlCol="0">
            <a:spAutoFit/>
          </a:bodyPr>
          <a:lstStyle/>
          <a:p>
            <a:endParaRPr lang="en-US" dirty="0"/>
          </a:p>
        </p:txBody>
      </p:sp>
      <p:sp>
        <p:nvSpPr>
          <p:cNvPr id="2" name="Title 1"/>
          <p:cNvSpPr>
            <a:spLocks noGrp="1"/>
          </p:cNvSpPr>
          <p:nvPr>
            <p:ph type="title"/>
          </p:nvPr>
        </p:nvSpPr>
        <p:spPr>
          <a:xfrm>
            <a:off x="1529317" y="117353"/>
            <a:ext cx="10515600" cy="1125404"/>
          </a:xfrm>
        </p:spPr>
        <p:txBody>
          <a:bodyPr/>
          <a:lstStyle/>
          <a:p>
            <a:pPr algn="r"/>
            <a:r>
              <a:rPr lang="en-US" b="0" cap="small" dirty="0"/>
              <a:t>Recognition = Resilience</a:t>
            </a:r>
          </a:p>
        </p:txBody>
      </p:sp>
      <p:cxnSp>
        <p:nvCxnSpPr>
          <p:cNvPr id="3" name="Straight Connector 2">
            <a:extLst>
              <a:ext uri="{FF2B5EF4-FFF2-40B4-BE49-F238E27FC236}">
                <a16:creationId xmlns:a16="http://schemas.microsoft.com/office/drawing/2014/main" id="{E8A06CC2-9EB4-B34E-9916-FB8BC63D12AD}"/>
              </a:ext>
            </a:extLst>
          </p:cNvPr>
          <p:cNvCxnSpPr>
            <a:cxnSpLocks/>
          </p:cNvCxnSpPr>
          <p:nvPr/>
        </p:nvCxnSpPr>
        <p:spPr>
          <a:xfrm rot="5400000">
            <a:off x="9073117" y="-1976035"/>
            <a:ext cx="0" cy="59436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4EDB8907-42AA-4889-A8C7-A1384EAB8E40}"/>
              </a:ext>
            </a:extLst>
          </p:cNvPr>
          <p:cNvPicPr>
            <a:picLocks noChangeAspect="1"/>
          </p:cNvPicPr>
          <p:nvPr/>
        </p:nvPicPr>
        <p:blipFill rotWithShape="1">
          <a:blip r:embed="rId3"/>
          <a:srcRect t="7980" b="14698"/>
          <a:stretch/>
        </p:blipFill>
        <p:spPr>
          <a:xfrm>
            <a:off x="1657071" y="1117700"/>
            <a:ext cx="8893278" cy="3931920"/>
          </a:xfrm>
          <a:prstGeom prst="rect">
            <a:avLst/>
          </a:prstGeom>
        </p:spPr>
      </p:pic>
      <p:sp>
        <p:nvSpPr>
          <p:cNvPr id="14" name="Google Shape;736;p53">
            <a:extLst>
              <a:ext uri="{FF2B5EF4-FFF2-40B4-BE49-F238E27FC236}">
                <a16:creationId xmlns:a16="http://schemas.microsoft.com/office/drawing/2014/main" id="{AD1DA63C-A042-442C-A433-D5E5B0F34231}"/>
              </a:ext>
            </a:extLst>
          </p:cNvPr>
          <p:cNvSpPr/>
          <p:nvPr/>
        </p:nvSpPr>
        <p:spPr>
          <a:xfrm>
            <a:off x="923280" y="5047758"/>
            <a:ext cx="9733600" cy="1593442"/>
          </a:xfrm>
          <a:prstGeom prst="rect">
            <a:avLst/>
          </a:prstGeom>
          <a:solidFill>
            <a:srgbClr val="EDEFF2"/>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600"/>
              <a:buFont typeface="Encode Sans"/>
              <a:buNone/>
              <a:tabLst/>
              <a:defRPr/>
            </a:pPr>
            <a:r>
              <a:rPr kumimoji="0" lang="en-US" sz="1600" b="1" i="0" u="none" strike="noStrike" kern="0" cap="none" spc="0" normalizeH="0" baseline="0" noProof="0">
                <a:ln>
                  <a:noFill/>
                </a:ln>
                <a:noFill/>
                <a:effectLst/>
                <a:uLnTx/>
                <a:uFillTx/>
                <a:latin typeface="Barlow SemiBold" pitchFamily="2" charset="77"/>
                <a:ea typeface="Arial"/>
                <a:cs typeface="Arial"/>
                <a:sym typeface="Arial"/>
              </a:rPr>
              <a:t>437M</a:t>
            </a:r>
            <a:br>
              <a:rPr kumimoji="0" lang="en-US" sz="1600" b="1" i="0" u="none" strike="noStrike" kern="0" cap="none" spc="0" normalizeH="0" baseline="0" noProof="0">
                <a:ln>
                  <a:noFill/>
                </a:ln>
                <a:noFill/>
                <a:effectLst/>
                <a:uLnTx/>
                <a:uFillTx/>
                <a:ea typeface="Arial"/>
                <a:cs typeface="Arial"/>
                <a:sym typeface="Arial"/>
              </a:rPr>
            </a:br>
            <a:r>
              <a:rPr kumimoji="0" lang="en-US" sz="1100" b="1" i="0" u="none" strike="noStrike" kern="0" cap="none" spc="0" normalizeH="0" baseline="0" noProof="0">
                <a:ln>
                  <a:noFill/>
                </a:ln>
                <a:noFill/>
                <a:effectLst/>
                <a:uLnTx/>
                <a:uFillTx/>
                <a:ea typeface="Arial"/>
                <a:cs typeface="Arial"/>
                <a:sym typeface="Arial"/>
              </a:rPr>
              <a:t>s</a:t>
            </a:r>
            <a:r>
              <a:rPr kumimoji="0" lang="en-US" sz="1100" b="0" i="0" u="none" strike="noStrike" kern="0" cap="none" spc="0" normalizeH="0" baseline="0" noProof="0">
                <a:ln>
                  <a:noFill/>
                </a:ln>
                <a:noFill/>
                <a:effectLst/>
                <a:uLnTx/>
                <a:uFillTx/>
                <a:ea typeface="Arial"/>
                <a:cs typeface="Arial"/>
                <a:sym typeface="Arial"/>
              </a:rPr>
              <a:t>urveys sent annually</a:t>
            </a:r>
            <a:endParaRPr kumimoji="0" sz="900" b="0" i="0" u="none" strike="noStrike" kern="0" cap="none" spc="0" normalizeH="0" baseline="30000" noProof="0">
              <a:ln>
                <a:noFill/>
              </a:ln>
              <a:noFill/>
              <a:effectLst/>
              <a:uLnTx/>
              <a:uFillTx/>
              <a:ea typeface="Arial"/>
              <a:cs typeface="Arial"/>
              <a:sym typeface="Arial"/>
            </a:endParaRPr>
          </a:p>
        </p:txBody>
      </p:sp>
      <p:sp>
        <p:nvSpPr>
          <p:cNvPr id="17" name="Text Placeholder 13">
            <a:extLst>
              <a:ext uri="{FF2B5EF4-FFF2-40B4-BE49-F238E27FC236}">
                <a16:creationId xmlns:a16="http://schemas.microsoft.com/office/drawing/2014/main" id="{C6BF07AF-372A-4B1E-A259-2841B6CC6438}"/>
              </a:ext>
            </a:extLst>
          </p:cNvPr>
          <p:cNvSpPr txBox="1">
            <a:spLocks/>
          </p:cNvSpPr>
          <p:nvPr/>
        </p:nvSpPr>
        <p:spPr>
          <a:xfrm>
            <a:off x="1407088" y="5224725"/>
            <a:ext cx="2207678" cy="1294047"/>
          </a:xfrm>
          <a:prstGeom prst="rect">
            <a:avLst/>
          </a:prstGeom>
          <a:noFill/>
        </p:spPr>
        <p:txBody>
          <a:bodyPr lIns="0" tIns="0" rIns="0" bIns="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lang="en-US" sz="1400" kern="1200" baseline="0" dirty="0">
                <a:solidFill>
                  <a:schemeClr val="dk1"/>
                </a:solidFill>
                <a:latin typeface="+mn-lt"/>
                <a:ea typeface="Arial"/>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03F3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3F3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3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3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6445"/>
                </a:solidFill>
                <a:effectLst/>
                <a:uLnTx/>
                <a:uFillTx/>
                <a:latin typeface="Candara" panose="020E0502030303020204" pitchFamily="34" charset="0"/>
              </a:rPr>
              <a:t>78% of employees respect the abilities of the individual to whom they report. </a:t>
            </a:r>
          </a:p>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6445"/>
                </a:solidFill>
                <a:effectLst/>
                <a:uLnTx/>
                <a:uFillTx/>
                <a:latin typeface="Candara" panose="020E0502030303020204" pitchFamily="34" charset="0"/>
              </a:rPr>
              <a:t>78% of employees feel respected by their direct manager.</a:t>
            </a:r>
          </a:p>
        </p:txBody>
      </p:sp>
      <p:sp>
        <p:nvSpPr>
          <p:cNvPr id="20" name="Text Placeholder 13">
            <a:extLst>
              <a:ext uri="{FF2B5EF4-FFF2-40B4-BE49-F238E27FC236}">
                <a16:creationId xmlns:a16="http://schemas.microsoft.com/office/drawing/2014/main" id="{A8245998-4209-4890-9FD2-FF993F8E4D52}"/>
              </a:ext>
            </a:extLst>
          </p:cNvPr>
          <p:cNvSpPr txBox="1">
            <a:spLocks/>
          </p:cNvSpPr>
          <p:nvPr/>
        </p:nvSpPr>
        <p:spPr>
          <a:xfrm>
            <a:off x="6258775" y="5224723"/>
            <a:ext cx="2207678" cy="1294047"/>
          </a:xfrm>
          <a:prstGeom prst="rect">
            <a:avLst/>
          </a:prstGeom>
          <a:noFill/>
        </p:spPr>
        <p:txBody>
          <a:bodyPr lIns="0" tIns="0" rIns="0" bIns="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baseline="0" dirty="0">
                <a:solidFill>
                  <a:schemeClr val="dk1"/>
                </a:solidFill>
                <a:latin typeface="+mn-lt"/>
                <a:ea typeface="Arial"/>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03F3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3F3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3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3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6445"/>
                </a:solidFill>
                <a:effectLst/>
                <a:uLnTx/>
                <a:uFillTx/>
                <a:latin typeface="Candara" panose="020E0502030303020204" pitchFamily="34" charset="0"/>
              </a:rPr>
              <a:t>56% of employees are satisfied with the recognition they receive for doing a good job.</a:t>
            </a:r>
          </a:p>
        </p:txBody>
      </p:sp>
      <p:sp>
        <p:nvSpPr>
          <p:cNvPr id="21" name="Text Placeholder 13">
            <a:extLst>
              <a:ext uri="{FF2B5EF4-FFF2-40B4-BE49-F238E27FC236}">
                <a16:creationId xmlns:a16="http://schemas.microsoft.com/office/drawing/2014/main" id="{A3134AD0-2ADF-4AA7-A7B6-0A60E1D9DDC0}"/>
              </a:ext>
            </a:extLst>
          </p:cNvPr>
          <p:cNvSpPr txBox="1">
            <a:spLocks/>
          </p:cNvSpPr>
          <p:nvPr/>
        </p:nvSpPr>
        <p:spPr>
          <a:xfrm>
            <a:off x="3842498" y="5224723"/>
            <a:ext cx="2099781" cy="1294047"/>
          </a:xfrm>
          <a:prstGeom prst="rect">
            <a:avLst/>
          </a:prstGeom>
          <a:noFill/>
        </p:spPr>
        <p:txBody>
          <a:bodyPr lIns="0" tIns="0" rIns="0" bIns="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baseline="0" dirty="0">
                <a:solidFill>
                  <a:schemeClr val="dk1"/>
                </a:solidFill>
                <a:latin typeface="+mn-lt"/>
                <a:ea typeface="Arial"/>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03F3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3F3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3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3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6445"/>
                </a:solidFill>
                <a:effectLst/>
                <a:uLnTx/>
                <a:uFillTx/>
                <a:latin typeface="Candara" panose="020E0502030303020204" pitchFamily="34" charset="0"/>
              </a:rPr>
              <a:t>62% of respondents feel there is a climate of trust and feel respected by the organization. </a:t>
            </a:r>
          </a:p>
        </p:txBody>
      </p:sp>
      <p:sp>
        <p:nvSpPr>
          <p:cNvPr id="23" name="Text Placeholder 13">
            <a:extLst>
              <a:ext uri="{FF2B5EF4-FFF2-40B4-BE49-F238E27FC236}">
                <a16:creationId xmlns:a16="http://schemas.microsoft.com/office/drawing/2014/main" id="{F216DFF0-1BF6-4503-8B4B-5691142F013D}"/>
              </a:ext>
            </a:extLst>
          </p:cNvPr>
          <p:cNvSpPr txBox="1">
            <a:spLocks/>
          </p:cNvSpPr>
          <p:nvPr/>
        </p:nvSpPr>
        <p:spPr>
          <a:xfrm>
            <a:off x="8624036" y="5188577"/>
            <a:ext cx="2207678" cy="1294047"/>
          </a:xfrm>
          <a:prstGeom prst="rect">
            <a:avLst/>
          </a:prstGeom>
          <a:noFill/>
        </p:spPr>
        <p:txBody>
          <a:bodyPr lIns="0" tIns="0" rIns="0" bIns="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baseline="0" dirty="0">
                <a:solidFill>
                  <a:schemeClr val="dk1"/>
                </a:solidFill>
                <a:latin typeface="+mn-lt"/>
                <a:ea typeface="Arial"/>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03F3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3F3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3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3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6445"/>
                </a:solidFill>
                <a:effectLst/>
                <a:uLnTx/>
                <a:uFillTx/>
                <a:latin typeface="Candara" panose="020E0502030303020204" pitchFamily="34" charset="0"/>
              </a:rPr>
              <a:t>90% of employees believe their work is meaningful. </a:t>
            </a:r>
          </a:p>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6445"/>
                </a:solidFill>
                <a:effectLst/>
                <a:uLnTx/>
                <a:uFillTx/>
                <a:latin typeface="Candara" panose="020E0502030303020204" pitchFamily="34" charset="0"/>
              </a:rPr>
              <a:t>67% of employees feel valued by the organization.</a:t>
            </a:r>
          </a:p>
        </p:txBody>
      </p:sp>
      <p:sp>
        <p:nvSpPr>
          <p:cNvPr id="8" name="TextBox 7">
            <a:extLst>
              <a:ext uri="{FF2B5EF4-FFF2-40B4-BE49-F238E27FC236}">
                <a16:creationId xmlns:a16="http://schemas.microsoft.com/office/drawing/2014/main" id="{9E756DBE-D416-4815-8636-C3017C8A36E2}"/>
              </a:ext>
            </a:extLst>
          </p:cNvPr>
          <p:cNvSpPr txBox="1"/>
          <p:nvPr/>
        </p:nvSpPr>
        <p:spPr>
          <a:xfrm>
            <a:off x="3849051" y="6285390"/>
            <a:ext cx="4440639" cy="307777"/>
          </a:xfrm>
          <a:prstGeom prst="rect">
            <a:avLst/>
          </a:prstGeom>
          <a:noFill/>
        </p:spPr>
        <p:txBody>
          <a:bodyPr wrap="none" rtlCol="0">
            <a:spAutoFit/>
          </a:bodyPr>
          <a:lstStyle/>
          <a:p>
            <a:r>
              <a:rPr lang="en-US" sz="1400" b="1" dirty="0">
                <a:solidFill>
                  <a:srgbClr val="002060"/>
                </a:solidFill>
              </a:rPr>
              <a:t>2021 H+H Employee Feedback Survey (n = 13,177)</a:t>
            </a:r>
          </a:p>
        </p:txBody>
      </p:sp>
    </p:spTree>
    <p:custDataLst>
      <p:tags r:id="rId1"/>
    </p:custDataLst>
    <p:extLst>
      <p:ext uri="{BB962C8B-B14F-4D97-AF65-F5344CB8AC3E}">
        <p14:creationId xmlns:p14="http://schemas.microsoft.com/office/powerpoint/2010/main" val="6875848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317" y="117353"/>
            <a:ext cx="10515600" cy="1125404"/>
          </a:xfrm>
        </p:spPr>
        <p:txBody>
          <a:bodyPr/>
          <a:lstStyle/>
          <a:p>
            <a:pPr algn="r"/>
            <a:r>
              <a:rPr lang="en-US" b="0" cap="small" dirty="0"/>
              <a:t>Resilience is Wellness</a:t>
            </a:r>
          </a:p>
        </p:txBody>
      </p:sp>
      <p:cxnSp>
        <p:nvCxnSpPr>
          <p:cNvPr id="3" name="Straight Connector 2">
            <a:extLst>
              <a:ext uri="{FF2B5EF4-FFF2-40B4-BE49-F238E27FC236}">
                <a16:creationId xmlns:a16="http://schemas.microsoft.com/office/drawing/2014/main" id="{E8A06CC2-9EB4-B34E-9916-FB8BC63D12AD}"/>
              </a:ext>
            </a:extLst>
          </p:cNvPr>
          <p:cNvCxnSpPr>
            <a:cxnSpLocks/>
          </p:cNvCxnSpPr>
          <p:nvPr/>
        </p:nvCxnSpPr>
        <p:spPr>
          <a:xfrm rot="5400000">
            <a:off x="9073117" y="-1976035"/>
            <a:ext cx="0" cy="59436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 name="Rectangle 4"/>
          <p:cNvSpPr/>
          <p:nvPr/>
        </p:nvSpPr>
        <p:spPr>
          <a:xfrm>
            <a:off x="1990570" y="1526211"/>
            <a:ext cx="8224435" cy="2856208"/>
          </a:xfrm>
          <a:prstGeom prst="rect">
            <a:avLst/>
          </a:prstGeom>
          <a:solidFill>
            <a:schemeClr val="tx1">
              <a:lumMod val="95000"/>
            </a:schemeClr>
          </a:solidFill>
          <a:ln w="285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4400" b="1" dirty="0">
                <a:solidFill>
                  <a:schemeClr val="accent2"/>
                </a:solidFill>
              </a:rPr>
              <a:t>We Value </a:t>
            </a:r>
            <a:r>
              <a:rPr lang="en-US" sz="4400" b="1" u="sng" dirty="0">
                <a:solidFill>
                  <a:schemeClr val="accent2"/>
                </a:solidFill>
              </a:rPr>
              <a:t>YOU</a:t>
            </a:r>
          </a:p>
          <a:p>
            <a:pPr algn="ctr">
              <a:spcAft>
                <a:spcPts val="1200"/>
              </a:spcAft>
            </a:pPr>
            <a:r>
              <a:rPr lang="en-US" sz="4400" b="1" u="sng" dirty="0">
                <a:solidFill>
                  <a:schemeClr val="accent2"/>
                </a:solidFill>
              </a:rPr>
              <a:t>YOU</a:t>
            </a:r>
            <a:r>
              <a:rPr lang="en-US" sz="4400" b="1" dirty="0">
                <a:solidFill>
                  <a:schemeClr val="accent2"/>
                </a:solidFill>
              </a:rPr>
              <a:t> Value Yourself</a:t>
            </a:r>
          </a:p>
          <a:p>
            <a:pPr algn="ctr">
              <a:spcAft>
                <a:spcPts val="1200"/>
              </a:spcAft>
            </a:pPr>
            <a:r>
              <a:rPr lang="en-US" sz="4400" b="1" dirty="0">
                <a:solidFill>
                  <a:schemeClr val="accent2"/>
                </a:solidFill>
              </a:rPr>
              <a:t>Reflect Back Value of </a:t>
            </a:r>
            <a:r>
              <a:rPr lang="en-US" sz="4400" b="1" u="sng" dirty="0">
                <a:solidFill>
                  <a:schemeClr val="accent2"/>
                </a:solidFill>
              </a:rPr>
              <a:t>Others</a:t>
            </a:r>
          </a:p>
        </p:txBody>
      </p:sp>
      <p:sp>
        <p:nvSpPr>
          <p:cNvPr id="6" name="Title 1"/>
          <p:cNvSpPr txBox="1">
            <a:spLocks/>
          </p:cNvSpPr>
          <p:nvPr/>
        </p:nvSpPr>
        <p:spPr>
          <a:xfrm>
            <a:off x="1529317" y="928028"/>
            <a:ext cx="10515600" cy="5627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algn="r"/>
            <a:endParaRPr lang="en-US" sz="2000" cap="small" dirty="0"/>
          </a:p>
        </p:txBody>
      </p:sp>
      <p:sp>
        <p:nvSpPr>
          <p:cNvPr id="7" name="TextBox 6">
            <a:extLst>
              <a:ext uri="{FF2B5EF4-FFF2-40B4-BE49-F238E27FC236}">
                <a16:creationId xmlns:a16="http://schemas.microsoft.com/office/drawing/2014/main" id="{97B004C5-254F-43B9-A3C6-372321D4AA85}"/>
              </a:ext>
            </a:extLst>
          </p:cNvPr>
          <p:cNvSpPr txBox="1"/>
          <p:nvPr/>
        </p:nvSpPr>
        <p:spPr>
          <a:xfrm>
            <a:off x="6788" y="4633530"/>
            <a:ext cx="12192000" cy="707886"/>
          </a:xfrm>
          <a:prstGeom prst="rect">
            <a:avLst/>
          </a:prstGeom>
          <a:noFill/>
        </p:spPr>
        <p:txBody>
          <a:bodyPr wrap="square" rtlCol="0">
            <a:spAutoFit/>
          </a:bodyPr>
          <a:lstStyle/>
          <a:p>
            <a:pPr algn="ctr"/>
            <a:r>
              <a:rPr lang="en-US" sz="4000" b="1" cap="small" dirty="0">
                <a:solidFill>
                  <a:srgbClr val="002060"/>
                </a:solidFill>
              </a:rPr>
              <a:t>Purpose </a:t>
            </a:r>
            <a:r>
              <a:rPr lang="en-US" sz="4000" b="1" cap="small" dirty="0">
                <a:solidFill>
                  <a:schemeClr val="accent2"/>
                </a:solidFill>
              </a:rPr>
              <a:t>+</a:t>
            </a:r>
            <a:r>
              <a:rPr lang="en-US" sz="4000" b="1" cap="small" dirty="0">
                <a:solidFill>
                  <a:srgbClr val="002060"/>
                </a:solidFill>
              </a:rPr>
              <a:t> Positivity </a:t>
            </a:r>
            <a:r>
              <a:rPr lang="en-US" sz="4000" b="1" cap="small" dirty="0">
                <a:solidFill>
                  <a:schemeClr val="accent2"/>
                </a:solidFill>
              </a:rPr>
              <a:t>+</a:t>
            </a:r>
            <a:r>
              <a:rPr lang="en-US" sz="4000" b="1" cap="small" dirty="0">
                <a:solidFill>
                  <a:srgbClr val="002060"/>
                </a:solidFill>
              </a:rPr>
              <a:t> People = </a:t>
            </a:r>
            <a:r>
              <a:rPr lang="en-US" sz="4000" b="1" cap="small" dirty="0">
                <a:solidFill>
                  <a:srgbClr val="0070C0"/>
                </a:solidFill>
              </a:rPr>
              <a:t>Resilience</a:t>
            </a:r>
            <a:endParaRPr lang="en-US" sz="4000" b="1" dirty="0">
              <a:solidFill>
                <a:srgbClr val="0070C0"/>
              </a:solidFill>
            </a:endParaRPr>
          </a:p>
        </p:txBody>
      </p:sp>
      <p:pic>
        <p:nvPicPr>
          <p:cNvPr id="28" name="Picture 27">
            <a:extLst>
              <a:ext uri="{FF2B5EF4-FFF2-40B4-BE49-F238E27FC236}">
                <a16:creationId xmlns:a16="http://schemas.microsoft.com/office/drawing/2014/main" id="{6A6FC31A-2BF7-4CAA-9493-3D8514925E3E}"/>
              </a:ext>
            </a:extLst>
          </p:cNvPr>
          <p:cNvPicPr>
            <a:picLocks noChangeAspect="1"/>
          </p:cNvPicPr>
          <p:nvPr/>
        </p:nvPicPr>
        <p:blipFill rotWithShape="1">
          <a:blip r:embed="rId3"/>
          <a:srcRect l="13403" t="5611"/>
          <a:stretch/>
        </p:blipFill>
        <p:spPr>
          <a:xfrm>
            <a:off x="1450687" y="5341416"/>
            <a:ext cx="1079766" cy="1097280"/>
          </a:xfrm>
          <a:prstGeom prst="rect">
            <a:avLst/>
          </a:prstGeom>
          <a:ln w="28575">
            <a:solidFill>
              <a:srgbClr val="002060"/>
            </a:solidFill>
          </a:ln>
        </p:spPr>
      </p:pic>
      <p:pic>
        <p:nvPicPr>
          <p:cNvPr id="29" name="Picture 28">
            <a:extLst>
              <a:ext uri="{FF2B5EF4-FFF2-40B4-BE49-F238E27FC236}">
                <a16:creationId xmlns:a16="http://schemas.microsoft.com/office/drawing/2014/main" id="{89693BC9-419F-4C0E-B23F-8689917096CD}"/>
              </a:ext>
            </a:extLst>
          </p:cNvPr>
          <p:cNvPicPr>
            <a:picLocks noChangeAspect="1"/>
          </p:cNvPicPr>
          <p:nvPr/>
        </p:nvPicPr>
        <p:blipFill>
          <a:blip r:embed="rId4"/>
          <a:stretch>
            <a:fillRect/>
          </a:stretch>
        </p:blipFill>
        <p:spPr>
          <a:xfrm>
            <a:off x="4193885" y="5341416"/>
            <a:ext cx="1079765" cy="1097280"/>
          </a:xfrm>
          <a:prstGeom prst="rect">
            <a:avLst/>
          </a:prstGeom>
          <a:ln w="28575">
            <a:solidFill>
              <a:srgbClr val="002060"/>
            </a:solidFill>
          </a:ln>
        </p:spPr>
      </p:pic>
      <p:pic>
        <p:nvPicPr>
          <p:cNvPr id="30" name="Picture 29">
            <a:extLst>
              <a:ext uri="{FF2B5EF4-FFF2-40B4-BE49-F238E27FC236}">
                <a16:creationId xmlns:a16="http://schemas.microsoft.com/office/drawing/2014/main" id="{F864BE13-B122-4138-A6E3-3A1BF9609F4F}"/>
              </a:ext>
            </a:extLst>
          </p:cNvPr>
          <p:cNvPicPr>
            <a:picLocks noChangeAspect="1"/>
          </p:cNvPicPr>
          <p:nvPr/>
        </p:nvPicPr>
        <p:blipFill>
          <a:blip r:embed="rId5"/>
          <a:stretch>
            <a:fillRect/>
          </a:stretch>
        </p:blipFill>
        <p:spPr>
          <a:xfrm>
            <a:off x="6787117" y="5337002"/>
            <a:ext cx="1078992" cy="1106108"/>
          </a:xfrm>
          <a:prstGeom prst="rect">
            <a:avLst/>
          </a:prstGeom>
          <a:ln w="28575">
            <a:solidFill>
              <a:srgbClr val="002060"/>
            </a:solidFill>
          </a:ln>
        </p:spPr>
      </p:pic>
      <p:pic>
        <p:nvPicPr>
          <p:cNvPr id="31" name="Picture 30">
            <a:extLst>
              <a:ext uri="{FF2B5EF4-FFF2-40B4-BE49-F238E27FC236}">
                <a16:creationId xmlns:a16="http://schemas.microsoft.com/office/drawing/2014/main" id="{46BDD31C-17A9-418F-93D0-C385CE455718}"/>
              </a:ext>
            </a:extLst>
          </p:cNvPr>
          <p:cNvPicPr>
            <a:picLocks noChangeAspect="1"/>
          </p:cNvPicPr>
          <p:nvPr/>
        </p:nvPicPr>
        <p:blipFill>
          <a:blip r:embed="rId6"/>
          <a:stretch>
            <a:fillRect/>
          </a:stretch>
        </p:blipFill>
        <p:spPr>
          <a:xfrm>
            <a:off x="9466677" y="5337002"/>
            <a:ext cx="1078992" cy="1101058"/>
          </a:xfrm>
          <a:prstGeom prst="rect">
            <a:avLst/>
          </a:prstGeom>
          <a:ln w="28575">
            <a:solidFill>
              <a:srgbClr val="002060"/>
            </a:solidFill>
          </a:ln>
        </p:spPr>
      </p:pic>
    </p:spTree>
    <p:custDataLst>
      <p:tags r:id="rId1"/>
    </p:custDataLst>
    <p:extLst>
      <p:ext uri="{BB962C8B-B14F-4D97-AF65-F5344CB8AC3E}">
        <p14:creationId xmlns:p14="http://schemas.microsoft.com/office/powerpoint/2010/main" val="1851896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44A1B2B6-F266-4683-A6F1-7CA25B4F12C0}"/>
              </a:ext>
            </a:extLst>
          </p:cNvPr>
          <p:cNvSpPr txBox="1"/>
          <p:nvPr/>
        </p:nvSpPr>
        <p:spPr>
          <a:xfrm>
            <a:off x="3058964" y="286305"/>
            <a:ext cx="8821712" cy="646331"/>
          </a:xfrm>
          <a:prstGeom prst="rect">
            <a:avLst/>
          </a:prstGeom>
          <a:noFill/>
        </p:spPr>
        <p:txBody>
          <a:bodyPr wrap="square" rtlCol="0">
            <a:spAutoFit/>
          </a:bodyPr>
          <a:lstStyle/>
          <a:p>
            <a:pPr algn="r"/>
            <a:r>
              <a:rPr lang="en-US" sz="3600" b="1" dirty="0">
                <a:solidFill>
                  <a:srgbClr val="21418B"/>
                </a:solidFill>
                <a:latin typeface="Arial" panose="020B0604020202020204" pitchFamily="34" charset="0"/>
                <a:cs typeface="Arial" panose="020B0604020202020204" pitchFamily="34" charset="0"/>
              </a:rPr>
              <a:t>NYC Data </a:t>
            </a:r>
            <a:endParaRPr lang="en-US" sz="3600" dirty="0">
              <a:solidFill>
                <a:srgbClr val="21418B"/>
              </a:solidFill>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A3CE7A5-E335-4A37-AA89-2992C67405A3}"/>
                  </a:ext>
                </a:extLst>
              </p14:cNvPr>
              <p14:cNvContentPartPr/>
              <p14:nvPr/>
            </p14:nvContentPartPr>
            <p14:xfrm>
              <a:off x="787253" y="1696322"/>
              <a:ext cx="360" cy="360"/>
            </p14:xfrm>
          </p:contentPart>
        </mc:Choice>
        <mc:Fallback xmlns="">
          <p:pic>
            <p:nvPicPr>
              <p:cNvPr id="2" name="Ink 1">
                <a:extLst>
                  <a:ext uri="{FF2B5EF4-FFF2-40B4-BE49-F238E27FC236}">
                    <a16:creationId xmlns:a16="http://schemas.microsoft.com/office/drawing/2014/main" id="{0A3CE7A5-E335-4A37-AA89-2992C67405A3}"/>
                  </a:ext>
                </a:extLst>
              </p:cNvPr>
              <p:cNvPicPr/>
              <p:nvPr/>
            </p:nvPicPr>
            <p:blipFill>
              <a:blip r:embed="rId7"/>
              <a:stretch>
                <a:fillRect/>
              </a:stretch>
            </p:blipFill>
            <p:spPr>
              <a:xfrm>
                <a:off x="778253" y="1687682"/>
                <a:ext cx="18000" cy="18000"/>
              </a:xfrm>
              <a:prstGeom prst="rect">
                <a:avLst/>
              </a:prstGeom>
            </p:spPr>
          </p:pic>
        </mc:Fallback>
      </mc:AlternateContent>
      <p:sp>
        <p:nvSpPr>
          <p:cNvPr id="8" name="Rectangle 7">
            <a:extLst>
              <a:ext uri="{FF2B5EF4-FFF2-40B4-BE49-F238E27FC236}">
                <a16:creationId xmlns:a16="http://schemas.microsoft.com/office/drawing/2014/main" id="{D35C20AC-61A0-CC4A-880D-381575D343DF}"/>
              </a:ext>
            </a:extLst>
          </p:cNvPr>
          <p:cNvSpPr/>
          <p:nvPr/>
        </p:nvSpPr>
        <p:spPr>
          <a:xfrm>
            <a:off x="8387240" y="6122773"/>
            <a:ext cx="3804760" cy="276999"/>
          </a:xfrm>
          <a:prstGeom prst="rect">
            <a:avLst/>
          </a:prstGeom>
        </p:spPr>
        <p:txBody>
          <a:bodyPr wrap="none">
            <a:spAutoFit/>
          </a:bodyPr>
          <a:lstStyle/>
          <a:p>
            <a:r>
              <a:rPr lang="en-US" sz="1200" dirty="0"/>
              <a:t>https://www1.nyc.gov/site/</a:t>
            </a:r>
            <a:r>
              <a:rPr lang="en-US" sz="1200" dirty="0" err="1"/>
              <a:t>doh</a:t>
            </a:r>
            <a:r>
              <a:rPr lang="en-US" sz="1200" dirty="0"/>
              <a:t>/</a:t>
            </a:r>
            <a:r>
              <a:rPr lang="en-US" sz="1200" dirty="0" err="1"/>
              <a:t>covid</a:t>
            </a:r>
            <a:r>
              <a:rPr lang="en-US" sz="1200" dirty="0"/>
              <a:t>/covid-19-data.page</a:t>
            </a:r>
          </a:p>
        </p:txBody>
      </p:sp>
      <p:sp>
        <p:nvSpPr>
          <p:cNvPr id="3" name="TextBox 2">
            <a:extLst>
              <a:ext uri="{FF2B5EF4-FFF2-40B4-BE49-F238E27FC236}">
                <a16:creationId xmlns:a16="http://schemas.microsoft.com/office/drawing/2014/main" id="{675E9FEA-6127-4240-B848-218DADB9B2E2}"/>
              </a:ext>
            </a:extLst>
          </p:cNvPr>
          <p:cNvSpPr txBox="1"/>
          <p:nvPr/>
        </p:nvSpPr>
        <p:spPr>
          <a:xfrm>
            <a:off x="370148" y="1373156"/>
            <a:ext cx="6611420" cy="369332"/>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Deaths</a:t>
            </a:r>
            <a:r>
              <a:rPr lang="en-US" dirty="0">
                <a:solidFill>
                  <a:schemeClr val="accent1"/>
                </a:solidFill>
                <a:latin typeface="Arial" panose="020B0604020202020204" pitchFamily="34" charset="0"/>
                <a:cs typeface="Arial" panose="020B0604020202020204" pitchFamily="34" charset="0"/>
              </a:rPr>
              <a:t> lag behind hospitalizations and </a:t>
            </a:r>
            <a:r>
              <a:rPr lang="en-US" b="1" dirty="0">
                <a:solidFill>
                  <a:schemeClr val="accent1"/>
                </a:solidFill>
                <a:latin typeface="Arial" panose="020B0604020202020204" pitchFamily="34" charset="0"/>
                <a:cs typeface="Arial" panose="020B0604020202020204" pitchFamily="34" charset="0"/>
              </a:rPr>
              <a:t>continue to rise</a:t>
            </a:r>
            <a:r>
              <a:rPr lang="en-US" dirty="0">
                <a:solidFill>
                  <a:schemeClr val="accent1"/>
                </a:solidFill>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0F448042-B5E1-47C6-AE9E-D57A46865BD6}"/>
              </a:ext>
            </a:extLst>
          </p:cNvPr>
          <p:cNvPicPr>
            <a:picLocks noChangeAspect="1"/>
          </p:cNvPicPr>
          <p:nvPr/>
        </p:nvPicPr>
        <p:blipFill>
          <a:blip r:embed="rId8"/>
          <a:stretch>
            <a:fillRect/>
          </a:stretch>
        </p:blipFill>
        <p:spPr>
          <a:xfrm>
            <a:off x="5514975" y="1939978"/>
            <a:ext cx="6167437" cy="3998859"/>
          </a:xfrm>
          <a:prstGeom prst="rect">
            <a:avLst/>
          </a:prstGeom>
        </p:spPr>
      </p:pic>
      <p:sp>
        <p:nvSpPr>
          <p:cNvPr id="9" name="TextBox 8">
            <a:extLst>
              <a:ext uri="{FF2B5EF4-FFF2-40B4-BE49-F238E27FC236}">
                <a16:creationId xmlns:a16="http://schemas.microsoft.com/office/drawing/2014/main" id="{4F5DC36C-B1CF-4B58-A061-050EE6951310}"/>
              </a:ext>
            </a:extLst>
          </p:cNvPr>
          <p:cNvSpPr txBox="1"/>
          <p:nvPr/>
        </p:nvSpPr>
        <p:spPr>
          <a:xfrm>
            <a:off x="4732053" y="3999487"/>
            <a:ext cx="489236" cy="646331"/>
          </a:xfrm>
          <a:prstGeom prst="rect">
            <a:avLst/>
          </a:prstGeom>
          <a:noFill/>
        </p:spPr>
        <p:txBody>
          <a:bodyPr wrap="none" rtlCol="0">
            <a:spAutoFit/>
          </a:bodyPr>
          <a:lstStyle/>
          <a:p>
            <a:r>
              <a:rPr lang="en-US" sz="3600" dirty="0">
                <a:solidFill>
                  <a:schemeClr val="accent1"/>
                </a:solidFill>
                <a:latin typeface="Arial Black" panose="020B0A04020102020204" pitchFamily="34" charset="0"/>
              </a:rPr>
              <a:t>=</a:t>
            </a:r>
          </a:p>
        </p:txBody>
      </p:sp>
      <p:pic>
        <p:nvPicPr>
          <p:cNvPr id="6" name="Picture 5">
            <a:extLst>
              <a:ext uri="{FF2B5EF4-FFF2-40B4-BE49-F238E27FC236}">
                <a16:creationId xmlns:a16="http://schemas.microsoft.com/office/drawing/2014/main" id="{64286D31-982E-40F9-96DF-D96EAF9795CA}"/>
              </a:ext>
            </a:extLst>
          </p:cNvPr>
          <p:cNvPicPr>
            <a:picLocks noChangeAspect="1"/>
          </p:cNvPicPr>
          <p:nvPr/>
        </p:nvPicPr>
        <p:blipFill>
          <a:blip r:embed="rId9"/>
          <a:stretch>
            <a:fillRect/>
          </a:stretch>
        </p:blipFill>
        <p:spPr>
          <a:xfrm>
            <a:off x="652463" y="3190874"/>
            <a:ext cx="3896731" cy="2605087"/>
          </a:xfrm>
          <a:prstGeom prst="rect">
            <a:avLst/>
          </a:prstGeom>
        </p:spPr>
      </p:pic>
    </p:spTree>
    <p:extLst>
      <p:ext uri="{BB962C8B-B14F-4D97-AF65-F5344CB8AC3E}">
        <p14:creationId xmlns:p14="http://schemas.microsoft.com/office/powerpoint/2010/main" val="36333091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2993" y="1661612"/>
            <a:ext cx="10515600" cy="2852737"/>
          </a:xfrm>
        </p:spPr>
        <p:txBody>
          <a:bodyPr/>
          <a:lstStyle/>
          <a:p>
            <a:r>
              <a:rPr lang="en-US" dirty="0">
                <a:solidFill>
                  <a:schemeClr val="accent1"/>
                </a:solidFill>
              </a:rPr>
              <a:t>Spiritual Wellness</a:t>
            </a:r>
          </a:p>
        </p:txBody>
      </p:sp>
      <p:sp>
        <p:nvSpPr>
          <p:cNvPr id="3" name="Text Placeholder 2"/>
          <p:cNvSpPr>
            <a:spLocks noGrp="1"/>
          </p:cNvSpPr>
          <p:nvPr>
            <p:ph type="body" idx="1"/>
          </p:nvPr>
        </p:nvSpPr>
        <p:spPr>
          <a:solidFill>
            <a:schemeClr val="accent1">
              <a:lumMod val="20000"/>
              <a:lumOff val="80000"/>
            </a:schemeClr>
          </a:solidFill>
        </p:spPr>
        <p:txBody>
          <a:bodyPr tIns="91440" bIns="91440"/>
          <a:lstStyle/>
          <a:p>
            <a:r>
              <a:rPr lang="en-US" b="1" dirty="0">
                <a:solidFill>
                  <a:srgbClr val="0070C0"/>
                </a:solidFill>
              </a:rPr>
              <a:t>Discovering a sense of greater purpose and individual meaning</a:t>
            </a:r>
          </a:p>
        </p:txBody>
      </p:sp>
      <p:pic>
        <p:nvPicPr>
          <p:cNvPr id="5" name="Picture 4">
            <a:extLst>
              <a:ext uri="{FF2B5EF4-FFF2-40B4-BE49-F238E27FC236}">
                <a16:creationId xmlns:a16="http://schemas.microsoft.com/office/drawing/2014/main" id="{9C9F166E-9EE5-4E97-AF73-CA272DB27A5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791943" y="3742824"/>
            <a:ext cx="781050" cy="771525"/>
          </a:xfrm>
          <a:prstGeom prst="rect">
            <a:avLst/>
          </a:prstGeom>
        </p:spPr>
      </p:pic>
      <p:sp>
        <p:nvSpPr>
          <p:cNvPr id="7" name="Oval 6">
            <a:extLst>
              <a:ext uri="{FF2B5EF4-FFF2-40B4-BE49-F238E27FC236}">
                <a16:creationId xmlns:a16="http://schemas.microsoft.com/office/drawing/2014/main" id="{8F3ECDFD-8108-4CA9-A734-4DB3DFCF50B0}"/>
              </a:ext>
            </a:extLst>
          </p:cNvPr>
          <p:cNvSpPr/>
          <p:nvPr/>
        </p:nvSpPr>
        <p:spPr>
          <a:xfrm>
            <a:off x="855013" y="376400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F26ADA7-C830-4FCE-B1C9-FE983A00D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244" y="3902086"/>
            <a:ext cx="457200" cy="457200"/>
          </a:xfrm>
          <a:prstGeom prst="rect">
            <a:avLst/>
          </a:prstGeom>
          <a:solidFill>
            <a:srgbClr val="002060"/>
          </a:solidFill>
        </p:spPr>
      </p:pic>
    </p:spTree>
    <p:custDataLst>
      <p:tags r:id="rId1"/>
    </p:custDataLst>
    <p:extLst>
      <p:ext uri="{BB962C8B-B14F-4D97-AF65-F5344CB8AC3E}">
        <p14:creationId xmlns:p14="http://schemas.microsoft.com/office/powerpoint/2010/main" val="16795944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A8DB096-2D42-4F60-B2ED-B08990CFDF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331"/>
          <a:stretch/>
        </p:blipFill>
        <p:spPr>
          <a:xfrm>
            <a:off x="167597" y="219926"/>
            <a:ext cx="1163898" cy="519762"/>
          </a:xfrm>
          <a:prstGeom prst="rect">
            <a:avLst/>
          </a:prstGeom>
        </p:spPr>
      </p:pic>
      <p:sp>
        <p:nvSpPr>
          <p:cNvPr id="6" name="Title 1">
            <a:extLst>
              <a:ext uri="{FF2B5EF4-FFF2-40B4-BE49-F238E27FC236}">
                <a16:creationId xmlns:a16="http://schemas.microsoft.com/office/drawing/2014/main" id="{FE3BDBC3-4906-4A78-B4C4-6EEFE71F2632}"/>
              </a:ext>
            </a:extLst>
          </p:cNvPr>
          <p:cNvSpPr txBox="1">
            <a:spLocks/>
          </p:cNvSpPr>
          <p:nvPr/>
        </p:nvSpPr>
        <p:spPr>
          <a:xfrm>
            <a:off x="1529317" y="117353"/>
            <a:ext cx="10515600" cy="1125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small" spc="0" normalizeH="0" baseline="0" noProof="0" dirty="0">
                <a:ln>
                  <a:noFill/>
                </a:ln>
                <a:solidFill>
                  <a:srgbClr val="1D4189"/>
                </a:solidFill>
                <a:effectLst/>
                <a:uLnTx/>
                <a:uFillTx/>
                <a:latin typeface="Arial" panose="020B0604020202020204" pitchFamily="34" charset="0"/>
                <a:ea typeface="+mj-ea"/>
                <a:cs typeface="Arial" panose="020B0604020202020204" pitchFamily="34" charset="0"/>
              </a:rPr>
              <a:t>Moral Injury</a:t>
            </a:r>
          </a:p>
        </p:txBody>
      </p:sp>
      <p:cxnSp>
        <p:nvCxnSpPr>
          <p:cNvPr id="7" name="Straight Connector 6">
            <a:extLst>
              <a:ext uri="{FF2B5EF4-FFF2-40B4-BE49-F238E27FC236}">
                <a16:creationId xmlns:a16="http://schemas.microsoft.com/office/drawing/2014/main" id="{DCFF5D36-39A4-46E4-AC11-E335011D3392}"/>
              </a:ext>
            </a:extLst>
          </p:cNvPr>
          <p:cNvCxnSpPr>
            <a:cxnSpLocks/>
          </p:cNvCxnSpPr>
          <p:nvPr/>
        </p:nvCxnSpPr>
        <p:spPr>
          <a:xfrm rot="5400000">
            <a:off x="9073117" y="-1976035"/>
            <a:ext cx="0" cy="5943600"/>
          </a:xfrm>
          <a:prstGeom prst="line">
            <a:avLst/>
          </a:prstGeom>
          <a:noFill/>
          <a:ln w="28575" cap="flat" cmpd="sng" algn="ctr">
            <a:solidFill>
              <a:srgbClr val="F98D28"/>
            </a:solidFill>
            <a:prstDash val="solid"/>
            <a:miter lim="800000"/>
          </a:ln>
          <a:effectLst/>
        </p:spPr>
      </p:cxnSp>
      <p:pic>
        <p:nvPicPr>
          <p:cNvPr id="3" name="Picture 2">
            <a:extLst>
              <a:ext uri="{FF2B5EF4-FFF2-40B4-BE49-F238E27FC236}">
                <a16:creationId xmlns:a16="http://schemas.microsoft.com/office/drawing/2014/main" id="{BD7D5BBE-C36E-4CB1-94A3-E43C1B40764A}"/>
              </a:ext>
            </a:extLst>
          </p:cNvPr>
          <p:cNvPicPr>
            <a:picLocks noChangeAspect="1"/>
          </p:cNvPicPr>
          <p:nvPr/>
        </p:nvPicPr>
        <p:blipFill rotWithShape="1">
          <a:blip r:embed="rId4"/>
          <a:srcRect t="18382" r="26473"/>
          <a:stretch/>
        </p:blipFill>
        <p:spPr>
          <a:xfrm>
            <a:off x="0" y="1779636"/>
            <a:ext cx="5753155" cy="4514971"/>
          </a:xfrm>
          <a:prstGeom prst="rect">
            <a:avLst/>
          </a:prstGeom>
        </p:spPr>
      </p:pic>
      <p:pic>
        <p:nvPicPr>
          <p:cNvPr id="5" name="Picture 4">
            <a:extLst>
              <a:ext uri="{FF2B5EF4-FFF2-40B4-BE49-F238E27FC236}">
                <a16:creationId xmlns:a16="http://schemas.microsoft.com/office/drawing/2014/main" id="{BBB3595A-AA1E-4F94-9753-18F9C8AD354F}"/>
              </a:ext>
            </a:extLst>
          </p:cNvPr>
          <p:cNvPicPr>
            <a:picLocks noChangeAspect="1"/>
          </p:cNvPicPr>
          <p:nvPr/>
        </p:nvPicPr>
        <p:blipFill rotWithShape="1">
          <a:blip r:embed="rId5"/>
          <a:srcRect t="1507"/>
          <a:stretch/>
        </p:blipFill>
        <p:spPr>
          <a:xfrm>
            <a:off x="5753155" y="1961774"/>
            <a:ext cx="6351672" cy="3840480"/>
          </a:xfrm>
          <a:prstGeom prst="rect">
            <a:avLst/>
          </a:prstGeom>
        </p:spPr>
      </p:pic>
      <p:sp>
        <p:nvSpPr>
          <p:cNvPr id="8" name="TextBox 7">
            <a:extLst>
              <a:ext uri="{FF2B5EF4-FFF2-40B4-BE49-F238E27FC236}">
                <a16:creationId xmlns:a16="http://schemas.microsoft.com/office/drawing/2014/main" id="{DDE759AA-905A-43DE-9D7C-5A6124B14F74}"/>
              </a:ext>
            </a:extLst>
          </p:cNvPr>
          <p:cNvSpPr txBox="1"/>
          <p:nvPr/>
        </p:nvSpPr>
        <p:spPr>
          <a:xfrm>
            <a:off x="1216354" y="1110186"/>
            <a:ext cx="9759292" cy="646331"/>
          </a:xfrm>
          <a:prstGeom prst="rect">
            <a:avLst/>
          </a:prstGeom>
          <a:noFill/>
        </p:spPr>
        <p:txBody>
          <a:bodyPr wrap="square" rtlCol="0">
            <a:spAutoFit/>
          </a:bodyPr>
          <a:lstStyle/>
          <a:p>
            <a:pPr algn="ctr"/>
            <a:r>
              <a:rPr lang="en-US" dirty="0">
                <a:solidFill>
                  <a:srgbClr val="002060"/>
                </a:solidFill>
              </a:rPr>
              <a:t>Moral Injury: the perpetrating, inability to prevent, or witnessing of events that challenge deeply held personal morals, beliefs, values or societal expectations that negatively impacts your well-being. </a:t>
            </a:r>
          </a:p>
        </p:txBody>
      </p:sp>
      <p:pic>
        <p:nvPicPr>
          <p:cNvPr id="10" name="Picture 9">
            <a:extLst>
              <a:ext uri="{FF2B5EF4-FFF2-40B4-BE49-F238E27FC236}">
                <a16:creationId xmlns:a16="http://schemas.microsoft.com/office/drawing/2014/main" id="{2C801FED-D36C-4C28-8A1F-B295F1A9997A}"/>
              </a:ext>
            </a:extLst>
          </p:cNvPr>
          <p:cNvPicPr>
            <a:picLocks noChangeAspect="1"/>
          </p:cNvPicPr>
          <p:nvPr/>
        </p:nvPicPr>
        <p:blipFill rotWithShape="1">
          <a:blip r:embed="rId6"/>
          <a:srcRect l="62767" t="13791" r="26473" b="83069"/>
          <a:stretch/>
        </p:blipFill>
        <p:spPr>
          <a:xfrm>
            <a:off x="79111" y="6223186"/>
            <a:ext cx="832104" cy="171658"/>
          </a:xfrm>
          <a:prstGeom prst="rect">
            <a:avLst/>
          </a:prstGeom>
        </p:spPr>
      </p:pic>
      <p:sp>
        <p:nvSpPr>
          <p:cNvPr id="9" name="TextBox 8">
            <a:extLst>
              <a:ext uri="{FF2B5EF4-FFF2-40B4-BE49-F238E27FC236}">
                <a16:creationId xmlns:a16="http://schemas.microsoft.com/office/drawing/2014/main" id="{6171A105-00FF-4B48-B030-AB900B9C27B8}"/>
              </a:ext>
            </a:extLst>
          </p:cNvPr>
          <p:cNvSpPr txBox="1"/>
          <p:nvPr/>
        </p:nvSpPr>
        <p:spPr>
          <a:xfrm>
            <a:off x="7963174" y="5747814"/>
            <a:ext cx="3414640" cy="261610"/>
          </a:xfrm>
          <a:prstGeom prst="rect">
            <a:avLst/>
          </a:prstGeom>
          <a:noFill/>
        </p:spPr>
        <p:txBody>
          <a:bodyPr wrap="square" rtlCol="0">
            <a:spAutoFit/>
          </a:bodyPr>
          <a:lstStyle/>
          <a:p>
            <a:r>
              <a:rPr lang="en-US" sz="1100" dirty="0"/>
              <a:t>Diagram by: Dr. William Nash</a:t>
            </a:r>
          </a:p>
        </p:txBody>
      </p:sp>
      <p:sp>
        <p:nvSpPr>
          <p:cNvPr id="11" name="Rectangle 10">
            <a:extLst>
              <a:ext uri="{FF2B5EF4-FFF2-40B4-BE49-F238E27FC236}">
                <a16:creationId xmlns:a16="http://schemas.microsoft.com/office/drawing/2014/main" id="{A3BF24A9-1EA5-49D2-AD7F-9D785C3EA45F}"/>
              </a:ext>
            </a:extLst>
          </p:cNvPr>
          <p:cNvSpPr/>
          <p:nvPr/>
        </p:nvSpPr>
        <p:spPr>
          <a:xfrm>
            <a:off x="836235" y="6190771"/>
            <a:ext cx="2683748" cy="215444"/>
          </a:xfrm>
          <a:prstGeom prst="rect">
            <a:avLst/>
          </a:prstGeom>
        </p:spPr>
        <p:txBody>
          <a:bodyPr wrap="none">
            <a:spAutoFit/>
          </a:bodyPr>
          <a:lstStyle/>
          <a:p>
            <a:r>
              <a:rPr lang="en-US" sz="800" dirty="0">
                <a:solidFill>
                  <a:srgbClr val="313036"/>
                </a:solidFill>
                <a:latin typeface="Roboto"/>
              </a:rPr>
              <a:t>Copyright ©2021 R. Stevens / CREST (CC BY-SA 4.0)</a:t>
            </a:r>
            <a:endParaRPr lang="en-US" sz="800" dirty="0"/>
          </a:p>
        </p:txBody>
      </p:sp>
    </p:spTree>
    <p:extLst>
      <p:ext uri="{BB962C8B-B14F-4D97-AF65-F5344CB8AC3E}">
        <p14:creationId xmlns:p14="http://schemas.microsoft.com/office/powerpoint/2010/main" val="2802397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0AFB5A-6848-5B42-9238-0F8632F30C8F}"/>
              </a:ext>
            </a:extLst>
          </p:cNvPr>
          <p:cNvSpPr>
            <a:spLocks noGrp="1"/>
          </p:cNvSpPr>
          <p:nvPr>
            <p:ph idx="1"/>
          </p:nvPr>
        </p:nvSpPr>
        <p:spPr>
          <a:xfrm>
            <a:off x="0" y="1790000"/>
            <a:ext cx="12192000" cy="834190"/>
          </a:xfrm>
        </p:spPr>
        <p:txBody>
          <a:bodyPr>
            <a:normAutofit/>
          </a:bodyPr>
          <a:lstStyle/>
          <a:p>
            <a:pPr marL="0" indent="0" algn="ctr">
              <a:buNone/>
            </a:pPr>
            <a:r>
              <a:rPr lang="en-US" sz="2400" dirty="0">
                <a:solidFill>
                  <a:srgbClr val="002060"/>
                </a:solidFill>
              </a:rPr>
              <a:t>The experience of responding to adversity can alter religious and spiritual beliefs </a:t>
            </a:r>
          </a:p>
        </p:txBody>
      </p:sp>
      <p:graphicFrame>
        <p:nvGraphicFramePr>
          <p:cNvPr id="4" name="Content Placeholder 7">
            <a:extLst>
              <a:ext uri="{FF2B5EF4-FFF2-40B4-BE49-F238E27FC236}">
                <a16:creationId xmlns:a16="http://schemas.microsoft.com/office/drawing/2014/main" id="{BFF34AAE-FF83-6145-970B-38EE625F9590}"/>
              </a:ext>
            </a:extLst>
          </p:cNvPr>
          <p:cNvGraphicFramePr>
            <a:graphicFrameLocks/>
          </p:cNvGraphicFramePr>
          <p:nvPr>
            <p:extLst>
              <p:ext uri="{D42A27DB-BD31-4B8C-83A1-F6EECF244321}">
                <p14:modId xmlns:p14="http://schemas.microsoft.com/office/powerpoint/2010/main" val="3050293324"/>
              </p:ext>
            </p:extLst>
          </p:nvPr>
        </p:nvGraphicFramePr>
        <p:xfrm>
          <a:off x="445771" y="2316557"/>
          <a:ext cx="6703874" cy="3862524"/>
        </p:xfrm>
        <a:graphic>
          <a:graphicData uri="http://schemas.openxmlformats.org/drawingml/2006/table">
            <a:tbl>
              <a:tblPr bandRow="1">
                <a:tableStyleId>{00A15C55-8517-42AA-B614-E9B94910E393}</a:tableStyleId>
              </a:tblPr>
              <a:tblGrid>
                <a:gridCol w="6703874">
                  <a:extLst>
                    <a:ext uri="{9D8B030D-6E8A-4147-A177-3AD203B41FA5}">
                      <a16:colId xmlns:a16="http://schemas.microsoft.com/office/drawing/2014/main" val="3426788607"/>
                    </a:ext>
                  </a:extLst>
                </a:gridCol>
              </a:tblGrid>
              <a:tr h="439851">
                <a:tc>
                  <a:txBody>
                    <a:bodyPr/>
                    <a:lstStyle/>
                    <a:p>
                      <a:pPr algn="ctr"/>
                      <a:r>
                        <a:rPr lang="en-US" sz="2000" dirty="0">
                          <a:solidFill>
                            <a:schemeClr val="bg2"/>
                          </a:solidFill>
                        </a:rPr>
                        <a:t>Change in relationship with or belief about God/Higher Power</a:t>
                      </a:r>
                    </a:p>
                  </a:txBody>
                  <a:tcPr anchor="ctr"/>
                </a:tc>
                <a:extLst>
                  <a:ext uri="{0D108BD9-81ED-4DB2-BD59-A6C34878D82A}">
                    <a16:rowId xmlns:a16="http://schemas.microsoft.com/office/drawing/2014/main" val="2941180713"/>
                  </a:ext>
                </a:extLst>
              </a:tr>
              <a:tr h="439851">
                <a:tc>
                  <a:txBody>
                    <a:bodyPr/>
                    <a:lstStyle/>
                    <a:p>
                      <a:pPr algn="ctr"/>
                      <a:r>
                        <a:rPr lang="en-US" sz="2000" dirty="0">
                          <a:solidFill>
                            <a:schemeClr val="bg2"/>
                          </a:solidFill>
                        </a:rPr>
                        <a:t>Abandonment of spiritual practice</a:t>
                      </a:r>
                    </a:p>
                  </a:txBody>
                  <a:tcPr anchor="ctr"/>
                </a:tc>
                <a:extLst>
                  <a:ext uri="{0D108BD9-81ED-4DB2-BD59-A6C34878D82A}">
                    <a16:rowId xmlns:a16="http://schemas.microsoft.com/office/drawing/2014/main" val="3537425301"/>
                  </a:ext>
                </a:extLst>
              </a:tr>
              <a:tr h="439851">
                <a:tc>
                  <a:txBody>
                    <a:bodyPr/>
                    <a:lstStyle/>
                    <a:p>
                      <a:pPr marL="0" marR="0" lvl="0" indent="0" algn="ctr" rtl="0">
                        <a:lnSpc>
                          <a:spcPct val="100000"/>
                        </a:lnSpc>
                        <a:spcBef>
                          <a:spcPts val="0"/>
                        </a:spcBef>
                        <a:spcAft>
                          <a:spcPts val="0"/>
                        </a:spcAft>
                        <a:buClr>
                          <a:schemeClr val="dk1"/>
                        </a:buClr>
                        <a:buSzPts val="1700"/>
                        <a:buFont typeface="Arial"/>
                        <a:buNone/>
                      </a:pPr>
                      <a:r>
                        <a:rPr lang="en-US" sz="2000" u="none" strike="noStrike" cap="none" dirty="0">
                          <a:solidFill>
                            <a:schemeClr val="bg2"/>
                          </a:solidFill>
                        </a:rPr>
                        <a:t>Inability to practice due to workload issues or social distancing </a:t>
                      </a:r>
                      <a:endParaRPr lang="en-US" sz="1800" u="none" strike="noStrike" cap="none" dirty="0">
                        <a:solidFill>
                          <a:schemeClr val="bg2"/>
                        </a:solidFill>
                      </a:endParaRPr>
                    </a:p>
                  </a:txBody>
                  <a:tcPr anchor="ctr"/>
                </a:tc>
                <a:extLst>
                  <a:ext uri="{0D108BD9-81ED-4DB2-BD59-A6C34878D82A}">
                    <a16:rowId xmlns:a16="http://schemas.microsoft.com/office/drawing/2014/main" val="1000472537"/>
                  </a:ext>
                </a:extLst>
              </a:tr>
              <a:tr h="439851">
                <a:tc>
                  <a:txBody>
                    <a:bodyPr/>
                    <a:lstStyle/>
                    <a:p>
                      <a:pPr marL="0" marR="0" lvl="0" indent="0" algn="ctr" rtl="0">
                        <a:lnSpc>
                          <a:spcPct val="100000"/>
                        </a:lnSpc>
                        <a:spcBef>
                          <a:spcPts val="0"/>
                        </a:spcBef>
                        <a:spcAft>
                          <a:spcPts val="0"/>
                        </a:spcAft>
                        <a:buClr>
                          <a:schemeClr val="dk1"/>
                        </a:buClr>
                        <a:buSzPts val="1700"/>
                        <a:buFont typeface="Arial"/>
                        <a:buNone/>
                      </a:pPr>
                      <a:r>
                        <a:rPr lang="en-US" sz="2000" u="none" strike="noStrike" cap="none" dirty="0">
                          <a:solidFill>
                            <a:schemeClr val="bg2"/>
                          </a:solidFill>
                        </a:rPr>
                        <a:t>Questioning beliefs or loss of faith</a:t>
                      </a:r>
                    </a:p>
                  </a:txBody>
                  <a:tcPr anchor="ctr"/>
                </a:tc>
                <a:extLst>
                  <a:ext uri="{0D108BD9-81ED-4DB2-BD59-A6C34878D82A}">
                    <a16:rowId xmlns:a16="http://schemas.microsoft.com/office/drawing/2014/main" val="2665891318"/>
                  </a:ext>
                </a:extLst>
              </a:tr>
              <a:tr h="439851">
                <a:tc>
                  <a:txBody>
                    <a:bodyPr/>
                    <a:lstStyle/>
                    <a:p>
                      <a:pPr marL="0" marR="0" lvl="0" indent="0" algn="ctr" defTabSz="914400" rtl="0" eaLnBrk="1" fontAlgn="auto" latinLnBrk="0" hangingPunct="1">
                        <a:lnSpc>
                          <a:spcPct val="100000"/>
                        </a:lnSpc>
                        <a:spcBef>
                          <a:spcPts val="0"/>
                        </a:spcBef>
                        <a:spcAft>
                          <a:spcPts val="0"/>
                        </a:spcAft>
                        <a:buClr>
                          <a:schemeClr val="dk1"/>
                        </a:buClr>
                        <a:buSzPts val="1700"/>
                        <a:buFont typeface="Arial"/>
                        <a:buNone/>
                        <a:tabLst/>
                        <a:defRPr/>
                      </a:pPr>
                      <a:r>
                        <a:rPr lang="en-US" sz="2000" u="none" strike="noStrike" cap="none" dirty="0">
                          <a:solidFill>
                            <a:schemeClr val="bg2"/>
                          </a:solidFill>
                        </a:rPr>
                        <a:t>Rejection of spiritual care providers</a:t>
                      </a:r>
                    </a:p>
                  </a:txBody>
                  <a:tcPr anchor="ctr"/>
                </a:tc>
                <a:extLst>
                  <a:ext uri="{0D108BD9-81ED-4DB2-BD59-A6C34878D82A}">
                    <a16:rowId xmlns:a16="http://schemas.microsoft.com/office/drawing/2014/main" val="1726391647"/>
                  </a:ext>
                </a:extLst>
              </a:tr>
              <a:tr h="439851">
                <a:tc>
                  <a:txBody>
                    <a:bodyPr/>
                    <a:lstStyle/>
                    <a:p>
                      <a:pPr algn="ctr"/>
                      <a:r>
                        <a:rPr lang="en-US" sz="2000" dirty="0">
                          <a:solidFill>
                            <a:schemeClr val="bg2"/>
                          </a:solidFill>
                        </a:rPr>
                        <a:t>Struggle with questions about the meaning of life, justice, fairness, afterlife</a:t>
                      </a:r>
                    </a:p>
                  </a:txBody>
                  <a:tcPr anchor="ctr"/>
                </a:tc>
                <a:extLst>
                  <a:ext uri="{0D108BD9-81ED-4DB2-BD59-A6C34878D82A}">
                    <a16:rowId xmlns:a16="http://schemas.microsoft.com/office/drawing/2014/main" val="4185641015"/>
                  </a:ext>
                </a:extLst>
              </a:tr>
              <a:tr h="439851">
                <a:tc>
                  <a:txBody>
                    <a:bodyPr/>
                    <a:lstStyle/>
                    <a:p>
                      <a:pPr algn="ctr"/>
                      <a:r>
                        <a:rPr lang="en-US" sz="2000" dirty="0">
                          <a:solidFill>
                            <a:schemeClr val="bg2"/>
                          </a:solidFill>
                        </a:rPr>
                        <a:t>Loss of familiar spiritual supports </a:t>
                      </a:r>
                    </a:p>
                  </a:txBody>
                  <a:tcPr anchor="ctr"/>
                </a:tc>
                <a:extLst>
                  <a:ext uri="{0D108BD9-81ED-4DB2-BD59-A6C34878D82A}">
                    <a16:rowId xmlns:a16="http://schemas.microsoft.com/office/drawing/2014/main" val="4175851677"/>
                  </a:ext>
                </a:extLst>
              </a:tr>
            </a:tbl>
          </a:graphicData>
        </a:graphic>
      </p:graphicFrame>
      <p:sp>
        <p:nvSpPr>
          <p:cNvPr id="7" name="Rectangle 6">
            <a:extLst>
              <a:ext uri="{FF2B5EF4-FFF2-40B4-BE49-F238E27FC236}">
                <a16:creationId xmlns:a16="http://schemas.microsoft.com/office/drawing/2014/main" id="{CE480388-B159-B644-8F9C-E63D8782EE5C}"/>
              </a:ext>
            </a:extLst>
          </p:cNvPr>
          <p:cNvSpPr/>
          <p:nvPr/>
        </p:nvSpPr>
        <p:spPr>
          <a:xfrm>
            <a:off x="335750" y="6303542"/>
            <a:ext cx="7874695"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050" b="0" i="1" u="none" strike="noStrike" kern="0" cap="none" spc="0" normalizeH="0" baseline="0" noProof="0" dirty="0">
                <a:ln>
                  <a:noFill/>
                </a:ln>
                <a:solidFill>
                  <a:srgbClr val="002060"/>
                </a:solidFill>
                <a:effectLst/>
                <a:uLnTx/>
                <a:uFillTx/>
                <a:latin typeface="Arial" panose="020B0604020202020204"/>
                <a:ea typeface="+mn-ea"/>
                <a:cs typeface="+mn-cs"/>
              </a:rPr>
              <a:t>Sources: </a:t>
            </a:r>
            <a:r>
              <a:rPr kumimoji="0" lang="en-US" altLang="en-US" sz="1050" b="0" i="1" u="none" strike="noStrike" kern="0" cap="none" spc="0" normalizeH="0" baseline="0" noProof="0" dirty="0">
                <a:ln>
                  <a:noFill/>
                </a:ln>
                <a:solidFill>
                  <a:srgbClr val="002060"/>
                </a:solidFill>
                <a:effectLst/>
                <a:uLnTx/>
                <a:uFillTx/>
                <a:latin typeface="Arial" panose="020B0604020202020204"/>
                <a:ea typeface="+mn-ea"/>
                <a:cs typeface="+mn-cs"/>
              </a:rPr>
              <a:t>Disaster Mental Health Standards and Procedures, The National American Red Cross, December, 2016</a:t>
            </a:r>
          </a:p>
        </p:txBody>
      </p:sp>
      <p:sp>
        <p:nvSpPr>
          <p:cNvPr id="6" name="Oval 5">
            <a:extLst>
              <a:ext uri="{FF2B5EF4-FFF2-40B4-BE49-F238E27FC236}">
                <a16:creationId xmlns:a16="http://schemas.microsoft.com/office/drawing/2014/main" id="{5D57EA8E-ECDD-4B36-BBBC-9F78DBD66E0D}"/>
              </a:ext>
            </a:extLst>
          </p:cNvPr>
          <p:cNvSpPr/>
          <p:nvPr/>
        </p:nvSpPr>
        <p:spPr>
          <a:xfrm>
            <a:off x="7424355" y="2357197"/>
            <a:ext cx="4472848" cy="3800819"/>
          </a:xfrm>
          <a:prstGeom prst="ellipse">
            <a:avLst/>
          </a:prstGeom>
          <a:solidFill>
            <a:schemeClr val="tx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02D7C8F5-7246-48DD-A0DF-1765B9875640}"/>
              </a:ext>
            </a:extLst>
          </p:cNvPr>
          <p:cNvGrpSpPr/>
          <p:nvPr/>
        </p:nvGrpSpPr>
        <p:grpSpPr>
          <a:xfrm>
            <a:off x="7527252" y="2873195"/>
            <a:ext cx="4333284" cy="2499794"/>
            <a:chOff x="-36603" y="2105282"/>
            <a:chExt cx="6417405" cy="3356436"/>
          </a:xfrm>
        </p:grpSpPr>
        <p:sp>
          <p:nvSpPr>
            <p:cNvPr id="9" name="Rectangle 8">
              <a:extLst>
                <a:ext uri="{FF2B5EF4-FFF2-40B4-BE49-F238E27FC236}">
                  <a16:creationId xmlns:a16="http://schemas.microsoft.com/office/drawing/2014/main" id="{09C6C952-9F86-40B4-89B8-C9E4AD0D0D31}"/>
                </a:ext>
              </a:extLst>
            </p:cNvPr>
            <p:cNvSpPr/>
            <p:nvPr/>
          </p:nvSpPr>
          <p:spPr>
            <a:xfrm>
              <a:off x="2226436" y="2105282"/>
              <a:ext cx="1793245" cy="44667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D4189"/>
                  </a:solidFill>
                  <a:effectLst/>
                  <a:uLnTx/>
                  <a:uFillTx/>
                  <a:latin typeface="Arial" panose="020B0604020202020204"/>
                  <a:ea typeface="+mn-ea"/>
                  <a:cs typeface="+mn-cs"/>
                </a:rPr>
                <a:t>Thoughts</a:t>
              </a:r>
            </a:p>
          </p:txBody>
        </p:sp>
        <p:sp>
          <p:nvSpPr>
            <p:cNvPr id="10" name="Rectangle 9">
              <a:extLst>
                <a:ext uri="{FF2B5EF4-FFF2-40B4-BE49-F238E27FC236}">
                  <a16:creationId xmlns:a16="http://schemas.microsoft.com/office/drawing/2014/main" id="{6E79999D-3059-4CA3-B7FB-A0FEDC8DCE58}"/>
                </a:ext>
              </a:extLst>
            </p:cNvPr>
            <p:cNvSpPr/>
            <p:nvPr/>
          </p:nvSpPr>
          <p:spPr>
            <a:xfrm>
              <a:off x="-36603" y="3317105"/>
              <a:ext cx="1893538" cy="44667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D4189"/>
                  </a:solidFill>
                  <a:effectLst/>
                  <a:uLnTx/>
                  <a:uFillTx/>
                  <a:latin typeface="Arial" panose="020B0604020202020204"/>
                  <a:ea typeface="+mn-ea"/>
                  <a:cs typeface="+mn-cs"/>
                </a:rPr>
                <a:t>Behaviors</a:t>
              </a:r>
            </a:p>
          </p:txBody>
        </p:sp>
        <p:sp>
          <p:nvSpPr>
            <p:cNvPr id="11" name="Rectangle 10">
              <a:extLst>
                <a:ext uri="{FF2B5EF4-FFF2-40B4-BE49-F238E27FC236}">
                  <a16:creationId xmlns:a16="http://schemas.microsoft.com/office/drawing/2014/main" id="{891C2320-B9BF-47CD-9D98-5DA726440B1D}"/>
                </a:ext>
              </a:extLst>
            </p:cNvPr>
            <p:cNvSpPr/>
            <p:nvPr/>
          </p:nvSpPr>
          <p:spPr>
            <a:xfrm>
              <a:off x="4447145" y="3317105"/>
              <a:ext cx="1933657" cy="45457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D4189"/>
                  </a:solidFill>
                  <a:effectLst/>
                  <a:uLnTx/>
                  <a:uFillTx/>
                  <a:latin typeface="Arial" panose="020B0604020202020204"/>
                  <a:ea typeface="+mn-ea"/>
                  <a:cs typeface="+mn-cs"/>
                </a:rPr>
                <a:t>Emotions</a:t>
              </a:r>
            </a:p>
          </p:txBody>
        </p:sp>
        <p:cxnSp>
          <p:nvCxnSpPr>
            <p:cNvPr id="12" name="Straight Arrow Connector 11">
              <a:extLst>
                <a:ext uri="{FF2B5EF4-FFF2-40B4-BE49-F238E27FC236}">
                  <a16:creationId xmlns:a16="http://schemas.microsoft.com/office/drawing/2014/main" id="{9623EA96-4E3B-45F1-863B-223300CB6079}"/>
                </a:ext>
              </a:extLst>
            </p:cNvPr>
            <p:cNvCxnSpPr>
              <a:cxnSpLocks/>
            </p:cNvCxnSpPr>
            <p:nvPr/>
          </p:nvCxnSpPr>
          <p:spPr>
            <a:xfrm flipH="1">
              <a:off x="1632081" y="2569892"/>
              <a:ext cx="875476" cy="604013"/>
            </a:xfrm>
            <a:prstGeom prst="straightConnector1">
              <a:avLst/>
            </a:prstGeom>
            <a:ln w="57150">
              <a:solidFill>
                <a:schemeClr val="accent2"/>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3" name="Pentagon 12">
              <a:extLst>
                <a:ext uri="{FF2B5EF4-FFF2-40B4-BE49-F238E27FC236}">
                  <a16:creationId xmlns:a16="http://schemas.microsoft.com/office/drawing/2014/main" id="{37C52A55-C413-40D7-94BC-761873A24F8D}"/>
                </a:ext>
              </a:extLst>
            </p:cNvPr>
            <p:cNvSpPr/>
            <p:nvPr/>
          </p:nvSpPr>
          <p:spPr>
            <a:xfrm>
              <a:off x="1702472" y="2595260"/>
              <a:ext cx="2841175" cy="2402586"/>
            </a:xfrm>
            <a:prstGeom prst="pentagon">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462E3F2A-B86F-4098-8C29-94549F1D7973}"/>
                </a:ext>
              </a:extLst>
            </p:cNvPr>
            <p:cNvSpPr/>
            <p:nvPr/>
          </p:nvSpPr>
          <p:spPr>
            <a:xfrm>
              <a:off x="488685" y="5007147"/>
              <a:ext cx="1893538" cy="45457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98D28"/>
                  </a:solidFill>
                  <a:effectLst/>
                  <a:uLnTx/>
                  <a:uFillTx/>
                  <a:latin typeface="Arial" panose="020B0604020202020204"/>
                  <a:ea typeface="+mn-ea"/>
                  <a:cs typeface="+mn-cs"/>
                </a:rPr>
                <a:t>Spiritual</a:t>
              </a:r>
            </a:p>
          </p:txBody>
        </p:sp>
        <p:sp>
          <p:nvSpPr>
            <p:cNvPr id="15" name="Rectangle 14">
              <a:extLst>
                <a:ext uri="{FF2B5EF4-FFF2-40B4-BE49-F238E27FC236}">
                  <a16:creationId xmlns:a16="http://schemas.microsoft.com/office/drawing/2014/main" id="{68156FEE-DE78-44E7-85C1-DCCCBE01FA88}"/>
                </a:ext>
              </a:extLst>
            </p:cNvPr>
            <p:cNvSpPr/>
            <p:nvPr/>
          </p:nvSpPr>
          <p:spPr>
            <a:xfrm>
              <a:off x="3863893" y="5007147"/>
              <a:ext cx="1893538" cy="44667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D4189"/>
                  </a:solidFill>
                  <a:effectLst/>
                  <a:uLnTx/>
                  <a:uFillTx/>
                  <a:latin typeface="Arial" panose="020B0604020202020204"/>
                  <a:ea typeface="+mn-ea"/>
                  <a:cs typeface="+mn-cs"/>
                </a:rPr>
                <a:t>Physical</a:t>
              </a:r>
            </a:p>
          </p:txBody>
        </p:sp>
        <p:sp>
          <p:nvSpPr>
            <p:cNvPr id="16" name="Rectangle 15">
              <a:extLst>
                <a:ext uri="{FF2B5EF4-FFF2-40B4-BE49-F238E27FC236}">
                  <a16:creationId xmlns:a16="http://schemas.microsoft.com/office/drawing/2014/main" id="{80E40F84-5E65-453C-AAB7-89313D269A2B}"/>
                </a:ext>
              </a:extLst>
            </p:cNvPr>
            <p:cNvSpPr/>
            <p:nvPr/>
          </p:nvSpPr>
          <p:spPr>
            <a:xfrm>
              <a:off x="2276583" y="3687042"/>
              <a:ext cx="1692951" cy="44667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D4189"/>
                  </a:solidFill>
                  <a:effectLst/>
                  <a:uLnTx/>
                  <a:uFillTx/>
                  <a:latin typeface="Arial" panose="020B0604020202020204"/>
                  <a:ea typeface="+mn-ea"/>
                  <a:cs typeface="+mn-cs"/>
                </a:rPr>
                <a:t>Situation</a:t>
              </a:r>
              <a:endParaRPr kumimoji="0" lang="en-US" sz="1200" b="1" i="0" u="none" strike="noStrike" kern="1200" cap="none" spc="0" normalizeH="0" baseline="0" noProof="0" dirty="0">
                <a:ln>
                  <a:noFill/>
                </a:ln>
                <a:solidFill>
                  <a:srgbClr val="1D4189"/>
                </a:solidFill>
                <a:effectLst/>
                <a:uLnTx/>
                <a:uFillTx/>
                <a:latin typeface="Arial" panose="020B0604020202020204"/>
                <a:ea typeface="+mn-ea"/>
                <a:cs typeface="+mn-cs"/>
              </a:endParaRPr>
            </a:p>
          </p:txBody>
        </p:sp>
        <p:cxnSp>
          <p:nvCxnSpPr>
            <p:cNvPr id="17" name="Straight Arrow Connector 16">
              <a:extLst>
                <a:ext uri="{FF2B5EF4-FFF2-40B4-BE49-F238E27FC236}">
                  <a16:creationId xmlns:a16="http://schemas.microsoft.com/office/drawing/2014/main" id="{7677F912-8083-4DB0-B25C-4B4A933352C4}"/>
                </a:ext>
              </a:extLst>
            </p:cNvPr>
            <p:cNvCxnSpPr>
              <a:cxnSpLocks/>
            </p:cNvCxnSpPr>
            <p:nvPr/>
          </p:nvCxnSpPr>
          <p:spPr>
            <a:xfrm flipH="1" flipV="1">
              <a:off x="3699638" y="2597578"/>
              <a:ext cx="914400" cy="548640"/>
            </a:xfrm>
            <a:prstGeom prst="straightConnector1">
              <a:avLst/>
            </a:prstGeom>
            <a:ln w="57150">
              <a:solidFill>
                <a:schemeClr val="accent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39E94EA0-BFD4-44C1-A7FB-97C658A2D98C}"/>
                </a:ext>
              </a:extLst>
            </p:cNvPr>
            <p:cNvCxnSpPr>
              <a:cxnSpLocks/>
            </p:cNvCxnSpPr>
            <p:nvPr/>
          </p:nvCxnSpPr>
          <p:spPr>
            <a:xfrm flipH="1">
              <a:off x="2456620" y="5237979"/>
              <a:ext cx="1332876" cy="0"/>
            </a:xfrm>
            <a:prstGeom prst="straightConnector1">
              <a:avLst/>
            </a:prstGeom>
            <a:ln w="57150">
              <a:solidFill>
                <a:schemeClr val="accent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2544040A-7AB2-4D8E-8834-6B9CFD421F14}"/>
                </a:ext>
              </a:extLst>
            </p:cNvPr>
            <p:cNvCxnSpPr>
              <a:cxnSpLocks/>
            </p:cNvCxnSpPr>
            <p:nvPr/>
          </p:nvCxnSpPr>
          <p:spPr>
            <a:xfrm>
              <a:off x="1488185" y="3908681"/>
              <a:ext cx="446799" cy="1097280"/>
            </a:xfrm>
            <a:prstGeom prst="straightConnector1">
              <a:avLst/>
            </a:prstGeom>
            <a:ln w="57150">
              <a:solidFill>
                <a:schemeClr val="accent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1C9E844E-5615-4F8A-AD9D-743C25629164}"/>
                </a:ext>
              </a:extLst>
            </p:cNvPr>
            <p:cNvCxnSpPr>
              <a:cxnSpLocks/>
            </p:cNvCxnSpPr>
            <p:nvPr/>
          </p:nvCxnSpPr>
          <p:spPr>
            <a:xfrm flipH="1">
              <a:off x="4369506" y="3841424"/>
              <a:ext cx="393734" cy="1097280"/>
            </a:xfrm>
            <a:prstGeom prst="straightConnector1">
              <a:avLst/>
            </a:prstGeom>
            <a:ln w="57150">
              <a:solidFill>
                <a:schemeClr val="accent2"/>
              </a:solidFill>
              <a:headEnd type="triangle"/>
              <a:tailEnd type="triangle"/>
            </a:ln>
          </p:spPr>
          <p:style>
            <a:lnRef idx="1">
              <a:schemeClr val="accent2"/>
            </a:lnRef>
            <a:fillRef idx="0">
              <a:schemeClr val="accent2"/>
            </a:fillRef>
            <a:effectRef idx="0">
              <a:schemeClr val="accent2"/>
            </a:effectRef>
            <a:fontRef idx="minor">
              <a:schemeClr val="tx1"/>
            </a:fontRef>
          </p:style>
        </p:cxnSp>
      </p:grpSp>
      <p:sp>
        <p:nvSpPr>
          <p:cNvPr id="21" name="Title 1">
            <a:extLst>
              <a:ext uri="{FF2B5EF4-FFF2-40B4-BE49-F238E27FC236}">
                <a16:creationId xmlns:a16="http://schemas.microsoft.com/office/drawing/2014/main" id="{8EA61197-D9B5-44AE-A721-0B5034B5E265}"/>
              </a:ext>
            </a:extLst>
          </p:cNvPr>
          <p:cNvSpPr>
            <a:spLocks noGrp="1"/>
          </p:cNvSpPr>
          <p:nvPr>
            <p:ph type="title"/>
          </p:nvPr>
        </p:nvSpPr>
        <p:spPr>
          <a:xfrm>
            <a:off x="1529317" y="117353"/>
            <a:ext cx="10515600" cy="1125404"/>
          </a:xfrm>
        </p:spPr>
        <p:txBody>
          <a:bodyPr/>
          <a:lstStyle/>
          <a:p>
            <a:pPr algn="r"/>
            <a:r>
              <a:rPr lang="en-US" b="0" cap="small" dirty="0"/>
              <a:t>Lift the Spirit</a:t>
            </a:r>
          </a:p>
        </p:txBody>
      </p:sp>
      <p:cxnSp>
        <p:nvCxnSpPr>
          <p:cNvPr id="22" name="Straight Connector 21">
            <a:extLst>
              <a:ext uri="{FF2B5EF4-FFF2-40B4-BE49-F238E27FC236}">
                <a16:creationId xmlns:a16="http://schemas.microsoft.com/office/drawing/2014/main" id="{149541EA-C670-42B1-8ED6-9E2E4150D25C}"/>
              </a:ext>
            </a:extLst>
          </p:cNvPr>
          <p:cNvCxnSpPr>
            <a:cxnSpLocks/>
          </p:cNvCxnSpPr>
          <p:nvPr/>
        </p:nvCxnSpPr>
        <p:spPr>
          <a:xfrm rot="5400000">
            <a:off x="9073117" y="-1976035"/>
            <a:ext cx="0" cy="59436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id="{9BC1453E-DA6B-4F57-AB6D-011884DAC5DB}"/>
              </a:ext>
            </a:extLst>
          </p:cNvPr>
          <p:cNvSpPr txBox="1"/>
          <p:nvPr/>
        </p:nvSpPr>
        <p:spPr>
          <a:xfrm>
            <a:off x="2142033" y="1132145"/>
            <a:ext cx="7907934" cy="461665"/>
          </a:xfrm>
          <a:prstGeom prst="rect">
            <a:avLst/>
          </a:prstGeom>
          <a:solidFill>
            <a:srgbClr val="EDEFF2"/>
          </a:solidFill>
          <a:ln>
            <a:solidFill>
              <a:schemeClr val="accent2"/>
            </a:solidFill>
          </a:ln>
        </p:spPr>
        <p:txBody>
          <a:bodyPr wrap="none" rtlCol="0">
            <a:spAutoFit/>
          </a:bodyPr>
          <a:lstStyle/>
          <a:p>
            <a:r>
              <a:rPr lang="en-US" sz="2400" dirty="0">
                <a:solidFill>
                  <a:srgbClr val="002060"/>
                </a:solidFill>
              </a:rPr>
              <a:t>Contact your local Spiritual Care department or Chaplain</a:t>
            </a:r>
          </a:p>
        </p:txBody>
      </p:sp>
    </p:spTree>
    <p:custDataLst>
      <p:tags r:id="rId1"/>
    </p:custDataLst>
    <p:extLst>
      <p:ext uri="{BB962C8B-B14F-4D97-AF65-F5344CB8AC3E}">
        <p14:creationId xmlns:p14="http://schemas.microsoft.com/office/powerpoint/2010/main" val="28359570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8EA61197-D9B5-44AE-A721-0B5034B5E265}"/>
              </a:ext>
            </a:extLst>
          </p:cNvPr>
          <p:cNvSpPr>
            <a:spLocks noGrp="1"/>
          </p:cNvSpPr>
          <p:nvPr>
            <p:ph type="title"/>
          </p:nvPr>
        </p:nvSpPr>
        <p:spPr>
          <a:xfrm>
            <a:off x="1529317" y="117353"/>
            <a:ext cx="10515600" cy="1125404"/>
          </a:xfrm>
        </p:spPr>
        <p:txBody>
          <a:bodyPr/>
          <a:lstStyle/>
          <a:p>
            <a:pPr algn="r"/>
            <a:r>
              <a:rPr lang="en-US" b="0" cap="small" dirty="0"/>
              <a:t>Fight the Stigma</a:t>
            </a:r>
          </a:p>
        </p:txBody>
      </p:sp>
      <p:cxnSp>
        <p:nvCxnSpPr>
          <p:cNvPr id="22" name="Straight Connector 21">
            <a:extLst>
              <a:ext uri="{FF2B5EF4-FFF2-40B4-BE49-F238E27FC236}">
                <a16:creationId xmlns:a16="http://schemas.microsoft.com/office/drawing/2014/main" id="{149541EA-C670-42B1-8ED6-9E2E4150D25C}"/>
              </a:ext>
            </a:extLst>
          </p:cNvPr>
          <p:cNvCxnSpPr>
            <a:cxnSpLocks/>
          </p:cNvCxnSpPr>
          <p:nvPr/>
        </p:nvCxnSpPr>
        <p:spPr>
          <a:xfrm rot="5400000">
            <a:off x="9073117" y="-1976035"/>
            <a:ext cx="0" cy="59436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3" name="Title 1">
            <a:extLst>
              <a:ext uri="{FF2B5EF4-FFF2-40B4-BE49-F238E27FC236}">
                <a16:creationId xmlns:a16="http://schemas.microsoft.com/office/drawing/2014/main" id="{06A44091-D07A-4E61-AF56-F05123A56FAD}"/>
              </a:ext>
            </a:extLst>
          </p:cNvPr>
          <p:cNvSpPr txBox="1">
            <a:spLocks/>
          </p:cNvSpPr>
          <p:nvPr/>
        </p:nvSpPr>
        <p:spPr>
          <a:xfrm>
            <a:off x="1529317" y="928028"/>
            <a:ext cx="10515600" cy="5627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algn="r"/>
            <a:r>
              <a:rPr lang="en-US" sz="2000" cap="small" dirty="0"/>
              <a:t>Stop Stigma, Start Healing</a:t>
            </a:r>
          </a:p>
        </p:txBody>
      </p:sp>
      <p:pic>
        <p:nvPicPr>
          <p:cNvPr id="26" name="Picture 25">
            <a:extLst>
              <a:ext uri="{FF2B5EF4-FFF2-40B4-BE49-F238E27FC236}">
                <a16:creationId xmlns:a16="http://schemas.microsoft.com/office/drawing/2014/main" id="{EB1E7BF8-0A1B-4D78-B18C-0490269A4AB3}"/>
              </a:ext>
            </a:extLst>
          </p:cNvPr>
          <p:cNvPicPr>
            <a:picLocks noChangeAspect="1"/>
          </p:cNvPicPr>
          <p:nvPr/>
        </p:nvPicPr>
        <p:blipFill>
          <a:blip r:embed="rId4"/>
          <a:stretch>
            <a:fillRect/>
          </a:stretch>
        </p:blipFill>
        <p:spPr>
          <a:xfrm rot="20938012">
            <a:off x="3398520" y="1228224"/>
            <a:ext cx="5394960" cy="5394960"/>
          </a:xfrm>
          <a:prstGeom prst="ellipse">
            <a:avLst/>
          </a:prstGeom>
        </p:spPr>
      </p:pic>
    </p:spTree>
    <p:custDataLst>
      <p:tags r:id="rId1"/>
    </p:custDataLst>
    <p:extLst>
      <p:ext uri="{BB962C8B-B14F-4D97-AF65-F5344CB8AC3E}">
        <p14:creationId xmlns:p14="http://schemas.microsoft.com/office/powerpoint/2010/main" val="3551418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317" y="117353"/>
            <a:ext cx="10515600" cy="1125404"/>
          </a:xfrm>
        </p:spPr>
        <p:txBody>
          <a:bodyPr/>
          <a:lstStyle/>
          <a:p>
            <a:pPr algn="r"/>
            <a:r>
              <a:rPr lang="en-US" b="0" cap="small" dirty="0"/>
              <a:t>Thank You</a:t>
            </a:r>
          </a:p>
        </p:txBody>
      </p:sp>
      <p:cxnSp>
        <p:nvCxnSpPr>
          <p:cNvPr id="3" name="Straight Connector 2">
            <a:extLst>
              <a:ext uri="{FF2B5EF4-FFF2-40B4-BE49-F238E27FC236}">
                <a16:creationId xmlns:a16="http://schemas.microsoft.com/office/drawing/2014/main" id="{E8A06CC2-9EB4-B34E-9916-FB8BC63D12AD}"/>
              </a:ext>
            </a:extLst>
          </p:cNvPr>
          <p:cNvCxnSpPr>
            <a:cxnSpLocks/>
          </p:cNvCxnSpPr>
          <p:nvPr/>
        </p:nvCxnSpPr>
        <p:spPr>
          <a:xfrm rot="5400000">
            <a:off x="9073117" y="-1976035"/>
            <a:ext cx="0" cy="594360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pic>
        <p:nvPicPr>
          <p:cNvPr id="5" name="Picture 4"/>
          <p:cNvPicPr>
            <a:picLocks noChangeAspect="1"/>
          </p:cNvPicPr>
          <p:nvPr/>
        </p:nvPicPr>
        <p:blipFill>
          <a:blip r:embed="rId3"/>
          <a:stretch>
            <a:fillRect/>
          </a:stretch>
        </p:blipFill>
        <p:spPr>
          <a:xfrm>
            <a:off x="2318922" y="1523408"/>
            <a:ext cx="7852329" cy="4487045"/>
          </a:xfrm>
          <a:prstGeom prst="rect">
            <a:avLst/>
          </a:prstGeom>
        </p:spPr>
      </p:pic>
    </p:spTree>
    <p:custDataLst>
      <p:tags r:id="rId1"/>
    </p:custDataLst>
    <p:extLst>
      <p:ext uri="{BB962C8B-B14F-4D97-AF65-F5344CB8AC3E}">
        <p14:creationId xmlns:p14="http://schemas.microsoft.com/office/powerpoint/2010/main" val="41470144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E595C-444A-4222-9387-06D2D37D993F}"/>
              </a:ext>
            </a:extLst>
          </p:cNvPr>
          <p:cNvSpPr>
            <a:spLocks noGrp="1"/>
          </p:cNvSpPr>
          <p:nvPr>
            <p:ph type="title"/>
          </p:nvPr>
        </p:nvSpPr>
        <p:spPr>
          <a:xfrm>
            <a:off x="609600" y="2857500"/>
            <a:ext cx="10972800" cy="1143000"/>
          </a:xfrm>
        </p:spPr>
        <p:txBody>
          <a:bodyPr>
            <a:noAutofit/>
          </a:bodyPr>
          <a:lstStyle/>
          <a:p>
            <a:pPr algn="ctr"/>
            <a:r>
              <a:rPr lang="en-US" sz="9600" dirty="0"/>
              <a:t>Questions</a:t>
            </a:r>
          </a:p>
        </p:txBody>
      </p:sp>
      <p:sp>
        <p:nvSpPr>
          <p:cNvPr id="4" name="Slide Number Placeholder 3">
            <a:extLst>
              <a:ext uri="{FF2B5EF4-FFF2-40B4-BE49-F238E27FC236}">
                <a16:creationId xmlns:a16="http://schemas.microsoft.com/office/drawing/2014/main" id="{3802E79F-3734-41F3-A0F7-AD6595E2685E}"/>
              </a:ext>
            </a:extLst>
          </p:cNvPr>
          <p:cNvSpPr>
            <a:spLocks noGrp="1"/>
          </p:cNvSpPr>
          <p:nvPr>
            <p:ph type="sldNum" sz="quarter" idx="12"/>
          </p:nvPr>
        </p:nvSpPr>
        <p:spPr/>
        <p:txBody>
          <a:bodyPr/>
          <a:lstStyle/>
          <a:p>
            <a:fld id="{CA801905-C5F5-7943-85B0-6126D52C8FFD}" type="slidenum">
              <a:rPr lang="en-US" smtClean="0"/>
              <a:t>85</a:t>
            </a:fld>
            <a:endParaRPr lang="en-US" dirty="0"/>
          </a:p>
        </p:txBody>
      </p:sp>
    </p:spTree>
    <p:extLst>
      <p:ext uri="{BB962C8B-B14F-4D97-AF65-F5344CB8AC3E}">
        <p14:creationId xmlns:p14="http://schemas.microsoft.com/office/powerpoint/2010/main" val="39220142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28270-C50C-644B-8DCD-7B81FD0B9FD1}"/>
              </a:ext>
            </a:extLst>
          </p:cNvPr>
          <p:cNvSpPr>
            <a:spLocks noGrp="1"/>
          </p:cNvSpPr>
          <p:nvPr>
            <p:ph type="title"/>
          </p:nvPr>
        </p:nvSpPr>
        <p:spPr>
          <a:xfrm>
            <a:off x="609600" y="1997612"/>
            <a:ext cx="10972800" cy="2658794"/>
          </a:xfrm>
        </p:spPr>
        <p:txBody>
          <a:bodyPr>
            <a:noAutofit/>
          </a:bodyPr>
          <a:lstStyle/>
          <a:p>
            <a:pPr lvl="0" algn="ctr"/>
            <a:r>
              <a:rPr lang="en-US" dirty="0"/>
              <a:t>What are the side-effects from a </a:t>
            </a:r>
            <a:br>
              <a:rPr lang="en-US" dirty="0"/>
            </a:br>
            <a:r>
              <a:rPr lang="en-US" dirty="0"/>
              <a:t>booster dose?</a:t>
            </a:r>
          </a:p>
        </p:txBody>
      </p:sp>
      <p:sp>
        <p:nvSpPr>
          <p:cNvPr id="4" name="Slide Number Placeholder 3">
            <a:extLst>
              <a:ext uri="{FF2B5EF4-FFF2-40B4-BE49-F238E27FC236}">
                <a16:creationId xmlns:a16="http://schemas.microsoft.com/office/drawing/2014/main" id="{C49E562A-ECC9-EC43-971A-2B4B668D05A1}"/>
              </a:ext>
            </a:extLst>
          </p:cNvPr>
          <p:cNvSpPr>
            <a:spLocks noGrp="1"/>
          </p:cNvSpPr>
          <p:nvPr>
            <p:ph type="sldNum" sz="quarter" idx="12"/>
          </p:nvPr>
        </p:nvSpPr>
        <p:spPr/>
        <p:txBody>
          <a:bodyPr/>
          <a:lstStyle/>
          <a:p>
            <a:fld id="{CA801905-C5F5-7943-85B0-6126D52C8FFD}" type="slidenum">
              <a:rPr lang="en-US" smtClean="0"/>
              <a:t>86</a:t>
            </a:fld>
            <a:endParaRPr lang="en-US" dirty="0"/>
          </a:p>
        </p:txBody>
      </p:sp>
    </p:spTree>
    <p:extLst>
      <p:ext uri="{BB962C8B-B14F-4D97-AF65-F5344CB8AC3E}">
        <p14:creationId xmlns:p14="http://schemas.microsoft.com/office/powerpoint/2010/main" val="16006230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application&#10;&#10;Description automatically generated">
            <a:extLst>
              <a:ext uri="{FF2B5EF4-FFF2-40B4-BE49-F238E27FC236}">
                <a16:creationId xmlns:a16="http://schemas.microsoft.com/office/drawing/2014/main" id="{E62D68FA-DBE4-CA49-9B08-D367D08846B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4" name="Slide Number Placeholder 3">
            <a:extLst>
              <a:ext uri="{FF2B5EF4-FFF2-40B4-BE49-F238E27FC236}">
                <a16:creationId xmlns:a16="http://schemas.microsoft.com/office/drawing/2014/main" id="{B7E27BFA-9675-4649-8770-1D2D2167F03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CA801905-C5F5-7943-85B0-6126D52C8FFD}" type="slidenum">
              <a:rPr lang="en-US" sz="1200">
                <a:solidFill>
                  <a:srgbClr val="FFFFFF"/>
                </a:solidFill>
                <a:latin typeface="+mn-lt"/>
              </a:rPr>
              <a:pPr>
                <a:spcAft>
                  <a:spcPts val="600"/>
                </a:spcAft>
              </a:pPr>
              <a:t>87</a:t>
            </a:fld>
            <a:endParaRPr lang="en-US" sz="1200">
              <a:solidFill>
                <a:srgbClr val="FFFFFF"/>
              </a:solidFill>
              <a:latin typeface="+mn-lt"/>
            </a:endParaRPr>
          </a:p>
        </p:txBody>
      </p:sp>
    </p:spTree>
    <p:extLst>
      <p:ext uri="{BB962C8B-B14F-4D97-AF65-F5344CB8AC3E}">
        <p14:creationId xmlns:p14="http://schemas.microsoft.com/office/powerpoint/2010/main" val="3105702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A3CE7A5-E335-4A37-AA89-2992C67405A3}"/>
                  </a:ext>
                </a:extLst>
              </p14:cNvPr>
              <p14:cNvContentPartPr/>
              <p14:nvPr/>
            </p14:nvContentPartPr>
            <p14:xfrm>
              <a:off x="787253" y="1696322"/>
              <a:ext cx="360" cy="360"/>
            </p14:xfrm>
          </p:contentPart>
        </mc:Choice>
        <mc:Fallback xmlns="">
          <p:pic>
            <p:nvPicPr>
              <p:cNvPr id="2" name="Ink 1">
                <a:extLst>
                  <a:ext uri="{FF2B5EF4-FFF2-40B4-BE49-F238E27FC236}">
                    <a16:creationId xmlns:a16="http://schemas.microsoft.com/office/drawing/2014/main" id="{0A3CE7A5-E335-4A37-AA89-2992C67405A3}"/>
                  </a:ext>
                </a:extLst>
              </p:cNvPr>
              <p:cNvPicPr/>
              <p:nvPr/>
            </p:nvPicPr>
            <p:blipFill>
              <a:blip r:embed="rId7"/>
              <a:stretch>
                <a:fillRect/>
              </a:stretch>
            </p:blipFill>
            <p:spPr>
              <a:xfrm>
                <a:off x="778253" y="1687682"/>
                <a:ext cx="18000" cy="18000"/>
              </a:xfrm>
              <a:prstGeom prst="rect">
                <a:avLst/>
              </a:prstGeom>
            </p:spPr>
          </p:pic>
        </mc:Fallback>
      </mc:AlternateContent>
      <p:sp>
        <p:nvSpPr>
          <p:cNvPr id="8" name="Rectangle 7">
            <a:extLst>
              <a:ext uri="{FF2B5EF4-FFF2-40B4-BE49-F238E27FC236}">
                <a16:creationId xmlns:a16="http://schemas.microsoft.com/office/drawing/2014/main" id="{D35C20AC-61A0-CC4A-880D-381575D343DF}"/>
              </a:ext>
            </a:extLst>
          </p:cNvPr>
          <p:cNvSpPr/>
          <p:nvPr/>
        </p:nvSpPr>
        <p:spPr>
          <a:xfrm>
            <a:off x="8387240" y="6122773"/>
            <a:ext cx="3804760" cy="276999"/>
          </a:xfrm>
          <a:prstGeom prst="rect">
            <a:avLst/>
          </a:prstGeom>
        </p:spPr>
        <p:txBody>
          <a:bodyPr wrap="none">
            <a:spAutoFit/>
          </a:bodyPr>
          <a:lstStyle/>
          <a:p>
            <a:r>
              <a:rPr lang="en-US" sz="1200" dirty="0"/>
              <a:t>https://www1.nyc.gov/site/</a:t>
            </a:r>
            <a:r>
              <a:rPr lang="en-US" sz="1200" dirty="0" err="1"/>
              <a:t>doh</a:t>
            </a:r>
            <a:r>
              <a:rPr lang="en-US" sz="1200" dirty="0"/>
              <a:t>/</a:t>
            </a:r>
            <a:r>
              <a:rPr lang="en-US" sz="1200" dirty="0" err="1"/>
              <a:t>covid</a:t>
            </a:r>
            <a:r>
              <a:rPr lang="en-US" sz="1200" dirty="0"/>
              <a:t>/covid-19-data.page</a:t>
            </a:r>
          </a:p>
        </p:txBody>
      </p:sp>
      <p:sp>
        <p:nvSpPr>
          <p:cNvPr id="7" name="TextBox 6">
            <a:extLst>
              <a:ext uri="{FF2B5EF4-FFF2-40B4-BE49-F238E27FC236}">
                <a16:creationId xmlns:a16="http://schemas.microsoft.com/office/drawing/2014/main" id="{F2182004-734C-5840-B0AC-B41D2D30B568}"/>
              </a:ext>
            </a:extLst>
          </p:cNvPr>
          <p:cNvSpPr txBox="1"/>
          <p:nvPr/>
        </p:nvSpPr>
        <p:spPr>
          <a:xfrm>
            <a:off x="1721348" y="2461095"/>
            <a:ext cx="8821712" cy="461665"/>
          </a:xfrm>
          <a:prstGeom prst="rect">
            <a:avLst/>
          </a:prstGeom>
          <a:noFill/>
        </p:spPr>
        <p:txBody>
          <a:bodyPr wrap="square" rtlCol="0">
            <a:spAutoFit/>
          </a:bodyPr>
          <a:lstStyle/>
          <a:p>
            <a:pPr algn="ctr"/>
            <a:r>
              <a:rPr lang="en-US" sz="2400" b="1" dirty="0">
                <a:solidFill>
                  <a:srgbClr val="21418B"/>
                </a:solidFill>
                <a:latin typeface="Arial" panose="020B0604020202020204" pitchFamily="34" charset="0"/>
                <a:cs typeface="Arial" panose="020B0604020202020204" pitchFamily="34" charset="0"/>
              </a:rPr>
              <a:t>Review of NYC Health + Hospitals Data </a:t>
            </a:r>
            <a:endParaRPr lang="en-US" sz="2400" dirty="0">
              <a:solidFill>
                <a:srgbClr val="21418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76367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QS WHITE PLAIN" val="q2ot64c0"/>
  <p:tag name="ARTICULATE_DESIGN_ID_1_QS LOGO BLUEBG" val="DR3s88wV"/>
  <p:tag name="ARTICULATE_SLIDE_THUMBNAIL_REFRESH" val="1"/>
  <p:tag name="ARTICULATE_PROJECT_OPEN" val="0"/>
  <p:tag name="ARTICULATE_SLIDE_COUNT" val="3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QS Logo BlueBG">
  <a:themeElements>
    <a:clrScheme name="Custom 11">
      <a:dk1>
        <a:srgbClr val="1D4189"/>
      </a:dk1>
      <a:lt1>
        <a:srgbClr val="FFFFFF"/>
      </a:lt1>
      <a:dk2>
        <a:srgbClr val="000000"/>
      </a:dk2>
      <a:lt2>
        <a:srgbClr val="97D3E9"/>
      </a:lt2>
      <a:accent1>
        <a:srgbClr val="4497CB"/>
      </a:accent1>
      <a:accent2>
        <a:srgbClr val="F98D28"/>
      </a:accent2>
      <a:accent3>
        <a:srgbClr val="EA1C75"/>
      </a:accent3>
      <a:accent4>
        <a:srgbClr val="873299"/>
      </a:accent4>
      <a:accent5>
        <a:srgbClr val="97D3E9"/>
      </a:accent5>
      <a:accent6>
        <a:srgbClr val="93D500"/>
      </a:accent6>
      <a:hlink>
        <a:srgbClr val="873299"/>
      </a:hlink>
      <a:folHlink>
        <a:srgbClr val="4497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QS Logo BlueBG">
  <a:themeElements>
    <a:clrScheme name="H+H">
      <a:dk1>
        <a:srgbClr val="1D4189"/>
      </a:dk1>
      <a:lt1>
        <a:srgbClr val="FFFFFF"/>
      </a:lt1>
      <a:dk2>
        <a:srgbClr val="000000"/>
      </a:dk2>
      <a:lt2>
        <a:srgbClr val="97D3E9"/>
      </a:lt2>
      <a:accent1>
        <a:srgbClr val="4497CB"/>
      </a:accent1>
      <a:accent2>
        <a:srgbClr val="F98D28"/>
      </a:accent2>
      <a:accent3>
        <a:srgbClr val="EA1C75"/>
      </a:accent3>
      <a:accent4>
        <a:srgbClr val="873299"/>
      </a:accent4>
      <a:accent5>
        <a:srgbClr val="97D3E9"/>
      </a:accent5>
      <a:accent6>
        <a:srgbClr val="93D500"/>
      </a:accent6>
      <a:hlink>
        <a:srgbClr val="F98D28"/>
      </a:hlink>
      <a:folHlink>
        <a:srgbClr val="4497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QS Plain BlueBG">
  <a:themeElements>
    <a:clrScheme name="H+H">
      <a:dk1>
        <a:srgbClr val="1D4189"/>
      </a:dk1>
      <a:lt1>
        <a:srgbClr val="FFFFFF"/>
      </a:lt1>
      <a:dk2>
        <a:srgbClr val="000000"/>
      </a:dk2>
      <a:lt2>
        <a:srgbClr val="97D3E9"/>
      </a:lt2>
      <a:accent1>
        <a:srgbClr val="4497CB"/>
      </a:accent1>
      <a:accent2>
        <a:srgbClr val="F98D28"/>
      </a:accent2>
      <a:accent3>
        <a:srgbClr val="EA1C75"/>
      </a:accent3>
      <a:accent4>
        <a:srgbClr val="873299"/>
      </a:accent4>
      <a:accent5>
        <a:srgbClr val="97D3E9"/>
      </a:accent5>
      <a:accent6>
        <a:srgbClr val="93D500"/>
      </a:accent6>
      <a:hlink>
        <a:srgbClr val="F98D28"/>
      </a:hlink>
      <a:folHlink>
        <a:srgbClr val="4497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H Branded Template (for widescreen)">
  <a:themeElements>
    <a:clrScheme name="Custom 13">
      <a:dk1>
        <a:sysClr val="windowText" lastClr="000000"/>
      </a:dk1>
      <a:lt1>
        <a:sysClr val="window" lastClr="FFFFFF"/>
      </a:lt1>
      <a:dk2>
        <a:srgbClr val="1F497D"/>
      </a:dk2>
      <a:lt2>
        <a:srgbClr val="EEECE1"/>
      </a:lt2>
      <a:accent1>
        <a:srgbClr val="172E77"/>
      </a:accent1>
      <a:accent2>
        <a:srgbClr val="F6791F"/>
      </a:accent2>
      <a:accent3>
        <a:srgbClr val="3884BF"/>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H Branded Template (for widescreen)" id="{4B7EBD56-578C-4EA1-AA18-11AFAE963B52}" vid="{4A9DA5E6-DDF2-4CD9-8E1E-71715A904D7F}"/>
    </a:ext>
  </a:extLst>
</a:theme>
</file>

<file path=ppt/theme/theme5.xml><?xml version="1.0" encoding="utf-8"?>
<a:theme xmlns:a="http://schemas.openxmlformats.org/drawingml/2006/main" name="1_Cover and End Slide Master">
  <a:themeElements>
    <a:clrScheme name="2019-Medical">
      <a:dk1>
        <a:sysClr val="windowText" lastClr="000000"/>
      </a:dk1>
      <a:lt1>
        <a:sysClr val="window" lastClr="FFFFFF"/>
      </a:lt1>
      <a:dk2>
        <a:srgbClr val="44546A"/>
      </a:dk2>
      <a:lt2>
        <a:srgbClr val="E7E6E6"/>
      </a:lt2>
      <a:accent1>
        <a:srgbClr val="60BED4"/>
      </a:accent1>
      <a:accent2>
        <a:srgbClr val="8EDADA"/>
      </a:accent2>
      <a:accent3>
        <a:srgbClr val="AAAAAA"/>
      </a:accent3>
      <a:accent4>
        <a:srgbClr val="D4D4D4"/>
      </a:accent4>
      <a:accent5>
        <a:srgbClr val="60BED4"/>
      </a:accent5>
      <a:accent6>
        <a:srgbClr val="8EDADA"/>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QS White Plain</Template>
  <TotalTime>9169</TotalTime>
  <Words>3960</Words>
  <Application>Microsoft Office PowerPoint</Application>
  <PresentationFormat>Widescreen</PresentationFormat>
  <Paragraphs>641</Paragraphs>
  <Slides>87</Slides>
  <Notes>58</Notes>
  <HiddenSlides>0</HiddenSlides>
  <MMClips>0</MMClips>
  <ScaleCrop>false</ScaleCrop>
  <HeadingPairs>
    <vt:vector size="6" baseType="variant">
      <vt:variant>
        <vt:lpstr>Fonts Used</vt:lpstr>
      </vt:variant>
      <vt:variant>
        <vt:i4>17</vt:i4>
      </vt:variant>
      <vt:variant>
        <vt:lpstr>Theme</vt:lpstr>
      </vt:variant>
      <vt:variant>
        <vt:i4>9</vt:i4>
      </vt:variant>
      <vt:variant>
        <vt:lpstr>Slide Titles</vt:lpstr>
      </vt:variant>
      <vt:variant>
        <vt:i4>87</vt:i4>
      </vt:variant>
    </vt:vector>
  </HeadingPairs>
  <TitlesOfParts>
    <vt:vector size="113" baseType="lpstr">
      <vt:lpstr>굴림</vt:lpstr>
      <vt:lpstr>Abadi</vt:lpstr>
      <vt:lpstr>Arial</vt:lpstr>
      <vt:lpstr>Arial Black</vt:lpstr>
      <vt:lpstr>Arial Unicode MS</vt:lpstr>
      <vt:lpstr>Avenir Next</vt:lpstr>
      <vt:lpstr>Barlow SemiBold</vt:lpstr>
      <vt:lpstr>Calibri</vt:lpstr>
      <vt:lpstr>Calibri Light</vt:lpstr>
      <vt:lpstr>Cambria</vt:lpstr>
      <vt:lpstr>Candara</vt:lpstr>
      <vt:lpstr>Encode Sans</vt:lpstr>
      <vt:lpstr>Helvetica Neue</vt:lpstr>
      <vt:lpstr>Roboto</vt:lpstr>
      <vt:lpstr>Times New Roman</vt:lpstr>
      <vt:lpstr>Verdana</vt:lpstr>
      <vt:lpstr>Wingdings</vt:lpstr>
      <vt:lpstr>1_QS Logo BlueBG</vt:lpstr>
      <vt:lpstr>2_QS Logo BlueBG</vt:lpstr>
      <vt:lpstr>1_QS Plain BlueBG</vt:lpstr>
      <vt:lpstr>H+H Branded Template (for widescreen)</vt:lpstr>
      <vt:lpstr>1_Cover and End Slide Master</vt:lpstr>
      <vt:lpstr>Office Theme</vt:lpstr>
      <vt:lpstr>1_Office Theme</vt:lpstr>
      <vt:lpstr>5_Office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COVID-19 Update: New Outpatient Treatments and Booster Shot Guidance </vt:lpstr>
      <vt:lpstr> COVID-19 Booster</vt:lpstr>
      <vt:lpstr>COVID-19 Booster</vt:lpstr>
      <vt:lpstr>COVID-19Booster</vt:lpstr>
      <vt:lpstr>COVID-19 Booster</vt:lpstr>
      <vt:lpstr>COVID-19 Booster</vt:lpstr>
      <vt:lpstr>COVID-19 Booster</vt:lpstr>
      <vt:lpstr>NYC COVID-19 Cases</vt:lpstr>
      <vt:lpstr>NYC COVID-19 Hospitalizations</vt:lpstr>
      <vt:lpstr>NYC COVID-19 Deaths</vt:lpstr>
      <vt:lpstr>Get Your COVID-19 Booster NOW!</vt:lpstr>
      <vt:lpstr>Workforce Wellness Update Helping Healers Heal Programming</vt:lpstr>
      <vt:lpstr>Your Definition of Wellness</vt:lpstr>
      <vt:lpstr>Finding Love, Compassion, &amp; Empathy</vt:lpstr>
      <vt:lpstr>PowerPoint Presentation</vt:lpstr>
      <vt:lpstr>Languishing</vt:lpstr>
      <vt:lpstr>PowerPoint Presentation</vt:lpstr>
      <vt:lpstr>PowerPoint Presentation</vt:lpstr>
      <vt:lpstr>PowerPoint Presentation</vt:lpstr>
      <vt:lpstr>PowerPoint Presentation</vt:lpstr>
      <vt:lpstr>Proactive &amp; Preventative H3 Wellness</vt:lpstr>
      <vt:lpstr>Holistic Well-being Programming </vt:lpstr>
      <vt:lpstr>PowerPoint Presentation</vt:lpstr>
      <vt:lpstr>PowerPoint Presentation</vt:lpstr>
      <vt:lpstr>Emotional Wellness </vt:lpstr>
      <vt:lpstr>H3 = Holistic Wellness</vt:lpstr>
      <vt:lpstr>Promoting Wellness</vt:lpstr>
      <vt:lpstr>Promoting Wellness</vt:lpstr>
      <vt:lpstr>Holistic Wellness Resources</vt:lpstr>
      <vt:lpstr>Wellness Request Form</vt:lpstr>
      <vt:lpstr>PowerPoint Presentation</vt:lpstr>
      <vt:lpstr>PowerPoint Presentation</vt:lpstr>
      <vt:lpstr>Staff Support Hotlines</vt:lpstr>
      <vt:lpstr>Assistance for You &amp; Family</vt:lpstr>
      <vt:lpstr>Grief &amp; Loss Virtual Support Group</vt:lpstr>
      <vt:lpstr>NYC Trauma Recovery Network</vt:lpstr>
      <vt:lpstr>Environmental Wellness</vt:lpstr>
      <vt:lpstr>PowerPoint Presentation</vt:lpstr>
      <vt:lpstr>PowerPoint Presentation</vt:lpstr>
      <vt:lpstr>PowerPoint Presentation</vt:lpstr>
      <vt:lpstr>PowerPoint Presentation</vt:lpstr>
      <vt:lpstr>Social Wellness</vt:lpstr>
      <vt:lpstr>Battle Buddy Support Program</vt:lpstr>
      <vt:lpstr>PowerPoint Presentation</vt:lpstr>
      <vt:lpstr>Physical Wellness</vt:lpstr>
      <vt:lpstr>Nurturing your Body </vt:lpstr>
      <vt:lpstr>PowerPoint Presentation</vt:lpstr>
      <vt:lpstr>Financial Wellness </vt:lpstr>
      <vt:lpstr>Financial Sustainability</vt:lpstr>
      <vt:lpstr>Intellectual Wellness</vt:lpstr>
      <vt:lpstr>Just-in-Time Training </vt:lpstr>
      <vt:lpstr>Knowledge is Power</vt:lpstr>
      <vt:lpstr>Trainings Available</vt:lpstr>
      <vt:lpstr>Occupational Wellness</vt:lpstr>
      <vt:lpstr>Recognition = Resilience</vt:lpstr>
      <vt:lpstr>Resilience is Wellness</vt:lpstr>
      <vt:lpstr>Spiritual Wellness</vt:lpstr>
      <vt:lpstr>PowerPoint Presentation</vt:lpstr>
      <vt:lpstr>Lift the Spirit</vt:lpstr>
      <vt:lpstr>Fight the Stigma</vt:lpstr>
      <vt:lpstr>Thank You</vt:lpstr>
      <vt:lpstr>Questions</vt:lpstr>
      <vt:lpstr>What are the side-effects from a  booster dose?</vt:lpstr>
      <vt:lpstr>PowerPoint Presentation</vt:lpstr>
    </vt:vector>
  </TitlesOfParts>
  <Company>New York City Health + Hospitals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Lodaria, Komal</dc:creator>
  <cp:lastModifiedBy>Smith, Mario</cp:lastModifiedBy>
  <cp:revision>740</cp:revision>
  <dcterms:created xsi:type="dcterms:W3CDTF">2020-06-10T14:47:02Z</dcterms:created>
  <dcterms:modified xsi:type="dcterms:W3CDTF">2022-01-13T18:10:29Z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89DCA2A3-3BF6-4174-BED8-FE2AB9992B31</vt:lpwstr>
  </property>
  <property fmtid="{D5CDD505-2E9C-101B-9397-08002B2CF9AE}" pid="3" name="ArticulatePath">
    <vt:lpwstr>Presentation1</vt:lpwstr>
  </property>
</Properties>
</file>