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455" r:id="rId2"/>
    <p:sldId id="842" r:id="rId3"/>
    <p:sldId id="836" r:id="rId4"/>
    <p:sldId id="839" r:id="rId5"/>
    <p:sldId id="840" r:id="rId6"/>
    <p:sldId id="841" r:id="rId7"/>
    <p:sldId id="830" r:id="rId8"/>
    <p:sldId id="820" r:id="rId9"/>
    <p:sldId id="821" r:id="rId10"/>
    <p:sldId id="822" r:id="rId11"/>
    <p:sldId id="823" r:id="rId12"/>
    <p:sldId id="825" r:id="rId13"/>
    <p:sldId id="826" r:id="rId14"/>
    <p:sldId id="824" r:id="rId15"/>
    <p:sldId id="827" r:id="rId16"/>
    <p:sldId id="828" r:id="rId17"/>
    <p:sldId id="833" r:id="rId18"/>
    <p:sldId id="843" r:id="rId19"/>
    <p:sldId id="256" r:id="rId20"/>
    <p:sldId id="257" r:id="rId21"/>
    <p:sldId id="258" r:id="rId22"/>
    <p:sldId id="259" r:id="rId23"/>
    <p:sldId id="260" r:id="rId24"/>
    <p:sldId id="261" r:id="rId25"/>
    <p:sldId id="262" r:id="rId26"/>
    <p:sldId id="834" r:id="rId27"/>
    <p:sldId id="844" r:id="rId28"/>
    <p:sldId id="845" r:id="rId29"/>
    <p:sldId id="846" r:id="rId30"/>
    <p:sldId id="847" r:id="rId31"/>
    <p:sldId id="848" r:id="rId32"/>
    <p:sldId id="849" r:id="rId33"/>
    <p:sldId id="850" r:id="rId34"/>
    <p:sldId id="831" r:id="rId35"/>
    <p:sldId id="463" r:id="rId36"/>
    <p:sldId id="464" r:id="rId37"/>
    <p:sldId id="465" r:id="rId38"/>
    <p:sldId id="468" r:id="rId39"/>
    <p:sldId id="838" r:id="rId40"/>
    <p:sldId id="470" r:id="rId41"/>
    <p:sldId id="837" r:id="rId42"/>
    <p:sldId id="469" r:id="rId43"/>
    <p:sldId id="4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19" autoAdjust="0"/>
    <p:restoredTop sz="87458" autoAdjust="0"/>
  </p:normalViewPr>
  <p:slideViewPr>
    <p:cSldViewPr snapToGrid="0">
      <p:cViewPr varScale="1">
        <p:scale>
          <a:sx n="103" d="100"/>
          <a:sy n="103" d="100"/>
        </p:scale>
        <p:origin x="138" y="276"/>
      </p:cViewPr>
      <p:guideLst/>
    </p:cSldViewPr>
  </p:slideViewPr>
  <p:notesTextViewPr>
    <p:cViewPr>
      <p:scale>
        <a:sx n="1" d="1"/>
        <a:sy n="1" d="1"/>
      </p:scale>
      <p:origin x="0" y="0"/>
    </p:cViewPr>
  </p:notesTextViewPr>
  <p:sorterViewPr>
    <p:cViewPr>
      <p:scale>
        <a:sx n="100" d="100"/>
        <a:sy n="100" d="100"/>
      </p:scale>
      <p:origin x="0" y="-4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78B7B-4118-4CA0-A403-83737F1D5D4B}"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01A33-BB9C-480A-BBE6-6C519AF2681C}" type="slidenum">
              <a:rPr lang="en-US" smtClean="0"/>
              <a:t>‹#›</a:t>
            </a:fld>
            <a:endParaRPr lang="en-US"/>
          </a:p>
        </p:txBody>
      </p:sp>
    </p:spTree>
    <p:extLst>
      <p:ext uri="{BB962C8B-B14F-4D97-AF65-F5344CB8AC3E}">
        <p14:creationId xmlns:p14="http://schemas.microsoft.com/office/powerpoint/2010/main" val="4301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nyc.gov/site/doh/health/health-topics/lgbtq-men-sex-men.p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01A33-BB9C-480A-BBE6-6C519AF2681C}" type="slidenum">
              <a:rPr lang="en-US" smtClean="0"/>
              <a:t>1</a:t>
            </a:fld>
            <a:endParaRPr lang="en-US"/>
          </a:p>
        </p:txBody>
      </p:sp>
    </p:spTree>
    <p:extLst>
      <p:ext uri="{BB962C8B-B14F-4D97-AF65-F5344CB8AC3E}">
        <p14:creationId xmlns:p14="http://schemas.microsoft.com/office/powerpoint/2010/main" val="427657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current cases are primarily spreading among social networks of </a:t>
            </a:r>
            <a:r>
              <a:rPr lang="en-US" sz="1200" b="0" i="0" u="sng" kern="1200" dirty="0">
                <a:solidFill>
                  <a:schemeClr val="tx1"/>
                </a:solidFill>
                <a:effectLst/>
                <a:latin typeface="+mn-lt"/>
                <a:ea typeface="+mn-ea"/>
                <a:cs typeface="+mn-cs"/>
                <a:hlinkClick r:id="rId3"/>
              </a:rPr>
              <a:t>gay, bisexual and other men who have sex with men (MSM)</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E001A33-BB9C-480A-BBE6-6C519AF2681C}" type="slidenum">
              <a:rPr lang="en-US" smtClean="0"/>
              <a:t>3</a:t>
            </a:fld>
            <a:endParaRPr lang="en-US"/>
          </a:p>
        </p:txBody>
      </p:sp>
    </p:spTree>
    <p:extLst>
      <p:ext uri="{BB962C8B-B14F-4D97-AF65-F5344CB8AC3E}">
        <p14:creationId xmlns:p14="http://schemas.microsoft.com/office/powerpoint/2010/main" val="135388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b18268555_0_5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b18268555_0_57:notes"/>
          <p:cNvSpPr txBox="1">
            <a:spLocks noGrp="1"/>
          </p:cNvSpPr>
          <p:nvPr>
            <p:ph type="body" idx="1"/>
          </p:nvPr>
        </p:nvSpPr>
        <p:spPr>
          <a:xfrm>
            <a:off x="686421" y="4473577"/>
            <a:ext cx="54852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12b18268555_0_57:notes"/>
          <p:cNvSpPr txBox="1">
            <a:spLocks noGrp="1"/>
          </p:cNvSpPr>
          <p:nvPr>
            <p:ph type="sldNum" idx="12"/>
          </p:nvPr>
        </p:nvSpPr>
        <p:spPr>
          <a:xfrm>
            <a:off x="3884028" y="8829677"/>
            <a:ext cx="2972400" cy="4668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A509A07-973C-4DB7-8B99-AC7D6807261B}" type="datetime1">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41804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CF656-E196-41EA-9618-1AF5480996F3}" type="datetime1">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38631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D072F3-F7D7-4A49-A11F-26552E028F2B}" type="datetime1">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2964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62D5B-C9B2-4A96-83B4-D6C496F48DBE}" type="datetime1">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94939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19BA2E3-8900-41F7-8E05-9F4E1B904263}" type="datetime1">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61258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9C9E6E9-5495-4309-BA6B-7EEAD014DE87}" type="datetime1">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31612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412E6-1A23-4BF9-8653-52BF0293344A}" type="datetime1">
              <a:rPr lang="en-US" smtClean="0"/>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57878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666A0-CB10-487F-B3B4-11BCAF7198B0}" type="datetime1">
              <a:rPr lang="en-US" smtClean="0"/>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27659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02FC5-B181-436A-8BAA-6F679863C5A1}" type="datetime1">
              <a:rPr lang="en-US" smtClean="0"/>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40477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EDE7C1-7FD4-4224-9D39-57DFF6913046}" type="datetime1">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30525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1AFE75-5BE8-4423-9069-743C0B8010AE}" type="datetime1">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53257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tx1">
                    <a:tint val="75000"/>
                  </a:schemeClr>
                </a:solidFill>
                <a:latin typeface="Arial"/>
              </a:defRPr>
            </a:lvl1pPr>
          </a:lstStyle>
          <a:p>
            <a:fld id="{30D83550-BF9B-4042-ABF7-08A4E7839CBE}" type="datetime1">
              <a:rPr lang="en-US" smtClean="0"/>
              <a:t>7/27/2022</a:t>
            </a:fld>
            <a:endParaRPr lang="en-US" dirty="0"/>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tx1">
                    <a:tint val="75000"/>
                  </a:schemeClr>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396582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500" b="1" i="0" kern="1200">
          <a:solidFill>
            <a:schemeClr val="accent3"/>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595C-444A-4222-9387-06D2D37D993F}"/>
              </a:ext>
            </a:extLst>
          </p:cNvPr>
          <p:cNvSpPr>
            <a:spLocks noGrp="1"/>
          </p:cNvSpPr>
          <p:nvPr>
            <p:ph type="title"/>
          </p:nvPr>
        </p:nvSpPr>
        <p:spPr>
          <a:xfrm>
            <a:off x="516835" y="2286000"/>
            <a:ext cx="10972800" cy="1143000"/>
          </a:xfrm>
        </p:spPr>
        <p:txBody>
          <a:bodyPr>
            <a:noAutofit/>
          </a:bodyPr>
          <a:lstStyle/>
          <a:p>
            <a:pPr lvl="0" algn="ctr"/>
            <a:r>
              <a:rPr lang="en-US" sz="4400" dirty="0"/>
              <a:t/>
            </a:r>
            <a:br>
              <a:rPr lang="en-US" sz="4400" dirty="0"/>
            </a:br>
            <a:r>
              <a:rPr lang="en-US" sz="4400" dirty="0"/>
              <a:t/>
            </a:r>
            <a:br>
              <a:rPr lang="en-US" sz="4400" dirty="0"/>
            </a:br>
            <a:r>
              <a:rPr lang="en-US" sz="4400" dirty="0"/>
              <a:t/>
            </a:r>
            <a:br>
              <a:rPr lang="en-US" sz="4400" dirty="0"/>
            </a:br>
            <a:r>
              <a:rPr lang="en-US" sz="4400" dirty="0"/>
              <a:t>Monkeypox Webinar</a:t>
            </a:r>
            <a:br>
              <a:rPr lang="en-US" sz="4400" dirty="0"/>
            </a:br>
            <a:r>
              <a:rPr lang="en-US" sz="4400" dirty="0"/>
              <a:t>July 27, 2022</a:t>
            </a:r>
            <a:br>
              <a:rPr lang="en-US" sz="4400" dirty="0"/>
            </a:br>
            <a:r>
              <a:rPr lang="en-US" sz="4400" dirty="0"/>
              <a:t/>
            </a:r>
            <a:br>
              <a:rPr lang="en-US" sz="4400" dirty="0"/>
            </a:br>
            <a:r>
              <a:rPr lang="en-US" sz="4400" dirty="0"/>
              <a:t/>
            </a:r>
            <a:br>
              <a:rPr lang="en-US" sz="4400" dirty="0"/>
            </a:br>
            <a:r>
              <a:rPr lang="en-US" dirty="0"/>
              <a:t/>
            </a:r>
            <a:br>
              <a:rPr lang="en-US" dirty="0"/>
            </a:br>
            <a:r>
              <a:rPr lang="en-US" sz="4400" dirty="0"/>
              <a:t/>
            </a:r>
            <a:br>
              <a:rPr lang="en-US" sz="4400" dirty="0"/>
            </a:br>
            <a:r>
              <a:rPr lang="en-US" sz="4400" dirty="0"/>
              <a:t/>
            </a:r>
            <a:br>
              <a:rPr lang="en-US" sz="4400" dirty="0"/>
            </a:br>
            <a:endParaRPr lang="en-US" sz="4400" dirty="0"/>
          </a:p>
        </p:txBody>
      </p:sp>
      <p:sp>
        <p:nvSpPr>
          <p:cNvPr id="4" name="Slide Number Placeholder 3">
            <a:extLst>
              <a:ext uri="{FF2B5EF4-FFF2-40B4-BE49-F238E27FC236}">
                <a16:creationId xmlns:a16="http://schemas.microsoft.com/office/drawing/2014/main" id="{3802E79F-3734-41F3-A0F7-AD6595E2685E}"/>
              </a:ext>
            </a:extLst>
          </p:cNvPr>
          <p:cNvSpPr>
            <a:spLocks noGrp="1"/>
          </p:cNvSpPr>
          <p:nvPr>
            <p:ph type="sldNum" sz="quarter" idx="12"/>
          </p:nvPr>
        </p:nvSpPr>
        <p:spPr/>
        <p:txBody>
          <a:bodyPr/>
          <a:lstStyle/>
          <a:p>
            <a:fld id="{CA801905-C5F5-7943-85B0-6126D52C8FFD}" type="slidenum">
              <a:rPr lang="en-US" smtClean="0"/>
              <a:t>1</a:t>
            </a:fld>
            <a:endParaRPr lang="en-US" dirty="0"/>
          </a:p>
        </p:txBody>
      </p:sp>
      <p:sp>
        <p:nvSpPr>
          <p:cNvPr id="7" name="Rectangle 6">
            <a:extLst>
              <a:ext uri="{FF2B5EF4-FFF2-40B4-BE49-F238E27FC236}">
                <a16:creationId xmlns:a16="http://schemas.microsoft.com/office/drawing/2014/main" id="{FB47A398-6FB6-4A09-A428-120627D9F301}"/>
              </a:ext>
            </a:extLst>
          </p:cNvPr>
          <p:cNvSpPr/>
          <p:nvPr/>
        </p:nvSpPr>
        <p:spPr>
          <a:xfrm>
            <a:off x="358992" y="2286000"/>
            <a:ext cx="11288486" cy="3693319"/>
          </a:xfrm>
          <a:prstGeom prst="rect">
            <a:avLst/>
          </a:prstGeom>
        </p:spPr>
        <p:txBody>
          <a:bodyPr wrap="square">
            <a:spAutoFit/>
          </a:bodyPr>
          <a:lstStyle/>
          <a:p>
            <a:endParaRPr lang="en-US" dirty="0"/>
          </a:p>
          <a:p>
            <a:r>
              <a:rPr lang="en-US" sz="2400" b="1" dirty="0">
                <a:solidFill>
                  <a:schemeClr val="tx2"/>
                </a:solidFill>
              </a:rPr>
              <a:t>Speakers:</a:t>
            </a:r>
          </a:p>
          <a:p>
            <a:pPr marL="342900" indent="-342900">
              <a:buFont typeface="Arial" panose="020B0604020202020204" pitchFamily="34" charset="0"/>
              <a:buChar char="•"/>
            </a:pPr>
            <a:r>
              <a:rPr lang="en-US" sz="2400" b="1" dirty="0">
                <a:solidFill>
                  <a:schemeClr val="tx2"/>
                </a:solidFill>
              </a:rPr>
              <a:t>Dr. Gabe Cohen</a:t>
            </a:r>
            <a:r>
              <a:rPr lang="en-US" sz="2400" dirty="0">
                <a:solidFill>
                  <a:schemeClr val="tx2"/>
                </a:solidFill>
              </a:rPr>
              <a:t>, CMIO, Population Health, Infectious Disease Informatics Liaison, EITS Attending, Division of Infectious Diseases, Bellevue Hospital</a:t>
            </a:r>
          </a:p>
          <a:p>
            <a:pPr marL="342900" indent="-342900">
              <a:buFont typeface="Arial" panose="020B0604020202020204" pitchFamily="34" charset="0"/>
              <a:buChar char="•"/>
            </a:pPr>
            <a:r>
              <a:rPr lang="en-US" sz="2400" b="1" dirty="0">
                <a:solidFill>
                  <a:schemeClr val="tx2"/>
                </a:solidFill>
              </a:rPr>
              <a:t>Kenra Ford</a:t>
            </a:r>
            <a:r>
              <a:rPr lang="en-US" sz="2400" dirty="0">
                <a:solidFill>
                  <a:schemeClr val="tx2"/>
                </a:solidFill>
              </a:rPr>
              <a:t>, Vice President, Clinical Services Operations, NYC Health + Hospitals</a:t>
            </a:r>
          </a:p>
          <a:p>
            <a:pPr marL="342900" indent="-342900">
              <a:buFont typeface="Arial" panose="020B0604020202020204" pitchFamily="34" charset="0"/>
              <a:buChar char="•"/>
            </a:pPr>
            <a:r>
              <a:rPr lang="en-US" sz="2400" b="1" dirty="0">
                <a:solidFill>
                  <a:schemeClr val="tx2"/>
                </a:solidFill>
              </a:rPr>
              <a:t>Dr. Syra Madad</a:t>
            </a:r>
            <a:r>
              <a:rPr lang="en-US" sz="2400" dirty="0">
                <a:solidFill>
                  <a:schemeClr val="tx2"/>
                </a:solidFill>
              </a:rPr>
              <a:t>, Senior Director, System-wide Special Pathogens Program, NYC Health + Hospitals</a:t>
            </a:r>
          </a:p>
          <a:p>
            <a:pPr marL="342900" indent="-342900">
              <a:buFont typeface="Arial" panose="020B0604020202020204" pitchFamily="34" charset="0"/>
              <a:buChar char="•"/>
            </a:pPr>
            <a:r>
              <a:rPr lang="en-US" sz="2400" b="1" dirty="0">
                <a:solidFill>
                  <a:schemeClr val="tx2"/>
                </a:solidFill>
              </a:rPr>
              <a:t>Dr. Andrew Wallach</a:t>
            </a:r>
            <a:r>
              <a:rPr lang="en-US" sz="2400" dirty="0">
                <a:solidFill>
                  <a:schemeClr val="tx2"/>
                </a:solidFill>
              </a:rPr>
              <a:t>, Ambulatory Care Chief Medical Officer &amp; Senior Advisor, Division of Medical and Professional Affairs, NYC Health + Hospitals</a:t>
            </a:r>
          </a:p>
          <a:p>
            <a:pPr marL="342900" indent="-342900">
              <a:buFont typeface="Arial" panose="020B0604020202020204" pitchFamily="34" charset="0"/>
              <a:buChar char="•"/>
            </a:pPr>
            <a:r>
              <a:rPr lang="en-US" sz="2400" b="1" dirty="0">
                <a:solidFill>
                  <a:schemeClr val="tx2"/>
                </a:solidFill>
              </a:rPr>
              <a:t>Dr. Reba Williams, </a:t>
            </a:r>
            <a:r>
              <a:rPr lang="en-US" sz="2400" dirty="0">
                <a:solidFill>
                  <a:schemeClr val="tx2"/>
                </a:solidFill>
              </a:rPr>
              <a:t>Medical Director, OHS, NYC Health + Hospitals</a:t>
            </a:r>
          </a:p>
        </p:txBody>
      </p:sp>
    </p:spTree>
    <p:extLst>
      <p:ext uri="{BB962C8B-B14F-4D97-AF65-F5344CB8AC3E}">
        <p14:creationId xmlns:p14="http://schemas.microsoft.com/office/powerpoint/2010/main" val="152762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19175"/>
          </a:xfrm>
        </p:spPr>
        <p:txBody>
          <a:bodyPr/>
          <a:lstStyle/>
          <a:p>
            <a:pPr algn="r"/>
            <a:r>
              <a:rPr lang="en-US" dirty="0" err="1"/>
              <a:t>Monkeypox</a:t>
            </a:r>
            <a:r>
              <a:rPr lang="en-US" dirty="0"/>
              <a:t> Testing</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0" y="1100138"/>
            <a:ext cx="11582400" cy="5214937"/>
          </a:xfrm>
        </p:spPr>
        <p:txBody>
          <a:bodyPr>
            <a:normAutofit/>
          </a:bodyPr>
          <a:lstStyle/>
          <a:p>
            <a:endParaRPr lang="en-US" dirty="0"/>
          </a:p>
          <a:p>
            <a:pPr lvl="1"/>
            <a:endParaRPr lang="en-US" dirty="0"/>
          </a:p>
          <a:p>
            <a:pPr lvl="1"/>
            <a:endParaRPr lang="en-US" dirty="0"/>
          </a:p>
          <a:p>
            <a:pPr lvl="1"/>
            <a:r>
              <a:rPr lang="en-US" dirty="0"/>
              <a:t>Rules of engagement</a:t>
            </a:r>
          </a:p>
          <a:p>
            <a:pPr lvl="2"/>
            <a:r>
              <a:rPr lang="en-US" dirty="0"/>
              <a:t>Proper PPE required during sample collection</a:t>
            </a:r>
          </a:p>
          <a:p>
            <a:pPr lvl="2"/>
            <a:r>
              <a:rPr lang="en-US" dirty="0"/>
              <a:t>Lab must be notified in-advance that a </a:t>
            </a:r>
            <a:r>
              <a:rPr lang="en-US" dirty="0" err="1"/>
              <a:t>monkeypox</a:t>
            </a:r>
            <a:r>
              <a:rPr lang="en-US" dirty="0"/>
              <a:t> test is being brought over (do not use your routine transport)</a:t>
            </a:r>
          </a:p>
          <a:p>
            <a:pPr lvl="2"/>
            <a:r>
              <a:rPr lang="en-US" dirty="0"/>
              <a:t>Examination room requires ‘terminal clean’ before re-use</a:t>
            </a:r>
          </a:p>
          <a:p>
            <a:pPr lvl="2"/>
            <a:r>
              <a:rPr lang="en-US" dirty="0"/>
              <a:t>Waste should be disposed as ‘regulated medical waste’ </a:t>
            </a:r>
          </a:p>
          <a:p>
            <a:pPr marL="914400" lvl="2" indent="0">
              <a:buNone/>
            </a:pPr>
            <a:r>
              <a:rPr lang="en-US" dirty="0"/>
              <a:t>   unless there is an epidemiological link to the Congo Basin </a:t>
            </a:r>
          </a:p>
          <a:p>
            <a:pPr marL="914400" lvl="2" indent="0">
              <a:buNone/>
            </a:pPr>
            <a:r>
              <a:rPr lang="en-US" dirty="0"/>
              <a:t>   (then, waste is treated as Category A Waste)</a:t>
            </a:r>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10</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pic>
        <p:nvPicPr>
          <p:cNvPr id="6" name="Picture 5"/>
          <p:cNvPicPr>
            <a:picLocks noChangeAspect="1"/>
          </p:cNvPicPr>
          <p:nvPr/>
        </p:nvPicPr>
        <p:blipFill>
          <a:blip r:embed="rId3"/>
          <a:stretch>
            <a:fillRect/>
          </a:stretch>
        </p:blipFill>
        <p:spPr>
          <a:xfrm>
            <a:off x="9611360" y="4325536"/>
            <a:ext cx="2468880" cy="1841299"/>
          </a:xfrm>
          <a:prstGeom prst="rect">
            <a:avLst/>
          </a:prstGeom>
        </p:spPr>
      </p:pic>
    </p:spTree>
    <p:extLst>
      <p:ext uri="{BB962C8B-B14F-4D97-AF65-F5344CB8AC3E}">
        <p14:creationId xmlns:p14="http://schemas.microsoft.com/office/powerpoint/2010/main" val="222961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lnSpcReduction="10000"/>
          </a:bodyPr>
          <a:lstStyle/>
          <a:p>
            <a:endParaRPr lang="en-US" dirty="0"/>
          </a:p>
          <a:p>
            <a:pPr lvl="1"/>
            <a:endParaRPr lang="en-US" dirty="0"/>
          </a:p>
          <a:p>
            <a:pPr lvl="1"/>
            <a:endParaRPr lang="en-US" dirty="0"/>
          </a:p>
          <a:p>
            <a:pPr lvl="1"/>
            <a:r>
              <a:rPr lang="en-US" dirty="0"/>
              <a:t>JYNNEOS</a:t>
            </a:r>
          </a:p>
          <a:p>
            <a:pPr lvl="2"/>
            <a:r>
              <a:rPr lang="en-US" sz="2600" dirty="0"/>
              <a:t>Two dose series given 28 days apart</a:t>
            </a:r>
          </a:p>
          <a:p>
            <a:pPr lvl="2"/>
            <a:r>
              <a:rPr lang="en-US" sz="2600" dirty="0"/>
              <a:t>Manufactured by Bavarian Nordic in Denmark</a:t>
            </a:r>
          </a:p>
          <a:p>
            <a:pPr lvl="2"/>
            <a:r>
              <a:rPr lang="en-US" sz="2600" dirty="0"/>
              <a:t>Non-replicating vaccinia virus</a:t>
            </a:r>
          </a:p>
          <a:p>
            <a:pPr lvl="2"/>
            <a:r>
              <a:rPr lang="en-US" sz="2600" dirty="0"/>
              <a:t>FDA-approved for prevention of both smallpox and </a:t>
            </a:r>
            <a:r>
              <a:rPr lang="en-US" sz="2600" dirty="0" err="1"/>
              <a:t>monkeypox</a:t>
            </a:r>
            <a:endParaRPr lang="en-US" sz="2600" dirty="0"/>
          </a:p>
          <a:p>
            <a:pPr lvl="2"/>
            <a:r>
              <a:rPr lang="en-US" sz="2600" dirty="0"/>
              <a:t>Limited stockpile in US</a:t>
            </a:r>
          </a:p>
          <a:p>
            <a:pPr lvl="2"/>
            <a:r>
              <a:rPr lang="en-US" sz="2600" dirty="0"/>
              <a:t>May be given before, after or at the same time as other vaccines</a:t>
            </a:r>
          </a:p>
          <a:p>
            <a:pPr lvl="3"/>
            <a:r>
              <a:rPr lang="en-US" sz="2200" dirty="0"/>
              <a:t>mRNA vaccination in young males should be delayed by 4 weeks, if possible</a:t>
            </a:r>
          </a:p>
          <a:p>
            <a:pPr lvl="1"/>
            <a:endParaRPr lang="en-US" dirty="0"/>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11</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274421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endParaRPr lang="en-US" dirty="0"/>
          </a:p>
          <a:p>
            <a:pPr lvl="1"/>
            <a:r>
              <a:rPr lang="en-US" dirty="0"/>
              <a:t>Vaccine Indications/Uses</a:t>
            </a:r>
          </a:p>
          <a:p>
            <a:pPr lvl="2"/>
            <a:r>
              <a:rPr lang="en-US" sz="2600" dirty="0"/>
              <a:t>Post-exposure prophylaxis (PEP)</a:t>
            </a:r>
          </a:p>
          <a:p>
            <a:pPr lvl="2"/>
            <a:r>
              <a:rPr lang="en-US" sz="2600" dirty="0"/>
              <a:t>Expanded post-exposure prophylaxis (PEP++)</a:t>
            </a:r>
          </a:p>
          <a:p>
            <a:pPr lvl="2"/>
            <a:r>
              <a:rPr lang="en-US" sz="2600" dirty="0"/>
              <a:t>Pre-exposure prophylaxis (</a:t>
            </a:r>
            <a:r>
              <a:rPr lang="en-US" sz="2600" dirty="0" err="1"/>
              <a:t>PrEP</a:t>
            </a:r>
            <a:r>
              <a:rPr lang="en-US" sz="2600" dirty="0"/>
              <a:t>)</a:t>
            </a:r>
          </a:p>
          <a:p>
            <a:pPr lvl="1"/>
            <a:endParaRPr lang="en-US" dirty="0"/>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12</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42077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endParaRPr lang="en-US" dirty="0"/>
          </a:p>
          <a:p>
            <a:pPr lvl="1"/>
            <a:r>
              <a:rPr lang="en-US" b="1" dirty="0"/>
              <a:t>Post-exposure prophylaxis (PEP)</a:t>
            </a:r>
          </a:p>
          <a:p>
            <a:pPr lvl="2"/>
            <a:r>
              <a:rPr lang="en-US" sz="2600" dirty="0"/>
              <a:t>High-risk contacts to known cases of </a:t>
            </a:r>
            <a:r>
              <a:rPr lang="en-US" sz="2600" dirty="0" err="1"/>
              <a:t>monkeypox</a:t>
            </a:r>
            <a:endParaRPr lang="en-US" sz="2600" dirty="0"/>
          </a:p>
          <a:p>
            <a:pPr lvl="2"/>
            <a:r>
              <a:rPr lang="en-US" sz="2600" dirty="0"/>
              <a:t>Determined by the DOHMH contract tracing</a:t>
            </a:r>
          </a:p>
          <a:p>
            <a:pPr lvl="2"/>
            <a:r>
              <a:rPr lang="en-US" sz="2600" dirty="0"/>
              <a:t>Currently being administered at NYC Health + Hospitals/Metropolitan (2 dose series)</a:t>
            </a:r>
            <a:endParaRPr lang="en-US" dirty="0"/>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13</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229617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r>
              <a:rPr lang="en-US" b="1" dirty="0"/>
              <a:t>Expanded post-exposure prophylaxis (PEP++) </a:t>
            </a:r>
          </a:p>
          <a:p>
            <a:pPr lvl="2"/>
            <a:r>
              <a:rPr lang="en-US" sz="2600" dirty="0"/>
              <a:t>Individuals at high-risk </a:t>
            </a:r>
          </a:p>
          <a:p>
            <a:pPr lvl="3"/>
            <a:r>
              <a:rPr lang="en-US" sz="2600" dirty="0"/>
              <a:t>Gay, bisexual, or other man who has sex with men, and/or transgender, gender non-conforming, or gender non-binary</a:t>
            </a:r>
          </a:p>
          <a:p>
            <a:pPr lvl="3"/>
            <a:r>
              <a:rPr lang="en-US" sz="2600" dirty="0"/>
              <a:t>Age 18 or older</a:t>
            </a:r>
          </a:p>
          <a:p>
            <a:pPr lvl="3"/>
            <a:r>
              <a:rPr lang="en-US" sz="2600" dirty="0"/>
              <a:t>Have had multiple or anonymous sex partners in the last 14 days</a:t>
            </a:r>
          </a:p>
          <a:p>
            <a:pPr lvl="2"/>
            <a:endParaRPr lang="en-US" sz="2800" dirty="0"/>
          </a:p>
          <a:p>
            <a:pPr lvl="1"/>
            <a:endParaRPr lang="en-US" dirty="0"/>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14</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386005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r>
              <a:rPr lang="en-US" b="1" dirty="0"/>
              <a:t>Expanded post-exposure prophylaxis (PEP++) </a:t>
            </a:r>
          </a:p>
          <a:p>
            <a:pPr lvl="2"/>
            <a:r>
              <a:rPr lang="en-US" sz="2600" dirty="0"/>
              <a:t>Currently being administered at:</a:t>
            </a:r>
          </a:p>
          <a:p>
            <a:pPr lvl="3"/>
            <a:r>
              <a:rPr lang="en-US" sz="2600" dirty="0"/>
              <a:t>DOHMH Sexual Health Clinics (Chelsea, East Harlem, Corona)</a:t>
            </a:r>
          </a:p>
          <a:p>
            <a:pPr lvl="3"/>
            <a:r>
              <a:rPr lang="en-US" sz="2600" dirty="0"/>
              <a:t>NYC Health + Hospitals/Gotham- Vanderbilt</a:t>
            </a:r>
          </a:p>
          <a:p>
            <a:pPr lvl="3"/>
            <a:r>
              <a:rPr lang="en-US" sz="2600" dirty="0"/>
              <a:t>NYC Health + Hospitals/Lincoln</a:t>
            </a:r>
          </a:p>
          <a:p>
            <a:pPr lvl="2"/>
            <a:r>
              <a:rPr lang="en-US" sz="2600" dirty="0"/>
              <a:t>Currently, single dose</a:t>
            </a:r>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15</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82468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Vaccine</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r>
              <a:rPr lang="en-US" b="1" dirty="0"/>
              <a:t>Pre-exposure prophylaxis (</a:t>
            </a:r>
            <a:r>
              <a:rPr lang="en-US" b="1" dirty="0" err="1"/>
              <a:t>PrEP</a:t>
            </a:r>
            <a:r>
              <a:rPr lang="en-US" b="1" dirty="0"/>
              <a:t>)</a:t>
            </a:r>
          </a:p>
          <a:p>
            <a:pPr lvl="2"/>
            <a:r>
              <a:rPr lang="en-US" dirty="0"/>
              <a:t>Laboratory personnel</a:t>
            </a:r>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16</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39596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p:txBody>
          <a:bodyPr/>
          <a:lstStyle/>
          <a:p>
            <a:r>
              <a:rPr lang="en-US" dirty="0"/>
              <a:t>Monkeypox Testing</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fontScale="70000" lnSpcReduction="20000"/>
          </a:bodyPr>
          <a:lstStyle/>
          <a:p>
            <a:r>
              <a:rPr lang="en-US" b="1" dirty="0"/>
              <a:t>Kenra Ford, FABC, MBA, MT (ASCP)</a:t>
            </a:r>
          </a:p>
          <a:p>
            <a:r>
              <a:rPr lang="en-US" dirty="0"/>
              <a:t>Vice President</a:t>
            </a:r>
          </a:p>
          <a:p>
            <a:r>
              <a:rPr lang="en-US" dirty="0"/>
              <a:t>Clinical Services Operations</a:t>
            </a:r>
          </a:p>
          <a:p>
            <a:r>
              <a:rPr lang="en-US" dirty="0"/>
              <a:t>Laboratory Services</a:t>
            </a:r>
          </a:p>
          <a:p>
            <a:r>
              <a:rPr lang="en-US" dirty="0"/>
              <a:t>Outbreak Response Testing </a:t>
            </a:r>
          </a:p>
          <a:p>
            <a:endParaRPr lang="en-US" dirty="0"/>
          </a:p>
        </p:txBody>
      </p:sp>
    </p:spTree>
    <p:extLst>
      <p:ext uri="{BB962C8B-B14F-4D97-AF65-F5344CB8AC3E}">
        <p14:creationId xmlns:p14="http://schemas.microsoft.com/office/powerpoint/2010/main" val="147802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2b18268555_0_57"/>
          <p:cNvSpPr txBox="1">
            <a:spLocks noGrp="1"/>
          </p:cNvSpPr>
          <p:nvPr>
            <p:ph type="title"/>
          </p:nvPr>
        </p:nvSpPr>
        <p:spPr>
          <a:xfrm>
            <a:off x="609700" y="675563"/>
            <a:ext cx="10972800" cy="1143000"/>
          </a:xfrm>
          <a:prstGeom prst="rect">
            <a:avLst/>
          </a:prstGeom>
        </p:spPr>
        <p:txBody>
          <a:bodyPr spcFirstLastPara="1" wrap="square" lIns="0" tIns="0" rIns="0" bIns="0" anchor="ctr" anchorCtr="0">
            <a:normAutofit/>
          </a:bodyPr>
          <a:lstStyle/>
          <a:p>
            <a:pPr marL="0" lvl="0" indent="0" algn="ctr" rtl="0">
              <a:spcBef>
                <a:spcPts val="0"/>
              </a:spcBef>
              <a:spcAft>
                <a:spcPts val="0"/>
              </a:spcAft>
              <a:buNone/>
            </a:pPr>
            <a:r>
              <a:rPr lang="en-US" dirty="0"/>
              <a:t>Laboratory MPX Submission Process (LabCorp)</a:t>
            </a:r>
            <a:endParaRPr dirty="0"/>
          </a:p>
        </p:txBody>
      </p:sp>
      <p:sp>
        <p:nvSpPr>
          <p:cNvPr id="106" name="Google Shape;106;g12b18268555_0_57"/>
          <p:cNvSpPr txBox="1">
            <a:spLocks noGrp="1"/>
          </p:cNvSpPr>
          <p:nvPr>
            <p:ph type="sldNum" idx="12"/>
          </p:nvPr>
        </p:nvSpPr>
        <p:spPr>
          <a:xfrm>
            <a:off x="8737600" y="6098639"/>
            <a:ext cx="2844900" cy="365100"/>
          </a:xfrm>
          <a:prstGeom prst="rect">
            <a:avLst/>
          </a:prstGeom>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sz="1000" b="0" i="0" u="none" strike="noStrike" kern="0" cap="none" spc="0" normalizeH="0" baseline="0" noProof="0">
              <a:ln>
                <a:noFill/>
              </a:ln>
              <a:solidFill>
                <a:srgbClr val="888888"/>
              </a:solidFill>
              <a:effectLst/>
              <a:uLnTx/>
              <a:uFillTx/>
              <a:latin typeface="Arial"/>
              <a:cs typeface="Arial"/>
              <a:sym typeface="Arial"/>
            </a:endParaRPr>
          </a:p>
        </p:txBody>
      </p:sp>
      <p:graphicFrame>
        <p:nvGraphicFramePr>
          <p:cNvPr id="3" name="Table 2"/>
          <p:cNvGraphicFramePr>
            <a:graphicFrameLocks noGrp="1"/>
          </p:cNvGraphicFramePr>
          <p:nvPr>
            <p:extLst/>
          </p:nvPr>
        </p:nvGraphicFramePr>
        <p:xfrm>
          <a:off x="1166653" y="1519795"/>
          <a:ext cx="9858894" cy="5060492"/>
        </p:xfrm>
        <a:graphic>
          <a:graphicData uri="http://schemas.openxmlformats.org/drawingml/2006/table">
            <a:tbl>
              <a:tblPr firstRow="1" bandRow="1">
                <a:tableStyleId>{5C22544A-7EE6-4342-B048-85BDC9FD1C3A}</a:tableStyleId>
              </a:tblPr>
              <a:tblGrid>
                <a:gridCol w="2627172">
                  <a:extLst>
                    <a:ext uri="{9D8B030D-6E8A-4147-A177-3AD203B41FA5}">
                      <a16:colId xmlns:a16="http://schemas.microsoft.com/office/drawing/2014/main" val="958487242"/>
                    </a:ext>
                  </a:extLst>
                </a:gridCol>
                <a:gridCol w="7231722">
                  <a:extLst>
                    <a:ext uri="{9D8B030D-6E8A-4147-A177-3AD203B41FA5}">
                      <a16:colId xmlns:a16="http://schemas.microsoft.com/office/drawing/2014/main" val="196281696"/>
                    </a:ext>
                  </a:extLst>
                </a:gridCol>
              </a:tblGrid>
              <a:tr h="415493">
                <a:tc>
                  <a:txBody>
                    <a:bodyPr/>
                    <a:lstStyle/>
                    <a:p>
                      <a:r>
                        <a:rPr lang="en-US" b="1" dirty="0">
                          <a:solidFill>
                            <a:schemeClr val="tx1"/>
                          </a:solidFill>
                        </a:rPr>
                        <a:t>EPIC Orderable</a:t>
                      </a:r>
                    </a:p>
                  </a:txBody>
                  <a:tcPr>
                    <a:solidFill>
                      <a:schemeClr val="bg1">
                        <a:lumMod val="75000"/>
                      </a:schemeClr>
                    </a:solidFill>
                  </a:tcPr>
                </a:tc>
                <a:tc>
                  <a:txBody>
                    <a:bodyPr/>
                    <a:lstStyle/>
                    <a:p>
                      <a:r>
                        <a:rPr lang="en-US" sz="1400" b="0" i="0" u="none" strike="noStrike" cap="none" dirty="0">
                          <a:solidFill>
                            <a:schemeClr val="tx1"/>
                          </a:solidFill>
                          <a:effectLst/>
                          <a:latin typeface="+mn-lt"/>
                          <a:ea typeface="+mn-ea"/>
                          <a:cs typeface="+mn-cs"/>
                          <a:sym typeface="Arial"/>
                        </a:rPr>
                        <a:t>MONKEYPOX, DNA, PCR (SEND OUT) [LABC2102]</a:t>
                      </a:r>
                      <a:endParaRPr lang="en-US" b="0" dirty="0">
                        <a:solidFill>
                          <a:schemeClr val="tx1"/>
                        </a:solidFill>
                      </a:endParaRPr>
                    </a:p>
                  </a:txBody>
                  <a:tcPr>
                    <a:solidFill>
                      <a:schemeClr val="bg1">
                        <a:lumMod val="75000"/>
                      </a:schemeClr>
                    </a:solidFill>
                  </a:tcPr>
                </a:tc>
                <a:extLst>
                  <a:ext uri="{0D108BD9-81ED-4DB2-BD59-A6C34878D82A}">
                    <a16:rowId xmlns:a16="http://schemas.microsoft.com/office/drawing/2014/main" val="4046296008"/>
                  </a:ext>
                </a:extLst>
              </a:tr>
              <a:tr h="415493">
                <a:tc>
                  <a:txBody>
                    <a:bodyPr/>
                    <a:lstStyle/>
                    <a:p>
                      <a:r>
                        <a:rPr lang="en-US" b="1" dirty="0">
                          <a:solidFill>
                            <a:schemeClr val="tx1"/>
                          </a:solidFill>
                        </a:rPr>
                        <a:t>Test Method</a:t>
                      </a:r>
                    </a:p>
                  </a:txBody>
                  <a:tcPr/>
                </a:tc>
                <a:tc>
                  <a:txBody>
                    <a:bodyPr/>
                    <a:lstStyle/>
                    <a:p>
                      <a:r>
                        <a:rPr lang="en-US" sz="1400" b="0" i="0" u="none" strike="noStrike" cap="none" dirty="0">
                          <a:solidFill>
                            <a:schemeClr val="tx1"/>
                          </a:solidFill>
                          <a:effectLst/>
                          <a:latin typeface="+mn-lt"/>
                          <a:ea typeface="+mn-ea"/>
                          <a:cs typeface="+mn-cs"/>
                          <a:sym typeface="Arial"/>
                        </a:rPr>
                        <a:t>Polymerase chain reaction (PCR) </a:t>
                      </a:r>
                      <a:endParaRPr lang="en-US" dirty="0">
                        <a:solidFill>
                          <a:schemeClr val="tx1"/>
                        </a:solidFill>
                      </a:endParaRPr>
                    </a:p>
                  </a:txBody>
                  <a:tcPr/>
                </a:tc>
                <a:extLst>
                  <a:ext uri="{0D108BD9-81ED-4DB2-BD59-A6C34878D82A}">
                    <a16:rowId xmlns:a16="http://schemas.microsoft.com/office/drawing/2014/main" val="2463425383"/>
                  </a:ext>
                </a:extLst>
              </a:tr>
              <a:tr h="15381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Collection</a:t>
                      </a:r>
                      <a:r>
                        <a:rPr lang="en-US" b="1" baseline="0" dirty="0"/>
                        <a:t> Instructions</a:t>
                      </a:r>
                      <a:endParaRPr lang="en-US" b="1" dirty="0"/>
                    </a:p>
                    <a:p>
                      <a:endParaRPr lang="en-US"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effectLst/>
                          <a:latin typeface="Calibri" panose="020F0502020204030204" pitchFamily="34" charset="0"/>
                          <a:ea typeface="Calibri" panose="020F0502020204030204" pitchFamily="34" charset="0"/>
                        </a:rPr>
                        <a:t>Vigorously swab or brush the base of the lesion with a sterile dry polyester, rayon or Dacron swab. Collect a second swab from the same lesion. </a:t>
                      </a:r>
                      <a:r>
                        <a:rPr lang="en-US" sz="1400" b="1" dirty="0">
                          <a:solidFill>
                            <a:srgbClr val="000000"/>
                          </a:solidFill>
                          <a:effectLst/>
                          <a:latin typeface="Calibri" panose="020F0502020204030204" pitchFamily="34" charset="0"/>
                          <a:ea typeface="Calibri" panose="020F0502020204030204" pitchFamily="34" charset="0"/>
                        </a:rPr>
                        <a:t>Insert both swabs into one sterile tube and break off the end of the swabs, if required, to tightly close the sample</a:t>
                      </a:r>
                      <a:r>
                        <a:rPr lang="en-US" sz="1400" dirty="0">
                          <a:solidFill>
                            <a:srgbClr val="000000"/>
                          </a:solidFill>
                          <a:effectLst/>
                          <a:latin typeface="Calibri" panose="020F0502020204030204" pitchFamily="34" charset="0"/>
                          <a:ea typeface="Calibri" panose="020F0502020204030204" pitchFamily="34" charset="0"/>
                        </a:rPr>
                        <a:t>. </a:t>
                      </a:r>
                      <a:r>
                        <a:rPr lang="en-US" sz="1400" b="1" dirty="0">
                          <a:solidFill>
                            <a:srgbClr val="000000"/>
                          </a:solidFill>
                          <a:effectLst/>
                          <a:latin typeface="Calibri" panose="020F0502020204030204" pitchFamily="34" charset="0"/>
                          <a:ea typeface="Calibri" panose="020F0502020204030204" pitchFamily="34" charset="0"/>
                        </a:rPr>
                        <a:t>Do not add any transport media to the sample. </a:t>
                      </a:r>
                      <a:r>
                        <a:rPr lang="en-US" sz="1400" dirty="0">
                          <a:solidFill>
                            <a:srgbClr val="000000"/>
                          </a:solidFill>
                          <a:effectLst/>
                          <a:latin typeface="Calibri" panose="020F0502020204030204" pitchFamily="34" charset="0"/>
                          <a:ea typeface="Calibri" panose="020F0502020204030204" pitchFamily="34" charset="0"/>
                        </a:rPr>
                        <a:t>Two swabs should be submitted to ensure adequate material is sampled. </a:t>
                      </a:r>
                      <a:r>
                        <a:rPr lang="en-US" sz="1400" dirty="0">
                          <a:effectLst/>
                          <a:latin typeface="Calibri" panose="020F0502020204030204" pitchFamily="34" charset="0"/>
                          <a:ea typeface="Calibri" panose="020F0502020204030204" pitchFamily="34" charset="0"/>
                        </a:rPr>
                        <a:t>If lesions with differing appearances are present, submit an additional set of swabs on a separate order.</a:t>
                      </a:r>
                    </a:p>
                    <a:p>
                      <a:endParaRPr lang="en-US" b="1" dirty="0"/>
                    </a:p>
                  </a:txBody>
                  <a:tcPr/>
                </a:tc>
                <a:extLst>
                  <a:ext uri="{0D108BD9-81ED-4DB2-BD59-A6C34878D82A}">
                    <a16:rowId xmlns:a16="http://schemas.microsoft.com/office/drawing/2014/main" val="2785130354"/>
                  </a:ext>
                </a:extLst>
              </a:tr>
              <a:tr h="502867">
                <a:tc>
                  <a:txBody>
                    <a:bodyPr/>
                    <a:lstStyle/>
                    <a:p>
                      <a:r>
                        <a:rPr lang="en-US" b="1" dirty="0"/>
                        <a:t>Sample</a:t>
                      </a:r>
                      <a:r>
                        <a:rPr lang="en-US" b="1" baseline="0" dirty="0"/>
                        <a:t> Routing</a:t>
                      </a:r>
                      <a:endParaRPr lang="en-US" b="1" dirty="0"/>
                    </a:p>
                  </a:txBody>
                  <a:tcPr/>
                </a:tc>
                <a:tc>
                  <a:txBody>
                    <a:bodyPr/>
                    <a:lstStyle/>
                    <a:p>
                      <a:r>
                        <a:rPr lang="en-US" sz="1400" b="0" i="0" u="none" strike="noStrike" cap="none" dirty="0">
                          <a:solidFill>
                            <a:schemeClr val="dk1"/>
                          </a:solidFill>
                          <a:effectLst/>
                          <a:latin typeface="+mn-lt"/>
                          <a:ea typeface="+mn-ea"/>
                          <a:cs typeface="+mn-cs"/>
                          <a:sym typeface="Arial"/>
                        </a:rPr>
                        <a:t>Samples</a:t>
                      </a:r>
                      <a:r>
                        <a:rPr lang="en-US" sz="1400" b="0" i="0" u="none" strike="noStrike" cap="none" baseline="0" dirty="0">
                          <a:solidFill>
                            <a:schemeClr val="dk1"/>
                          </a:solidFill>
                          <a:effectLst/>
                          <a:latin typeface="+mn-lt"/>
                          <a:ea typeface="+mn-ea"/>
                          <a:cs typeface="+mn-cs"/>
                          <a:sym typeface="Arial"/>
                        </a:rPr>
                        <a:t> </a:t>
                      </a:r>
                      <a:r>
                        <a:rPr lang="en-US" sz="1400" b="0" i="0" u="none" strike="noStrike" cap="none" dirty="0">
                          <a:solidFill>
                            <a:schemeClr val="dk1"/>
                          </a:solidFill>
                          <a:effectLst/>
                          <a:latin typeface="+mn-lt"/>
                          <a:ea typeface="+mn-ea"/>
                          <a:cs typeface="+mn-cs"/>
                          <a:sym typeface="Arial"/>
                        </a:rPr>
                        <a:t>for testing will route through our Northwell/HHC CLNY lab on to LabCorp based on current workflows in place for each site, including Gotham.</a:t>
                      </a:r>
                      <a:endParaRPr lang="en-US" dirty="0"/>
                    </a:p>
                  </a:txBody>
                  <a:tcPr/>
                </a:tc>
                <a:extLst>
                  <a:ext uri="{0D108BD9-81ED-4DB2-BD59-A6C34878D82A}">
                    <a16:rowId xmlns:a16="http://schemas.microsoft.com/office/drawing/2014/main" val="4155797279"/>
                  </a:ext>
                </a:extLst>
              </a:tr>
              <a:tr h="415493">
                <a:tc>
                  <a:txBody>
                    <a:bodyPr/>
                    <a:lstStyle/>
                    <a:p>
                      <a:r>
                        <a:rPr lang="en-US" b="1" dirty="0">
                          <a:solidFill>
                            <a:schemeClr val="tx1"/>
                          </a:solidFill>
                        </a:rPr>
                        <a:t>Turn-Around- Time</a:t>
                      </a:r>
                    </a:p>
                  </a:txBody>
                  <a:tcPr/>
                </a:tc>
                <a:tc>
                  <a:txBody>
                    <a:bodyPr/>
                    <a:lstStyle/>
                    <a:p>
                      <a:r>
                        <a:rPr lang="en-US" sz="1400" b="0" i="0" u="none" strike="noStrike" cap="none" dirty="0">
                          <a:solidFill>
                            <a:schemeClr val="tx1"/>
                          </a:solidFill>
                          <a:effectLst/>
                          <a:latin typeface="+mn-lt"/>
                          <a:ea typeface="+mn-ea"/>
                          <a:cs typeface="+mn-cs"/>
                          <a:sym typeface="Arial"/>
                        </a:rPr>
                        <a:t>2-3 days upon receipt of samples to LabCorp</a:t>
                      </a:r>
                      <a:endParaRPr lang="en-US" dirty="0">
                        <a:solidFill>
                          <a:schemeClr val="tx1"/>
                        </a:solidFill>
                      </a:endParaRPr>
                    </a:p>
                  </a:txBody>
                  <a:tcPr/>
                </a:tc>
                <a:extLst>
                  <a:ext uri="{0D108BD9-81ED-4DB2-BD59-A6C34878D82A}">
                    <a16:rowId xmlns:a16="http://schemas.microsoft.com/office/drawing/2014/main" val="2574314337"/>
                  </a:ext>
                </a:extLst>
              </a:tr>
              <a:tr h="415493">
                <a:tc>
                  <a:txBody>
                    <a:bodyPr/>
                    <a:lstStyle/>
                    <a:p>
                      <a:r>
                        <a:rPr lang="en-US" b="1" dirty="0"/>
                        <a:t>Electronic</a:t>
                      </a:r>
                      <a:r>
                        <a:rPr lang="en-US" b="1" baseline="0" dirty="0"/>
                        <a:t> Integration</a:t>
                      </a:r>
                      <a:endParaRPr lang="en-US" b="1" dirty="0"/>
                    </a:p>
                  </a:txBody>
                  <a:tcPr/>
                </a:tc>
                <a:tc>
                  <a:txBody>
                    <a:bodyPr/>
                    <a:lstStyle/>
                    <a:p>
                      <a:r>
                        <a:rPr lang="en-US" dirty="0"/>
                        <a:t>Seamless</a:t>
                      </a:r>
                      <a:r>
                        <a:rPr lang="en-US" baseline="0" dirty="0"/>
                        <a:t> e</a:t>
                      </a:r>
                      <a:r>
                        <a:rPr lang="en-US" dirty="0"/>
                        <a:t>lectronic integration allows</a:t>
                      </a:r>
                      <a:r>
                        <a:rPr lang="en-US" baseline="0" dirty="0"/>
                        <a:t> MPX results to post in EPIC as other test results</a:t>
                      </a:r>
                      <a:endParaRPr lang="en-US" dirty="0"/>
                    </a:p>
                  </a:txBody>
                  <a:tcPr/>
                </a:tc>
                <a:extLst>
                  <a:ext uri="{0D108BD9-81ED-4DB2-BD59-A6C34878D82A}">
                    <a16:rowId xmlns:a16="http://schemas.microsoft.com/office/drawing/2014/main" val="711000592"/>
                  </a:ext>
                </a:extLst>
              </a:tr>
              <a:tr h="415493">
                <a:tc>
                  <a:txBody>
                    <a:bodyPr/>
                    <a:lstStyle/>
                    <a:p>
                      <a:r>
                        <a:rPr lang="en-US" b="1" dirty="0"/>
                        <a:t>Performance Monitoring</a:t>
                      </a:r>
                    </a:p>
                  </a:txBody>
                  <a:tcPr/>
                </a:tc>
                <a:tc>
                  <a:txBody>
                    <a:bodyPr/>
                    <a:lstStyle/>
                    <a:p>
                      <a:r>
                        <a:rPr lang="en-US" sz="1400" b="0" i="0" u="none" strike="noStrike" cap="none" dirty="0">
                          <a:solidFill>
                            <a:schemeClr val="dk1"/>
                          </a:solidFill>
                          <a:effectLst/>
                          <a:latin typeface="+mn-lt"/>
                          <a:ea typeface="+mn-ea"/>
                          <a:cs typeface="+mn-cs"/>
                          <a:sym typeface="Arial"/>
                        </a:rPr>
                        <a:t>Performed by System Lab Services daily </a:t>
                      </a:r>
                      <a:endParaRPr lang="en-US" dirty="0"/>
                    </a:p>
                  </a:txBody>
                  <a:tcPr/>
                </a:tc>
                <a:extLst>
                  <a:ext uri="{0D108BD9-81ED-4DB2-BD59-A6C34878D82A}">
                    <a16:rowId xmlns:a16="http://schemas.microsoft.com/office/drawing/2014/main" val="241929323"/>
                  </a:ext>
                </a:extLst>
              </a:tr>
              <a:tr h="563477">
                <a:tc>
                  <a:txBody>
                    <a:bodyPr/>
                    <a:lstStyle/>
                    <a:p>
                      <a:r>
                        <a:rPr lang="en-US" b="1" dirty="0"/>
                        <a:t>Specimen Stability</a:t>
                      </a:r>
                    </a:p>
                  </a:txBody>
                  <a:tcPr/>
                </a:tc>
                <a:tc>
                  <a:txBody>
                    <a:bodyPr/>
                    <a:lstStyle/>
                    <a:p>
                      <a:pPr marL="0" marR="0">
                        <a:spcBef>
                          <a:spcPts val="0"/>
                        </a:spcBef>
                        <a:spcAft>
                          <a:spcPts val="0"/>
                        </a:spcAft>
                      </a:pPr>
                      <a:r>
                        <a:rPr lang="en-US" sz="1400" dirty="0">
                          <a:solidFill>
                            <a:srgbClr val="000000"/>
                          </a:solidFill>
                          <a:effectLst/>
                          <a:latin typeface="+mj-lt"/>
                          <a:ea typeface="Calibri" panose="020F0502020204030204" pitchFamily="34" charset="0"/>
                        </a:rPr>
                        <a:t>Refrigerated 7 Days </a:t>
                      </a:r>
                      <a:endParaRPr lang="en-US" sz="1400" dirty="0">
                        <a:effectLst/>
                        <a:latin typeface="+mj-lt"/>
                        <a:ea typeface="Calibri" panose="020F0502020204030204" pitchFamily="34" charset="0"/>
                      </a:endParaRPr>
                    </a:p>
                    <a:p>
                      <a:pPr marL="0" marR="0">
                        <a:spcBef>
                          <a:spcPts val="0"/>
                        </a:spcBef>
                        <a:spcAft>
                          <a:spcPts val="0"/>
                        </a:spcAft>
                      </a:pPr>
                      <a:r>
                        <a:rPr lang="en-US" sz="1400" dirty="0">
                          <a:solidFill>
                            <a:srgbClr val="000000"/>
                          </a:solidFill>
                          <a:effectLst/>
                          <a:latin typeface="+mj-lt"/>
                          <a:ea typeface="Calibri" panose="020F0502020204030204" pitchFamily="34" charset="0"/>
                        </a:rPr>
                        <a:t>Frozen 30 Days </a:t>
                      </a:r>
                      <a:endParaRPr lang="en-US" sz="1400" dirty="0">
                        <a:effectLst/>
                        <a:latin typeface="+mj-lt"/>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38735" marR="38735" marT="0" marB="0"/>
                </a:tc>
                <a:extLst>
                  <a:ext uri="{0D108BD9-81ED-4DB2-BD59-A6C34878D82A}">
                    <a16:rowId xmlns:a16="http://schemas.microsoft.com/office/drawing/2014/main" val="253043893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p:txBody>
          <a:bodyPr/>
          <a:lstStyle/>
          <a:p>
            <a:r>
              <a:rPr lang="en-US" dirty="0"/>
              <a:t>Informatics update</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fontScale="92500" lnSpcReduction="20000"/>
          </a:bodyPr>
          <a:lstStyle/>
          <a:p>
            <a:r>
              <a:rPr lang="en-US" b="1" dirty="0"/>
              <a:t>Gabriel M Cohen, MD</a:t>
            </a:r>
            <a:r>
              <a:rPr lang="en-US" dirty="0"/>
              <a:t> </a:t>
            </a:r>
          </a:p>
          <a:p>
            <a:r>
              <a:rPr lang="en-US" dirty="0"/>
              <a:t>CMIO, Population Health</a:t>
            </a:r>
          </a:p>
          <a:p>
            <a:r>
              <a:rPr lang="en-US" dirty="0"/>
              <a:t>Infectious Disease Informatics Liaison, EITS</a:t>
            </a:r>
          </a:p>
          <a:p>
            <a:r>
              <a:rPr lang="en-US" dirty="0"/>
              <a:t>Attending, Division of Infectious Diseases, Bellevue Hospital</a:t>
            </a:r>
          </a:p>
          <a:p>
            <a:endParaRPr lang="en-US" dirty="0"/>
          </a:p>
        </p:txBody>
      </p:sp>
    </p:spTree>
    <p:extLst>
      <p:ext uri="{BB962C8B-B14F-4D97-AF65-F5344CB8AC3E}">
        <p14:creationId xmlns:p14="http://schemas.microsoft.com/office/powerpoint/2010/main" val="338241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a:xfrm>
            <a:off x="522514" y="1550519"/>
            <a:ext cx="10972800" cy="1470025"/>
          </a:xfrm>
        </p:spPr>
        <p:txBody>
          <a:bodyPr/>
          <a:lstStyle/>
          <a:p>
            <a:r>
              <a:rPr lang="en-US" dirty="0"/>
              <a:t>Monkeypox: Latest Case Counts, Epi information </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fontScale="92500" lnSpcReduction="20000"/>
          </a:bodyPr>
          <a:lstStyle/>
          <a:p>
            <a:r>
              <a:rPr lang="en-US" b="1" dirty="0"/>
              <a:t>Syra Madad, DHSc, MSc, MCP</a:t>
            </a:r>
          </a:p>
          <a:p>
            <a:r>
              <a:rPr lang="en-US" dirty="0"/>
              <a:t>Senior Director</a:t>
            </a:r>
          </a:p>
          <a:p>
            <a:r>
              <a:rPr lang="en-US" dirty="0"/>
              <a:t>System-wide Special Pathogens Program</a:t>
            </a:r>
          </a:p>
          <a:p>
            <a:r>
              <a:rPr lang="en-US" dirty="0"/>
              <a:t>NYC Health + Hospitals </a:t>
            </a:r>
          </a:p>
          <a:p>
            <a:endParaRPr lang="en-US" dirty="0"/>
          </a:p>
        </p:txBody>
      </p:sp>
    </p:spTree>
    <p:extLst>
      <p:ext uri="{BB962C8B-B14F-4D97-AF65-F5344CB8AC3E}">
        <p14:creationId xmlns:p14="http://schemas.microsoft.com/office/powerpoint/2010/main" val="165904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29AA-D1D6-4047-86B6-D38566C100A4}"/>
              </a:ext>
            </a:extLst>
          </p:cNvPr>
          <p:cNvSpPr>
            <a:spLocks noGrp="1"/>
          </p:cNvSpPr>
          <p:nvPr>
            <p:ph type="title"/>
          </p:nvPr>
        </p:nvSpPr>
        <p:spPr>
          <a:xfrm>
            <a:off x="3559629" y="102630"/>
            <a:ext cx="10972800" cy="1143000"/>
          </a:xfrm>
        </p:spPr>
        <p:txBody>
          <a:bodyPr/>
          <a:lstStyle/>
          <a:p>
            <a:r>
              <a:rPr lang="en-US" dirty="0"/>
              <a:t>Infection Status</a:t>
            </a:r>
          </a:p>
        </p:txBody>
      </p:sp>
      <p:pic>
        <p:nvPicPr>
          <p:cNvPr id="4" name="Picture 3">
            <a:extLst>
              <a:ext uri="{FF2B5EF4-FFF2-40B4-BE49-F238E27FC236}">
                <a16:creationId xmlns:a16="http://schemas.microsoft.com/office/drawing/2014/main" id="{F02C4086-B505-4E92-BB64-251A6411EB1A}"/>
              </a:ext>
            </a:extLst>
          </p:cNvPr>
          <p:cNvPicPr>
            <a:picLocks noChangeAspect="1"/>
          </p:cNvPicPr>
          <p:nvPr/>
        </p:nvPicPr>
        <p:blipFill>
          <a:blip r:embed="rId2"/>
          <a:stretch>
            <a:fillRect/>
          </a:stretch>
        </p:blipFill>
        <p:spPr>
          <a:xfrm>
            <a:off x="1841500" y="1432769"/>
            <a:ext cx="8175408" cy="5217268"/>
          </a:xfrm>
          <a:prstGeom prst="rect">
            <a:avLst/>
          </a:prstGeom>
        </p:spPr>
      </p:pic>
    </p:spTree>
    <p:extLst>
      <p:ext uri="{BB962C8B-B14F-4D97-AF65-F5344CB8AC3E}">
        <p14:creationId xmlns:p14="http://schemas.microsoft.com/office/powerpoint/2010/main" val="290041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6954-228B-4D61-913A-EAD2C8CE5EEA}"/>
              </a:ext>
            </a:extLst>
          </p:cNvPr>
          <p:cNvSpPr>
            <a:spLocks noGrp="1"/>
          </p:cNvSpPr>
          <p:nvPr>
            <p:ph type="title"/>
          </p:nvPr>
        </p:nvSpPr>
        <p:spPr>
          <a:xfrm>
            <a:off x="609600" y="728443"/>
            <a:ext cx="10972800" cy="1143000"/>
          </a:xfrm>
        </p:spPr>
        <p:txBody>
          <a:bodyPr/>
          <a:lstStyle/>
          <a:p>
            <a:r>
              <a:rPr lang="en-US" dirty="0"/>
              <a:t>Isolation/Infection Instructions</a:t>
            </a:r>
          </a:p>
        </p:txBody>
      </p:sp>
      <p:pic>
        <p:nvPicPr>
          <p:cNvPr id="1026" name="Picture 2" descr="image005">
            <a:extLst>
              <a:ext uri="{FF2B5EF4-FFF2-40B4-BE49-F238E27FC236}">
                <a16:creationId xmlns:a16="http://schemas.microsoft.com/office/drawing/2014/main" id="{CE8F27D1-5FC3-414B-B2BF-F18153726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44228"/>
            <a:ext cx="10383636" cy="39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94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B0A5-DBB1-4FC7-A102-810DE39CAA3D}"/>
              </a:ext>
            </a:extLst>
          </p:cNvPr>
          <p:cNvSpPr>
            <a:spLocks noGrp="1"/>
          </p:cNvSpPr>
          <p:nvPr>
            <p:ph type="title"/>
          </p:nvPr>
        </p:nvSpPr>
        <p:spPr/>
        <p:txBody>
          <a:bodyPr/>
          <a:lstStyle/>
          <a:p>
            <a:r>
              <a:rPr lang="en-US" dirty="0"/>
              <a:t>Monkeypox lab ordering triggers a “rule out” infection status</a:t>
            </a:r>
          </a:p>
        </p:txBody>
      </p:sp>
      <p:pic>
        <p:nvPicPr>
          <p:cNvPr id="5" name="Picture 4">
            <a:extLst>
              <a:ext uri="{FF2B5EF4-FFF2-40B4-BE49-F238E27FC236}">
                <a16:creationId xmlns:a16="http://schemas.microsoft.com/office/drawing/2014/main" id="{FAE8BA26-57E1-44F6-97DD-57D08B82BD86}"/>
              </a:ext>
            </a:extLst>
          </p:cNvPr>
          <p:cNvPicPr>
            <a:picLocks noChangeAspect="1"/>
          </p:cNvPicPr>
          <p:nvPr/>
        </p:nvPicPr>
        <p:blipFill rotWithShape="1">
          <a:blip r:embed="rId2"/>
          <a:srcRect l="1745"/>
          <a:stretch/>
        </p:blipFill>
        <p:spPr>
          <a:xfrm>
            <a:off x="690562" y="3021285"/>
            <a:ext cx="5006975" cy="1323975"/>
          </a:xfrm>
          <a:prstGeom prst="rect">
            <a:avLst/>
          </a:prstGeom>
        </p:spPr>
      </p:pic>
      <p:pic>
        <p:nvPicPr>
          <p:cNvPr id="6" name="Picture 5">
            <a:extLst>
              <a:ext uri="{FF2B5EF4-FFF2-40B4-BE49-F238E27FC236}">
                <a16:creationId xmlns:a16="http://schemas.microsoft.com/office/drawing/2014/main" id="{8EF0CFFF-8C39-443D-A2A4-9A3B48067F47}"/>
              </a:ext>
            </a:extLst>
          </p:cNvPr>
          <p:cNvPicPr>
            <a:picLocks noChangeAspect="1"/>
          </p:cNvPicPr>
          <p:nvPr/>
        </p:nvPicPr>
        <p:blipFill>
          <a:blip r:embed="rId3"/>
          <a:stretch>
            <a:fillRect/>
          </a:stretch>
        </p:blipFill>
        <p:spPr>
          <a:xfrm>
            <a:off x="690561" y="4522361"/>
            <a:ext cx="5006975" cy="976971"/>
          </a:xfrm>
          <a:prstGeom prst="rect">
            <a:avLst/>
          </a:prstGeom>
        </p:spPr>
      </p:pic>
      <p:cxnSp>
        <p:nvCxnSpPr>
          <p:cNvPr id="8" name="Straight Arrow Connector 7">
            <a:extLst>
              <a:ext uri="{FF2B5EF4-FFF2-40B4-BE49-F238E27FC236}">
                <a16:creationId xmlns:a16="http://schemas.microsoft.com/office/drawing/2014/main" id="{D7DFB4BF-73DE-4F1C-A6C8-17138588FFCF}"/>
              </a:ext>
            </a:extLst>
          </p:cNvPr>
          <p:cNvCxnSpPr/>
          <p:nvPr/>
        </p:nvCxnSpPr>
        <p:spPr>
          <a:xfrm>
            <a:off x="5977128" y="3683272"/>
            <a:ext cx="1499616" cy="406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A12C629-8E42-49A4-B300-503293E71B1A}"/>
              </a:ext>
            </a:extLst>
          </p:cNvPr>
          <p:cNvCxnSpPr>
            <a:cxnSpLocks/>
          </p:cNvCxnSpPr>
          <p:nvPr/>
        </p:nvCxnSpPr>
        <p:spPr>
          <a:xfrm flipV="1">
            <a:off x="6019800" y="4455243"/>
            <a:ext cx="1456944" cy="664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69D9A98-E665-4BF0-9F03-8A543561DF67}"/>
              </a:ext>
            </a:extLst>
          </p:cNvPr>
          <p:cNvPicPr>
            <a:picLocks noChangeAspect="1"/>
          </p:cNvPicPr>
          <p:nvPr/>
        </p:nvPicPr>
        <p:blipFill>
          <a:blip r:embed="rId4"/>
          <a:stretch>
            <a:fillRect/>
          </a:stretch>
        </p:blipFill>
        <p:spPr>
          <a:xfrm>
            <a:off x="7733542" y="3888727"/>
            <a:ext cx="3122686" cy="913066"/>
          </a:xfrm>
          <a:prstGeom prst="rect">
            <a:avLst/>
          </a:prstGeom>
        </p:spPr>
      </p:pic>
    </p:spTree>
    <p:extLst>
      <p:ext uri="{BB962C8B-B14F-4D97-AF65-F5344CB8AC3E}">
        <p14:creationId xmlns:p14="http://schemas.microsoft.com/office/powerpoint/2010/main" val="238064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C722-3C98-4411-88DD-C37D257FFC34}"/>
              </a:ext>
            </a:extLst>
          </p:cNvPr>
          <p:cNvSpPr>
            <a:spLocks noGrp="1"/>
          </p:cNvSpPr>
          <p:nvPr>
            <p:ph type="title"/>
          </p:nvPr>
        </p:nvSpPr>
        <p:spPr>
          <a:xfrm>
            <a:off x="1667415" y="592488"/>
            <a:ext cx="10972800" cy="1143000"/>
          </a:xfrm>
        </p:spPr>
        <p:txBody>
          <a:bodyPr/>
          <a:lstStyle/>
          <a:p>
            <a:r>
              <a:rPr lang="en-US" dirty="0"/>
              <a:t>Positive results trigger a “confirmed” status</a:t>
            </a:r>
          </a:p>
        </p:txBody>
      </p:sp>
      <p:pic>
        <p:nvPicPr>
          <p:cNvPr id="4" name="Picture 3">
            <a:extLst>
              <a:ext uri="{FF2B5EF4-FFF2-40B4-BE49-F238E27FC236}">
                <a16:creationId xmlns:a16="http://schemas.microsoft.com/office/drawing/2014/main" id="{9628D7B9-E186-4619-9142-0AEDF9178F38}"/>
              </a:ext>
            </a:extLst>
          </p:cNvPr>
          <p:cNvPicPr>
            <a:picLocks noChangeAspect="1"/>
          </p:cNvPicPr>
          <p:nvPr/>
        </p:nvPicPr>
        <p:blipFill>
          <a:blip r:embed="rId2"/>
          <a:stretch>
            <a:fillRect/>
          </a:stretch>
        </p:blipFill>
        <p:spPr>
          <a:xfrm>
            <a:off x="630194" y="1571070"/>
            <a:ext cx="5280197" cy="2071878"/>
          </a:xfrm>
          <a:prstGeom prst="rect">
            <a:avLst/>
          </a:prstGeom>
        </p:spPr>
      </p:pic>
      <p:pic>
        <p:nvPicPr>
          <p:cNvPr id="5" name="Picture 4">
            <a:extLst>
              <a:ext uri="{FF2B5EF4-FFF2-40B4-BE49-F238E27FC236}">
                <a16:creationId xmlns:a16="http://schemas.microsoft.com/office/drawing/2014/main" id="{D449D5FF-CF79-4F42-BA3A-E6BC3A05C29B}"/>
              </a:ext>
            </a:extLst>
          </p:cNvPr>
          <p:cNvPicPr>
            <a:picLocks noChangeAspect="1"/>
          </p:cNvPicPr>
          <p:nvPr/>
        </p:nvPicPr>
        <p:blipFill>
          <a:blip r:embed="rId3"/>
          <a:stretch>
            <a:fillRect/>
          </a:stretch>
        </p:blipFill>
        <p:spPr>
          <a:xfrm>
            <a:off x="630194" y="4164226"/>
            <a:ext cx="5529450" cy="1854287"/>
          </a:xfrm>
          <a:prstGeom prst="rect">
            <a:avLst/>
          </a:prstGeom>
        </p:spPr>
      </p:pic>
      <p:cxnSp>
        <p:nvCxnSpPr>
          <p:cNvPr id="6" name="Straight Arrow Connector 5">
            <a:extLst>
              <a:ext uri="{FF2B5EF4-FFF2-40B4-BE49-F238E27FC236}">
                <a16:creationId xmlns:a16="http://schemas.microsoft.com/office/drawing/2014/main" id="{D885943E-8BFA-4825-8622-88244D9D9ED9}"/>
              </a:ext>
            </a:extLst>
          </p:cNvPr>
          <p:cNvCxnSpPr/>
          <p:nvPr/>
        </p:nvCxnSpPr>
        <p:spPr>
          <a:xfrm>
            <a:off x="6382671" y="3150166"/>
            <a:ext cx="1499616" cy="406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A06691-F776-4676-810C-FFB1341D44AF}"/>
              </a:ext>
            </a:extLst>
          </p:cNvPr>
          <p:cNvCxnSpPr>
            <a:cxnSpLocks/>
          </p:cNvCxnSpPr>
          <p:nvPr/>
        </p:nvCxnSpPr>
        <p:spPr>
          <a:xfrm flipV="1">
            <a:off x="6425343" y="3922137"/>
            <a:ext cx="1456944" cy="664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5615387-BBCE-48D1-84B4-C60CF58945F6}"/>
              </a:ext>
            </a:extLst>
          </p:cNvPr>
          <p:cNvPicPr>
            <a:picLocks noChangeAspect="1"/>
          </p:cNvPicPr>
          <p:nvPr/>
        </p:nvPicPr>
        <p:blipFill>
          <a:blip r:embed="rId4"/>
          <a:stretch>
            <a:fillRect/>
          </a:stretch>
        </p:blipFill>
        <p:spPr>
          <a:xfrm>
            <a:off x="7986841" y="3329738"/>
            <a:ext cx="3038280" cy="823630"/>
          </a:xfrm>
          <a:prstGeom prst="rect">
            <a:avLst/>
          </a:prstGeom>
        </p:spPr>
      </p:pic>
    </p:spTree>
    <p:extLst>
      <p:ext uri="{BB962C8B-B14F-4D97-AF65-F5344CB8AC3E}">
        <p14:creationId xmlns:p14="http://schemas.microsoft.com/office/powerpoint/2010/main" val="115316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A434-86E3-4B9E-B2CA-A124A6566A81}"/>
              </a:ext>
            </a:extLst>
          </p:cNvPr>
          <p:cNvSpPr>
            <a:spLocks noGrp="1"/>
          </p:cNvSpPr>
          <p:nvPr>
            <p:ph type="title"/>
          </p:nvPr>
        </p:nvSpPr>
        <p:spPr/>
        <p:txBody>
          <a:bodyPr/>
          <a:lstStyle/>
          <a:p>
            <a:r>
              <a:rPr lang="en-US" dirty="0"/>
              <a:t>Recent data</a:t>
            </a:r>
          </a:p>
        </p:txBody>
      </p:sp>
      <p:pic>
        <p:nvPicPr>
          <p:cNvPr id="5" name="Picture 4">
            <a:extLst>
              <a:ext uri="{FF2B5EF4-FFF2-40B4-BE49-F238E27FC236}">
                <a16:creationId xmlns:a16="http://schemas.microsoft.com/office/drawing/2014/main" id="{D1DA2683-8045-41FE-BFCD-3A06EB96F2C7}"/>
              </a:ext>
            </a:extLst>
          </p:cNvPr>
          <p:cNvPicPr>
            <a:picLocks noChangeAspect="1"/>
          </p:cNvPicPr>
          <p:nvPr/>
        </p:nvPicPr>
        <p:blipFill>
          <a:blip r:embed="rId2"/>
          <a:stretch>
            <a:fillRect/>
          </a:stretch>
        </p:blipFill>
        <p:spPr>
          <a:xfrm>
            <a:off x="4900742" y="1690688"/>
            <a:ext cx="6933567" cy="4399005"/>
          </a:xfrm>
          <a:prstGeom prst="rect">
            <a:avLst/>
          </a:prstGeom>
        </p:spPr>
      </p:pic>
      <p:pic>
        <p:nvPicPr>
          <p:cNvPr id="6" name="Picture 5">
            <a:extLst>
              <a:ext uri="{FF2B5EF4-FFF2-40B4-BE49-F238E27FC236}">
                <a16:creationId xmlns:a16="http://schemas.microsoft.com/office/drawing/2014/main" id="{FCB1AE3B-784D-400D-B103-88F5ADFEC073}"/>
              </a:ext>
            </a:extLst>
          </p:cNvPr>
          <p:cNvPicPr>
            <a:picLocks noChangeAspect="1"/>
          </p:cNvPicPr>
          <p:nvPr/>
        </p:nvPicPr>
        <p:blipFill>
          <a:blip r:embed="rId3"/>
          <a:stretch>
            <a:fillRect/>
          </a:stretch>
        </p:blipFill>
        <p:spPr>
          <a:xfrm>
            <a:off x="357691" y="2776235"/>
            <a:ext cx="4146979" cy="1305530"/>
          </a:xfrm>
          <a:prstGeom prst="rect">
            <a:avLst/>
          </a:prstGeom>
        </p:spPr>
      </p:pic>
    </p:spTree>
    <p:extLst>
      <p:ext uri="{BB962C8B-B14F-4D97-AF65-F5344CB8AC3E}">
        <p14:creationId xmlns:p14="http://schemas.microsoft.com/office/powerpoint/2010/main" val="2515861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5CAD-0F2D-476F-8F54-72248C5EC991}"/>
              </a:ext>
            </a:extLst>
          </p:cNvPr>
          <p:cNvSpPr>
            <a:spLocks noGrp="1"/>
          </p:cNvSpPr>
          <p:nvPr>
            <p:ph type="title"/>
          </p:nvPr>
        </p:nvSpPr>
        <p:spPr>
          <a:xfrm>
            <a:off x="3341914" y="148938"/>
            <a:ext cx="10972800" cy="1143000"/>
          </a:xfrm>
        </p:spPr>
        <p:txBody>
          <a:bodyPr/>
          <a:lstStyle/>
          <a:p>
            <a:r>
              <a:rPr lang="en-US" dirty="0"/>
              <a:t>BPA for Congo Basin clade</a:t>
            </a:r>
          </a:p>
        </p:txBody>
      </p:sp>
      <p:pic>
        <p:nvPicPr>
          <p:cNvPr id="4" name="Picture 3">
            <a:extLst>
              <a:ext uri="{FF2B5EF4-FFF2-40B4-BE49-F238E27FC236}">
                <a16:creationId xmlns:a16="http://schemas.microsoft.com/office/drawing/2014/main" id="{7D83328E-93B3-416C-8ED3-2C4347CD9352}"/>
              </a:ext>
            </a:extLst>
          </p:cNvPr>
          <p:cNvPicPr>
            <a:picLocks noChangeAspect="1"/>
          </p:cNvPicPr>
          <p:nvPr/>
        </p:nvPicPr>
        <p:blipFill>
          <a:blip r:embed="rId2"/>
          <a:stretch>
            <a:fillRect/>
          </a:stretch>
        </p:blipFill>
        <p:spPr>
          <a:xfrm>
            <a:off x="2024304" y="1291938"/>
            <a:ext cx="8143391" cy="5566062"/>
          </a:xfrm>
          <a:prstGeom prst="rect">
            <a:avLst/>
          </a:prstGeom>
        </p:spPr>
      </p:pic>
    </p:spTree>
    <p:extLst>
      <p:ext uri="{BB962C8B-B14F-4D97-AF65-F5344CB8AC3E}">
        <p14:creationId xmlns:p14="http://schemas.microsoft.com/office/powerpoint/2010/main" val="291986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p:txBody>
          <a:bodyPr/>
          <a:lstStyle/>
          <a:p>
            <a:r>
              <a:rPr lang="en-US" dirty="0"/>
              <a:t>OHS Update </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a:bodyPr>
          <a:lstStyle/>
          <a:p>
            <a:r>
              <a:rPr lang="en-US" b="1" dirty="0" smtClean="0">
                <a:solidFill>
                  <a:schemeClr val="tx2"/>
                </a:solidFill>
              </a:rPr>
              <a:t>Reba Williams, MD </a:t>
            </a:r>
            <a:endParaRPr lang="en-US" b="1" dirty="0">
              <a:solidFill>
                <a:schemeClr val="tx2"/>
              </a:solidFill>
            </a:endParaRPr>
          </a:p>
          <a:p>
            <a:r>
              <a:rPr lang="en-US" dirty="0">
                <a:solidFill>
                  <a:schemeClr val="tx2"/>
                </a:solidFill>
              </a:rPr>
              <a:t>Medical Director, OHS, NYC Health + Hospitals</a:t>
            </a:r>
          </a:p>
          <a:p>
            <a:endParaRPr lang="en-US" dirty="0"/>
          </a:p>
        </p:txBody>
      </p:sp>
    </p:spTree>
    <p:extLst>
      <p:ext uri="{BB962C8B-B14F-4D97-AF65-F5344CB8AC3E}">
        <p14:creationId xmlns:p14="http://schemas.microsoft.com/office/powerpoint/2010/main" val="3205710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53812"/>
            <a:ext cx="8610600" cy="763960"/>
          </a:xfrm>
        </p:spPr>
        <p:txBody>
          <a:bodyPr>
            <a:normAutofit fontScale="90000"/>
          </a:bodyPr>
          <a:lstStyle/>
          <a:p>
            <a:r>
              <a:rPr lang="en-US" sz="4000" b="1" i="1" dirty="0" smtClean="0"/>
              <a:t>Monkeypox monitoring and reporting</a:t>
            </a:r>
            <a:endParaRPr lang="en-US" sz="4000" b="1" i="1" dirty="0"/>
          </a:p>
        </p:txBody>
      </p:sp>
      <p:sp>
        <p:nvSpPr>
          <p:cNvPr id="3" name="Content Placeholder 2"/>
          <p:cNvSpPr>
            <a:spLocks noGrp="1"/>
          </p:cNvSpPr>
          <p:nvPr>
            <p:ph idx="1"/>
          </p:nvPr>
        </p:nvSpPr>
        <p:spPr>
          <a:xfrm>
            <a:off x="508883" y="1152935"/>
            <a:ext cx="10844917" cy="5016077"/>
          </a:xfrm>
        </p:spPr>
        <p:txBody>
          <a:bodyPr>
            <a:normAutofit fontScale="92500" lnSpcReduction="10000"/>
          </a:bodyPr>
          <a:lstStyle/>
          <a:p>
            <a:pPr>
              <a:spcBef>
                <a:spcPts val="1200"/>
              </a:spcBef>
              <a:spcAft>
                <a:spcPts val="1800"/>
              </a:spcAft>
            </a:pPr>
            <a:r>
              <a:rPr lang="en-US" b="1" dirty="0" smtClean="0"/>
              <a:t>All NYC H+H Personnel (HCP) notify OHS </a:t>
            </a:r>
            <a:r>
              <a:rPr lang="en-US" dirty="0" smtClean="0"/>
              <a:t>of suspected, potential or confirmed exposure to Monkeypox/Orthopoxvirus with or without symptoms</a:t>
            </a:r>
          </a:p>
          <a:p>
            <a:pPr>
              <a:spcAft>
                <a:spcPts val="1800"/>
              </a:spcAft>
            </a:pPr>
            <a:r>
              <a:rPr lang="en-US" b="1" dirty="0" smtClean="0"/>
              <a:t>OHS completes an Exposure Risk Assessment</a:t>
            </a:r>
            <a:r>
              <a:rPr lang="en-US" dirty="0" smtClean="0"/>
              <a:t>.   Transmission of </a:t>
            </a:r>
            <a:r>
              <a:rPr lang="en-US" dirty="0"/>
              <a:t>M</a:t>
            </a:r>
            <a:r>
              <a:rPr lang="en-US" dirty="0" smtClean="0"/>
              <a:t>onkeypox requires prolonged close contact with a symptomatic individual.  </a:t>
            </a:r>
            <a:r>
              <a:rPr lang="en-US" b="1" dirty="0" smtClean="0"/>
              <a:t>Brief interactions and those conducted using appropriate PPE in accordance with Standard Precautions are not high risk</a:t>
            </a:r>
          </a:p>
          <a:p>
            <a:pPr lvl="1">
              <a:spcAft>
                <a:spcPts val="1800"/>
              </a:spcAft>
              <a:buFont typeface="Courier New" panose="02070309020205020404" pitchFamily="49" charset="0"/>
              <a:buChar char="o"/>
            </a:pPr>
            <a:r>
              <a:rPr lang="en-US" sz="2800" b="1" dirty="0" smtClean="0"/>
              <a:t>OHS will classify the HCP into the appropriate exposure risk category</a:t>
            </a:r>
            <a:endParaRPr lang="en-US" sz="2800" dirty="0" smtClean="0"/>
          </a:p>
        </p:txBody>
      </p:sp>
      <p:pic>
        <p:nvPicPr>
          <p:cNvPr id="4" name="Picture 3">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pic>
        <p:nvPicPr>
          <p:cNvPr id="5" name="Picture 4">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4286643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218" y="373076"/>
            <a:ext cx="9103581" cy="660593"/>
          </a:xfrm>
        </p:spPr>
        <p:txBody>
          <a:bodyPr>
            <a:normAutofit/>
          </a:bodyPr>
          <a:lstStyle/>
          <a:p>
            <a:r>
              <a:rPr lang="en-US" b="1" i="1" dirty="0"/>
              <a:t>Monkeypox monitoring and reporting</a:t>
            </a:r>
            <a:endParaRPr lang="en-US" b="1" dirty="0"/>
          </a:p>
        </p:txBody>
      </p:sp>
      <p:pic>
        <p:nvPicPr>
          <p:cNvPr id="4" name="Content Placeholder 3">
            <a:extLst>
              <a:ext uri="{FF2B5EF4-FFF2-40B4-BE49-F238E27FC236}">
                <a16:creationId xmlns:a16="http://schemas.microsoft.com/office/drawing/2014/main" id="{5A2E114D-12CF-422D-92E7-E9057F1A5526}"/>
              </a:ext>
            </a:extLst>
          </p:cNvPr>
          <p:cNvPicPr>
            <a:picLocks noGrp="1" noChangeAspect="1"/>
          </p:cNvPicPr>
          <p:nvPr>
            <p:ph idx="1"/>
          </p:nvPr>
        </p:nvPicPr>
        <p:blipFill>
          <a:blip r:embed="rId2"/>
          <a:stretch>
            <a:fillRect/>
          </a:stretch>
        </p:blipFill>
        <p:spPr>
          <a:xfrm>
            <a:off x="0" y="6419850"/>
            <a:ext cx="12192000" cy="438150"/>
          </a:xfrm>
          <a:prstGeom prst="rect">
            <a:avLst/>
          </a:prstGeom>
        </p:spPr>
      </p:pic>
      <p:pic>
        <p:nvPicPr>
          <p:cNvPr id="5" name="Picture 4">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
        <p:nvSpPr>
          <p:cNvPr id="6" name="Rectangle 5"/>
          <p:cNvSpPr/>
          <p:nvPr/>
        </p:nvSpPr>
        <p:spPr>
          <a:xfrm>
            <a:off x="357353" y="1055215"/>
            <a:ext cx="10996446" cy="513063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b="1" dirty="0">
                <a:solidFill>
                  <a:prstClr val="black"/>
                </a:solidFill>
              </a:rPr>
              <a:t>Monitoring exposed personnel (occupational or non-occupational exposure) </a:t>
            </a:r>
          </a:p>
          <a:p>
            <a:pPr marL="685800" lvl="1" indent="-228600">
              <a:lnSpc>
                <a:spcPct val="90000"/>
              </a:lnSpc>
              <a:spcBef>
                <a:spcPts val="500"/>
              </a:spcBef>
              <a:buFont typeface="Courier New" panose="02070309020205020404" pitchFamily="49" charset="0"/>
              <a:buChar char="o"/>
            </a:pPr>
            <a:r>
              <a:rPr lang="en-US" sz="2000" dirty="0">
                <a:solidFill>
                  <a:prstClr val="black"/>
                </a:solidFill>
              </a:rPr>
              <a:t>HCP should monitor for development of symptoms </a:t>
            </a:r>
            <a:r>
              <a:rPr lang="en-US" sz="2000" dirty="0" smtClean="0">
                <a:solidFill>
                  <a:prstClr val="black"/>
                </a:solidFill>
              </a:rPr>
              <a:t>suggestive of </a:t>
            </a:r>
            <a:r>
              <a:rPr lang="en-US" sz="2000" dirty="0">
                <a:solidFill>
                  <a:prstClr val="black"/>
                </a:solidFill>
              </a:rPr>
              <a:t>Monkeypox infection, especially within the 21-day period after the last date of care </a:t>
            </a:r>
            <a:r>
              <a:rPr lang="en-US" sz="2000" dirty="0" smtClean="0">
                <a:solidFill>
                  <a:prstClr val="black"/>
                </a:solidFill>
              </a:rPr>
              <a:t>or exposure </a:t>
            </a:r>
            <a:r>
              <a:rPr lang="en-US" sz="2000" dirty="0">
                <a:solidFill>
                  <a:prstClr val="black"/>
                </a:solidFill>
              </a:rPr>
              <a:t>using the OHS Exposure Monitoring </a:t>
            </a:r>
            <a:r>
              <a:rPr lang="en-US" sz="2000" dirty="0" smtClean="0">
                <a:solidFill>
                  <a:prstClr val="black"/>
                </a:solidFill>
              </a:rPr>
              <a:t>Tool</a:t>
            </a:r>
            <a:endParaRPr lang="en-US" sz="2000" dirty="0">
              <a:solidFill>
                <a:prstClr val="black"/>
              </a:solidFill>
            </a:endParaRPr>
          </a:p>
          <a:p>
            <a:pPr marL="685800" lvl="1" indent="-228600">
              <a:lnSpc>
                <a:spcPct val="90000"/>
              </a:lnSpc>
              <a:spcBef>
                <a:spcPts val="500"/>
              </a:spcBef>
              <a:buFont typeface="Courier New" panose="02070309020205020404" pitchFamily="49" charset="0"/>
              <a:buChar char="o"/>
            </a:pPr>
            <a:r>
              <a:rPr lang="en-US" sz="2000" dirty="0">
                <a:solidFill>
                  <a:prstClr val="black"/>
                </a:solidFill>
              </a:rPr>
              <a:t>HCPs who have unprotected exposures (i.e., not wearing PPE) to patients with Monkeypox or exposure to any other person with </a:t>
            </a:r>
            <a:r>
              <a:rPr lang="en-US" sz="2000" dirty="0" smtClean="0">
                <a:solidFill>
                  <a:prstClr val="black"/>
                </a:solidFill>
              </a:rPr>
              <a:t>Monkeypox </a:t>
            </a:r>
            <a:r>
              <a:rPr lang="en-US" sz="2000" b="1" dirty="0" smtClean="0">
                <a:solidFill>
                  <a:prstClr val="black"/>
                </a:solidFill>
              </a:rPr>
              <a:t>have no work restrictions</a:t>
            </a:r>
            <a:r>
              <a:rPr lang="en-US" sz="2000" dirty="0" smtClean="0">
                <a:solidFill>
                  <a:prstClr val="black"/>
                </a:solidFill>
              </a:rPr>
              <a:t>, </a:t>
            </a:r>
            <a:r>
              <a:rPr lang="en-US" sz="2000" dirty="0">
                <a:solidFill>
                  <a:prstClr val="black"/>
                </a:solidFill>
              </a:rPr>
              <a:t>but should undergo active </a:t>
            </a:r>
            <a:r>
              <a:rPr lang="en-US" sz="2000" dirty="0" smtClean="0">
                <a:solidFill>
                  <a:prstClr val="black"/>
                </a:solidFill>
              </a:rPr>
              <a:t>monitoring, including </a:t>
            </a:r>
            <a:r>
              <a:rPr lang="en-US" sz="2000" dirty="0">
                <a:solidFill>
                  <a:prstClr val="black"/>
                </a:solidFill>
              </a:rPr>
              <a:t>measurement of temperature </a:t>
            </a:r>
            <a:r>
              <a:rPr lang="en-US" sz="2000" dirty="0" smtClean="0">
                <a:solidFill>
                  <a:prstClr val="black"/>
                </a:solidFill>
              </a:rPr>
              <a:t> and symptom reporting at </a:t>
            </a:r>
            <a:r>
              <a:rPr lang="en-US" sz="2000" dirty="0">
                <a:solidFill>
                  <a:prstClr val="black"/>
                </a:solidFill>
              </a:rPr>
              <a:t>least twice daily for 21 days following the exposure using the OHS Exposure Monitoring </a:t>
            </a:r>
            <a:r>
              <a:rPr lang="en-US" sz="2000" dirty="0" smtClean="0">
                <a:solidFill>
                  <a:prstClr val="black"/>
                </a:solidFill>
              </a:rPr>
              <a:t>Tool/App </a:t>
            </a:r>
            <a:endParaRPr lang="en-US" sz="2000" dirty="0">
              <a:solidFill>
                <a:prstClr val="black"/>
              </a:solidFill>
            </a:endParaRPr>
          </a:p>
          <a:p>
            <a:pPr marL="685800" lvl="1" indent="-228600">
              <a:lnSpc>
                <a:spcPct val="90000"/>
              </a:lnSpc>
              <a:spcBef>
                <a:spcPts val="500"/>
              </a:spcBef>
              <a:buFont typeface="Courier New" panose="02070309020205020404" pitchFamily="49" charset="0"/>
              <a:buChar char="o"/>
            </a:pPr>
            <a:r>
              <a:rPr lang="en-US" sz="2000" dirty="0">
                <a:solidFill>
                  <a:prstClr val="black"/>
                </a:solidFill>
              </a:rPr>
              <a:t>Prior to reporting for work each day, the HCP </a:t>
            </a:r>
            <a:r>
              <a:rPr lang="en-US" sz="2000" dirty="0" smtClean="0">
                <a:solidFill>
                  <a:prstClr val="black"/>
                </a:solidFill>
              </a:rPr>
              <a:t>being monitored must report evidence of symptoms especially fever </a:t>
            </a:r>
            <a:r>
              <a:rPr lang="en-US" sz="2000" dirty="0">
                <a:solidFill>
                  <a:prstClr val="black"/>
                </a:solidFill>
              </a:rPr>
              <a:t>or </a:t>
            </a:r>
            <a:r>
              <a:rPr lang="en-US" sz="2000" dirty="0" smtClean="0">
                <a:solidFill>
                  <a:prstClr val="black"/>
                </a:solidFill>
              </a:rPr>
              <a:t>rash</a:t>
            </a:r>
            <a:endParaRPr lang="en-US" sz="2000" dirty="0">
              <a:solidFill>
                <a:prstClr val="black"/>
              </a:solidFill>
            </a:endParaRPr>
          </a:p>
          <a:p>
            <a:pPr marL="685800" lvl="1" indent="-228600">
              <a:lnSpc>
                <a:spcPct val="90000"/>
              </a:lnSpc>
              <a:spcBef>
                <a:spcPts val="500"/>
              </a:spcBef>
              <a:buFont typeface="Courier New" panose="02070309020205020404" pitchFamily="49" charset="0"/>
              <a:buChar char="o"/>
            </a:pPr>
            <a:r>
              <a:rPr lang="en-US" sz="2000" dirty="0">
                <a:solidFill>
                  <a:prstClr val="black"/>
                </a:solidFill>
              </a:rPr>
              <a:t>HCP who have cared for or otherwise been in direct or indirect contact with Monkeypox patients while wearing appropriate PPE and practicing Standard Precautions </a:t>
            </a:r>
            <a:r>
              <a:rPr lang="en-US" sz="2000" b="1" dirty="0">
                <a:solidFill>
                  <a:prstClr val="black"/>
                </a:solidFill>
              </a:rPr>
              <a:t>have no work </a:t>
            </a:r>
            <a:r>
              <a:rPr lang="en-US" sz="2000" b="1" dirty="0" smtClean="0">
                <a:solidFill>
                  <a:prstClr val="black"/>
                </a:solidFill>
              </a:rPr>
              <a:t>restrictions </a:t>
            </a:r>
            <a:r>
              <a:rPr lang="en-US" sz="2000" dirty="0" smtClean="0">
                <a:solidFill>
                  <a:prstClr val="black"/>
                </a:solidFill>
              </a:rPr>
              <a:t>and will self-monitor </a:t>
            </a:r>
            <a:r>
              <a:rPr lang="en-US" sz="2000" dirty="0">
                <a:solidFill>
                  <a:prstClr val="black"/>
                </a:solidFill>
              </a:rPr>
              <a:t>as directed by OHS or the Department of </a:t>
            </a:r>
            <a:r>
              <a:rPr lang="en-US" sz="2000" dirty="0" smtClean="0">
                <a:solidFill>
                  <a:prstClr val="black"/>
                </a:solidFill>
              </a:rPr>
              <a:t>Health</a:t>
            </a:r>
            <a:endParaRPr lang="en-US" sz="2000" dirty="0">
              <a:solidFill>
                <a:prstClr val="black"/>
              </a:solidFill>
            </a:endParaRPr>
          </a:p>
          <a:p>
            <a:pPr marL="228600" lvl="0" indent="-228600">
              <a:lnSpc>
                <a:spcPct val="90000"/>
              </a:lnSpc>
              <a:spcBef>
                <a:spcPts val="1000"/>
              </a:spcBef>
              <a:buFont typeface="Arial" panose="020B0604020202020204" pitchFamily="34" charset="0"/>
              <a:buChar char="•"/>
            </a:pPr>
            <a:r>
              <a:rPr lang="en-US" sz="2400" b="1" dirty="0">
                <a:solidFill>
                  <a:prstClr val="black"/>
                </a:solidFill>
              </a:rPr>
              <a:t>OHS educates the HCP on the development of symptoms that could suggest Monkeypox infection, especially within the 21-day period after the last date of care or </a:t>
            </a:r>
            <a:r>
              <a:rPr lang="en-US" sz="2400" b="1" dirty="0" smtClean="0">
                <a:solidFill>
                  <a:prstClr val="black"/>
                </a:solidFill>
              </a:rPr>
              <a:t>exposure </a:t>
            </a:r>
            <a:endParaRPr lang="en-US" sz="2400" b="1" dirty="0">
              <a:solidFill>
                <a:prstClr val="black"/>
              </a:solidFill>
            </a:endParaRPr>
          </a:p>
        </p:txBody>
      </p:sp>
    </p:spTree>
    <p:extLst>
      <p:ext uri="{BB962C8B-B14F-4D97-AF65-F5344CB8AC3E}">
        <p14:creationId xmlns:p14="http://schemas.microsoft.com/office/powerpoint/2010/main" val="3217170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664" y="365125"/>
            <a:ext cx="8523135" cy="795765"/>
          </a:xfrm>
        </p:spPr>
        <p:txBody>
          <a:bodyPr/>
          <a:lstStyle/>
          <a:p>
            <a:r>
              <a:rPr lang="en-US" b="1" dirty="0" smtClean="0"/>
              <a:t>OHS Exposure Risk Assessment</a:t>
            </a:r>
            <a:endParaRPr lang="en-US" b="1" dirty="0"/>
          </a:p>
        </p:txBody>
      </p:sp>
      <p:graphicFrame>
        <p:nvGraphicFramePr>
          <p:cNvPr id="6" name="Content Placeholder 5"/>
          <p:cNvGraphicFramePr>
            <a:graphicFrameLocks noGrp="1"/>
          </p:cNvGraphicFramePr>
          <p:nvPr>
            <p:ph idx="1"/>
            <p:extLst/>
          </p:nvPr>
        </p:nvGraphicFramePr>
        <p:xfrm>
          <a:off x="838200" y="1546530"/>
          <a:ext cx="10515600" cy="432551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06658322"/>
                    </a:ext>
                  </a:extLst>
                </a:gridCol>
                <a:gridCol w="5257800">
                  <a:extLst>
                    <a:ext uri="{9D8B030D-6E8A-4147-A177-3AD203B41FA5}">
                      <a16:colId xmlns:a16="http://schemas.microsoft.com/office/drawing/2014/main" val="660367777"/>
                    </a:ext>
                  </a:extLst>
                </a:gridCol>
              </a:tblGrid>
              <a:tr h="368535">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Answer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72280"/>
                  </a:ext>
                </a:extLst>
              </a:tr>
              <a:tr h="740884">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1. Date and time of exposure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Time: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2105665"/>
                  </a:ext>
                </a:extLst>
              </a:tr>
              <a:tr h="561033">
                <a:tc>
                  <a:txBody>
                    <a:bodyPr/>
                    <a:lstStyle/>
                    <a:p>
                      <a:pPr marL="0" marR="0" algn="l">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2. All temperatures in Fahrenheit for last 24 hours. Temperatures </a:t>
                      </a:r>
                      <a:r>
                        <a:rPr lang="en-US" sz="1100" u="sng" dirty="0">
                          <a:effectLst/>
                          <a:latin typeface="Calibri" panose="020F0502020204030204" pitchFamily="34" charset="0"/>
                          <a:ea typeface="Calibri" panose="020F0502020204030204" pitchFamily="34" charset="0"/>
                          <a:cs typeface="Calibri" panose="020F0502020204030204" pitchFamily="34" charset="0"/>
                        </a:rPr>
                        <a:t>&gt;</a:t>
                      </a:r>
                      <a:r>
                        <a:rPr lang="en-US" sz="1100" dirty="0">
                          <a:effectLst/>
                          <a:latin typeface="Calibri" panose="020F0502020204030204" pitchFamily="34" charset="0"/>
                          <a:ea typeface="Calibri" panose="020F0502020204030204" pitchFamily="34" charset="0"/>
                          <a:cs typeface="Calibri" panose="020F0502020204030204" pitchFamily="34" charset="0"/>
                        </a:rPr>
                        <a:t> 100.4</a:t>
                      </a:r>
                      <a:r>
                        <a:rPr lang="en-US" sz="1100" baseline="30000" dirty="0">
                          <a:effectLst/>
                          <a:latin typeface="Calibri" panose="020F0502020204030204" pitchFamily="34" charset="0"/>
                          <a:ea typeface="Calibri" panose="020F0502020204030204" pitchFamily="34" charset="0"/>
                          <a:cs typeface="Calibri" panose="020F0502020204030204" pitchFamily="34" charset="0"/>
                        </a:rPr>
                        <a:t>o</a:t>
                      </a:r>
                      <a:r>
                        <a:rPr lang="en-US" sz="1100" dirty="0">
                          <a:effectLst/>
                          <a:latin typeface="Calibri" panose="020F0502020204030204" pitchFamily="34" charset="0"/>
                          <a:ea typeface="Calibri" panose="020F0502020204030204" pitchFamily="34" charset="0"/>
                          <a:cs typeface="Calibri" panose="020F0502020204030204" pitchFamily="34" charset="0"/>
                        </a:rPr>
                        <a:t>F are considered a fever.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endParaRPr lang="en-US"/>
                    </a:p>
                  </a:txBody>
                  <a:tcPr/>
                </a:tc>
                <a:extLst>
                  <a:ext uri="{0D108BD9-81ED-4DB2-BD59-A6C34878D82A}">
                    <a16:rowId xmlns:a16="http://schemas.microsoft.com/office/drawing/2014/main" val="2417318167"/>
                  </a:ext>
                </a:extLst>
              </a:tr>
              <a:tr h="964029">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3.  Do you have any symptoms to report (fever (≥100.4°F), chills, new swollen lymph nodes (periauricular, axillary, cervical, or inguinal lymphadenopathy), and/or new skin rash)?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Yes or No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If yes, record a brief description of symptoms.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8844042"/>
                  </a:ext>
                </a:extLst>
              </a:tr>
              <a:tr h="1050951">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4. Does your assigned work involve possible exposure to a confirmed patient or the patient’s belongings or immediate environment (includes lab specimens)?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Yes or 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327268"/>
                  </a:ext>
                </a:extLst>
              </a:tr>
              <a:tr h="636102">
                <a:tc gridSpan="2">
                  <a:txBody>
                    <a:bodyPr/>
                    <a:lstStyle/>
                    <a:p>
                      <a:pPr algn="ctr"/>
                      <a:r>
                        <a:rPr lang="en-US" sz="1800" b="1" kern="1200" dirty="0" smtClean="0">
                          <a:solidFill>
                            <a:schemeClr val="dk1"/>
                          </a:solidFill>
                          <a:effectLst/>
                          <a:latin typeface="+mn-lt"/>
                          <a:ea typeface="+mn-ea"/>
                          <a:cs typeface="+mn-cs"/>
                        </a:rPr>
                        <a:t>NOTE: If OHS determines the HCP is exposed, HCP must continue self-monitoring through the Monkeypox app for 21 days but does not require work restriction. </a:t>
                      </a:r>
                      <a:endParaRPr lang="en-US" dirty="0"/>
                    </a:p>
                  </a:txBody>
                  <a:tcPr/>
                </a:tc>
                <a:tc hMerge="1">
                  <a:txBody>
                    <a:bodyPr/>
                    <a:lstStyle/>
                    <a:p>
                      <a:endParaRPr lang="en-US" dirty="0"/>
                    </a:p>
                  </a:txBody>
                  <a:tcPr/>
                </a:tc>
                <a:extLst>
                  <a:ext uri="{0D108BD9-81ED-4DB2-BD59-A6C34878D82A}">
                    <a16:rowId xmlns:a16="http://schemas.microsoft.com/office/drawing/2014/main" val="642739132"/>
                  </a:ext>
                </a:extLst>
              </a:tr>
            </a:tbl>
          </a:graphicData>
        </a:graphic>
      </p:graphicFrame>
      <p:pic>
        <p:nvPicPr>
          <p:cNvPr id="4" name="Picture 3">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pic>
        <p:nvPicPr>
          <p:cNvPr id="7" name="Picture 6">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143369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2F98EC-379B-43F0-8F80-E6184984209F}"/>
              </a:ext>
            </a:extLst>
          </p:cNvPr>
          <p:cNvPicPr>
            <a:picLocks noChangeAspect="1"/>
          </p:cNvPicPr>
          <p:nvPr/>
        </p:nvPicPr>
        <p:blipFill>
          <a:blip r:embed="rId3"/>
          <a:stretch>
            <a:fillRect/>
          </a:stretch>
        </p:blipFill>
        <p:spPr>
          <a:xfrm>
            <a:off x="5469334" y="0"/>
            <a:ext cx="6536531" cy="6858000"/>
          </a:xfrm>
          <a:prstGeom prst="rect">
            <a:avLst/>
          </a:prstGeom>
        </p:spPr>
      </p:pic>
      <p:sp>
        <p:nvSpPr>
          <p:cNvPr id="2" name="Title 1">
            <a:extLst>
              <a:ext uri="{FF2B5EF4-FFF2-40B4-BE49-F238E27FC236}">
                <a16:creationId xmlns:a16="http://schemas.microsoft.com/office/drawing/2014/main" id="{3BA3129F-22B7-4CD4-A6BE-7EE0851D115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0B1C7C-0A40-4FC1-8C28-667EE6D0A632}"/>
              </a:ext>
            </a:extLst>
          </p:cNvPr>
          <p:cNvSpPr>
            <a:spLocks noGrp="1"/>
          </p:cNvSpPr>
          <p:nvPr>
            <p:ph idx="1"/>
          </p:nvPr>
        </p:nvSpPr>
        <p:spPr>
          <a:xfrm>
            <a:off x="609600" y="2503301"/>
            <a:ext cx="4474029" cy="3515665"/>
          </a:xfrm>
        </p:spPr>
        <p:txBody>
          <a:bodyPr>
            <a:normAutofit/>
          </a:bodyPr>
          <a:lstStyle/>
          <a:p>
            <a:r>
              <a:rPr lang="en-US" dirty="0"/>
              <a:t>As of July 26: </a:t>
            </a:r>
          </a:p>
          <a:p>
            <a:pPr lvl="1"/>
            <a:r>
              <a:rPr lang="en-US" dirty="0"/>
              <a:t>1,092 NYC</a:t>
            </a:r>
          </a:p>
          <a:p>
            <a:pPr lvl="1"/>
            <a:r>
              <a:rPr lang="en-US" dirty="0"/>
              <a:t>3,591 nationwide </a:t>
            </a:r>
          </a:p>
          <a:p>
            <a:pPr lvl="1"/>
            <a:r>
              <a:rPr lang="en-US" dirty="0"/>
              <a:t>19,188 worldwide </a:t>
            </a:r>
          </a:p>
        </p:txBody>
      </p:sp>
      <p:sp>
        <p:nvSpPr>
          <p:cNvPr id="4" name="Slide Number Placeholder 3">
            <a:extLst>
              <a:ext uri="{FF2B5EF4-FFF2-40B4-BE49-F238E27FC236}">
                <a16:creationId xmlns:a16="http://schemas.microsoft.com/office/drawing/2014/main" id="{33285046-D539-4A88-B8B4-6C4D06EE93E4}"/>
              </a:ext>
            </a:extLst>
          </p:cNvPr>
          <p:cNvSpPr>
            <a:spLocks noGrp="1"/>
          </p:cNvSpPr>
          <p:nvPr>
            <p:ph type="sldNum" sz="quarter" idx="12"/>
          </p:nvPr>
        </p:nvSpPr>
        <p:spPr/>
        <p:txBody>
          <a:bodyPr/>
          <a:lstStyle/>
          <a:p>
            <a:fld id="{CA801905-C5F5-7943-85B0-6126D52C8FFD}" type="slidenum">
              <a:rPr lang="en-US" smtClean="0"/>
              <a:t>3</a:t>
            </a:fld>
            <a:endParaRPr lang="en-US" dirty="0"/>
          </a:p>
        </p:txBody>
      </p:sp>
    </p:spTree>
    <p:extLst>
      <p:ext uri="{BB962C8B-B14F-4D97-AF65-F5344CB8AC3E}">
        <p14:creationId xmlns:p14="http://schemas.microsoft.com/office/powerpoint/2010/main" val="885108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80" y="365126"/>
            <a:ext cx="9032019" cy="620836"/>
          </a:xfrm>
        </p:spPr>
        <p:txBody>
          <a:bodyPr>
            <a:normAutofit/>
          </a:bodyPr>
          <a:lstStyle/>
          <a:p>
            <a:r>
              <a:rPr lang="en-US" sz="2000" b="1" dirty="0" smtClean="0"/>
              <a:t>Exposure Risk Assessment for HCP Exposed to Patient with confirmed Monkeypox </a:t>
            </a:r>
            <a:endParaRPr lang="en-US" sz="2000" b="1" dirty="0"/>
          </a:p>
        </p:txBody>
      </p:sp>
      <p:graphicFrame>
        <p:nvGraphicFramePr>
          <p:cNvPr id="5" name="Content Placeholder 4"/>
          <p:cNvGraphicFramePr>
            <a:graphicFrameLocks noGrp="1"/>
          </p:cNvGraphicFramePr>
          <p:nvPr>
            <p:ph idx="1"/>
            <p:extLst/>
          </p:nvPr>
        </p:nvGraphicFramePr>
        <p:xfrm>
          <a:off x="485031" y="1216332"/>
          <a:ext cx="10868769" cy="3800938"/>
        </p:xfrm>
        <a:graphic>
          <a:graphicData uri="http://schemas.openxmlformats.org/drawingml/2006/table">
            <a:tbl>
              <a:tblPr firstRow="1" bandRow="1">
                <a:tableStyleId>{5C22544A-7EE6-4342-B048-85BDC9FD1C3A}</a:tableStyleId>
              </a:tblPr>
              <a:tblGrid>
                <a:gridCol w="2894273">
                  <a:extLst>
                    <a:ext uri="{9D8B030D-6E8A-4147-A177-3AD203B41FA5}">
                      <a16:colId xmlns:a16="http://schemas.microsoft.com/office/drawing/2014/main" val="2205632852"/>
                    </a:ext>
                  </a:extLst>
                </a:gridCol>
                <a:gridCol w="4351573">
                  <a:extLst>
                    <a:ext uri="{9D8B030D-6E8A-4147-A177-3AD203B41FA5}">
                      <a16:colId xmlns:a16="http://schemas.microsoft.com/office/drawing/2014/main" val="2842423845"/>
                    </a:ext>
                  </a:extLst>
                </a:gridCol>
                <a:gridCol w="3622923">
                  <a:extLst>
                    <a:ext uri="{9D8B030D-6E8A-4147-A177-3AD203B41FA5}">
                      <a16:colId xmlns:a16="http://schemas.microsoft.com/office/drawing/2014/main" val="992435157"/>
                    </a:ext>
                  </a:extLst>
                </a:gridCol>
              </a:tblGrid>
              <a:tr h="391305">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Degree of Exposure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Exposure Characteristics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H+H OHS Guidance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702392"/>
                  </a:ext>
                </a:extLst>
              </a:tr>
              <a:tr h="3409633">
                <a:tc>
                  <a:txBody>
                    <a:bodyPr/>
                    <a:lstStyle/>
                    <a:p>
                      <a:r>
                        <a:rPr lang="en-US" sz="1400" b="1" kern="1200" dirty="0" smtClean="0">
                          <a:solidFill>
                            <a:schemeClr val="dk1"/>
                          </a:solidFill>
                          <a:effectLst/>
                          <a:latin typeface="+mn-lt"/>
                          <a:ea typeface="+mn-ea"/>
                          <a:cs typeface="+mn-cs"/>
                        </a:rPr>
                        <a:t>Low/Uncertain</a:t>
                      </a:r>
                      <a:endParaRPr lang="en-US" sz="1400" dirty="0"/>
                    </a:p>
                  </a:txBody>
                  <a:tcPr/>
                </a:tc>
                <a:tc>
                  <a:txBody>
                    <a:bodyPr/>
                    <a:lstStyle/>
                    <a:p>
                      <a:pPr>
                        <a:spcAft>
                          <a:spcPts val="1200"/>
                        </a:spcAft>
                      </a:pPr>
                      <a:r>
                        <a:rPr lang="en-US" sz="1200" dirty="0" smtClean="0"/>
                        <a:t>•</a:t>
                      </a:r>
                      <a:r>
                        <a:rPr lang="en-US" sz="1200" baseline="0" dirty="0" smtClean="0"/>
                        <a:t> </a:t>
                      </a:r>
                      <a:r>
                        <a:rPr lang="en-US" sz="1200" dirty="0" smtClean="0"/>
                        <a:t>Entered the patient room without wearing eye protection on one or more occasions, regardless of duration of exposure -OR-</a:t>
                      </a:r>
                    </a:p>
                    <a:p>
                      <a:pPr>
                        <a:spcAft>
                          <a:spcPts val="1200"/>
                        </a:spcAft>
                      </a:pPr>
                      <a:r>
                        <a:rPr lang="en-US" sz="1200" dirty="0" smtClean="0"/>
                        <a:t>•</a:t>
                      </a:r>
                      <a:r>
                        <a:rPr lang="en-US" sz="1200" baseline="0" dirty="0" smtClean="0"/>
                        <a:t> </a:t>
                      </a:r>
                      <a:r>
                        <a:rPr lang="en-US" sz="1200" dirty="0" smtClean="0"/>
                        <a:t>During all entries in the patient care area or room (except for during any procedures listed below in the high-risk category), wore gown, gloves, eye protection, and at minimum, a surgical mask -OR-</a:t>
                      </a:r>
                    </a:p>
                    <a:p>
                      <a:pPr>
                        <a:spcAft>
                          <a:spcPts val="1200"/>
                        </a:spcAft>
                      </a:pPr>
                      <a:r>
                        <a:rPr lang="en-US" sz="1200" dirty="0" smtClean="0"/>
                        <a:t>•</a:t>
                      </a:r>
                      <a:r>
                        <a:rPr lang="en-US" sz="1200" baseline="0" dirty="0" smtClean="0"/>
                        <a:t> </a:t>
                      </a:r>
                      <a:r>
                        <a:rPr lang="en-US" sz="1200" dirty="0" smtClean="0"/>
                        <a:t>Being within 6 feet of an unmasked patient for less than 3 hours without wearing at minimum, a surgical mask -OR-</a:t>
                      </a:r>
                    </a:p>
                    <a:p>
                      <a:pPr>
                        <a:spcAft>
                          <a:spcPts val="1200"/>
                        </a:spcAft>
                      </a:pPr>
                      <a:r>
                        <a:rPr lang="en-US" sz="1200" dirty="0" smtClean="0"/>
                        <a:t>•</a:t>
                      </a:r>
                      <a:r>
                        <a:rPr lang="en-US" sz="1200" baseline="0" dirty="0" smtClean="0"/>
                        <a:t> </a:t>
                      </a:r>
                      <a:r>
                        <a:rPr lang="en-US" sz="1200" dirty="0" smtClean="0"/>
                        <a:t>Exposure that, at the discretion of public health authorities, was recategorized to this risk level based on unique circumstances (e.g., uncertainty about whether Monkeypox virus was present on a surface and/or whether a person touched that surface</a:t>
                      </a:r>
                      <a:endParaRPr lang="en-US" sz="1200" dirty="0"/>
                    </a:p>
                  </a:txBody>
                  <a:tcPr/>
                </a:tc>
                <a:tc>
                  <a:txBody>
                    <a:bodyPr/>
                    <a:lstStyle/>
                    <a:p>
                      <a:pPr marL="171450" indent="-171450">
                        <a:spcAft>
                          <a:spcPts val="1200"/>
                        </a:spcAft>
                        <a:buFont typeface="Arial" panose="020B0604020202020204" pitchFamily="34" charset="0"/>
                        <a:buChar char="•"/>
                      </a:pPr>
                      <a:r>
                        <a:rPr lang="en-US" sz="1200" dirty="0" smtClean="0"/>
                        <a:t>HCP do not need to be excluded from work duty</a:t>
                      </a:r>
                    </a:p>
                    <a:p>
                      <a:pPr marL="171450" indent="-171450">
                        <a:spcAft>
                          <a:spcPts val="1200"/>
                        </a:spcAft>
                        <a:buFont typeface="Arial" panose="020B0604020202020204" pitchFamily="34" charset="0"/>
                        <a:buChar char="•"/>
                      </a:pPr>
                      <a:r>
                        <a:rPr lang="en-US" sz="1200" dirty="0" smtClean="0"/>
                        <a:t>HCP will be required to complete the Monkeypox monitoring app including measure and record their temperature twice a day and at 12-hour intervals</a:t>
                      </a:r>
                    </a:p>
                    <a:p>
                      <a:pPr marL="171450" indent="-171450">
                        <a:spcAft>
                          <a:spcPts val="1200"/>
                        </a:spcAft>
                        <a:buFont typeface="Arial" panose="020B0604020202020204" pitchFamily="34" charset="0"/>
                        <a:buChar char="•"/>
                      </a:pPr>
                      <a:r>
                        <a:rPr lang="en-US" sz="1200" dirty="0" smtClean="0"/>
                        <a:t>HCP must complete the Monkeypox Monitoring App daily prior to reporting to work</a:t>
                      </a:r>
                    </a:p>
                    <a:p>
                      <a:pPr marL="171450" indent="-171450">
                        <a:spcAft>
                          <a:spcPts val="1200"/>
                        </a:spcAft>
                        <a:buFont typeface="Arial" panose="020B0604020202020204" pitchFamily="34" charset="0"/>
                        <a:buChar char="•"/>
                      </a:pPr>
                      <a:r>
                        <a:rPr lang="en-US" sz="1200" dirty="0" smtClean="0"/>
                        <a:t>OHS will monitor the Monkeypox App for compliance with completion of the daily Monkeypox App reporting  </a:t>
                      </a:r>
                    </a:p>
                    <a:p>
                      <a:pPr marL="171450" indent="-171450">
                        <a:spcAft>
                          <a:spcPts val="1200"/>
                        </a:spcAft>
                        <a:buFont typeface="Arial" panose="020B0604020202020204" pitchFamily="34" charset="0"/>
                        <a:buChar char="•"/>
                      </a:pPr>
                      <a:r>
                        <a:rPr lang="en-US" sz="1200" dirty="0" smtClean="0"/>
                        <a:t>If HCP develops new fever or symptoms, they must self-isolate immediately, and contact OHS for further instructions</a:t>
                      </a:r>
                    </a:p>
                    <a:p>
                      <a:endParaRPr lang="en-US" dirty="0" smtClean="0"/>
                    </a:p>
                  </a:txBody>
                  <a:tcPr/>
                </a:tc>
                <a:extLst>
                  <a:ext uri="{0D108BD9-81ED-4DB2-BD59-A6C34878D82A}">
                    <a16:rowId xmlns:a16="http://schemas.microsoft.com/office/drawing/2014/main" val="3130949744"/>
                  </a:ext>
                </a:extLst>
              </a:tr>
            </a:tbl>
          </a:graphicData>
        </a:graphic>
      </p:graphicFrame>
      <p:pic>
        <p:nvPicPr>
          <p:cNvPr id="6" name="Picture 5">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sp>
        <p:nvSpPr>
          <p:cNvPr id="7" name="Rectangle 6"/>
          <p:cNvSpPr/>
          <p:nvPr/>
        </p:nvSpPr>
        <p:spPr>
          <a:xfrm>
            <a:off x="485032" y="5204912"/>
            <a:ext cx="10868768" cy="923330"/>
          </a:xfrm>
          <a:prstGeom prst="rect">
            <a:avLst/>
          </a:prstGeom>
        </p:spPr>
        <p:txBody>
          <a:bodyPr wrap="square">
            <a:spAutoFit/>
          </a:bodyPr>
          <a:lstStyle/>
          <a:p>
            <a:r>
              <a:rPr lang="en-US" b="1" dirty="0" smtClean="0"/>
              <a:t>Note:</a:t>
            </a:r>
            <a:r>
              <a:rPr lang="en-US" dirty="0" smtClean="0"/>
              <a:t> Transmission of Monkeypox requires prolonged close interaction with a symptomatic individual.  Brief interactions and those conducted using appropriate PPE in accordance with Standard Precautions are not high risk and do not warrant postexposure prophylaxis. </a:t>
            </a:r>
          </a:p>
        </p:txBody>
      </p:sp>
      <p:pic>
        <p:nvPicPr>
          <p:cNvPr id="8" name="Picture 7">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2194384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364" y="253812"/>
            <a:ext cx="9127435" cy="875278"/>
          </a:xfrm>
        </p:spPr>
        <p:txBody>
          <a:bodyPr>
            <a:normAutofit/>
          </a:bodyPr>
          <a:lstStyle/>
          <a:p>
            <a:r>
              <a:rPr lang="en-US" sz="2000" b="1" dirty="0"/>
              <a:t>Exposure Risk Assessment for HCP Exposed to Patient with confirmed Monkeypox </a:t>
            </a:r>
            <a:endParaRPr lang="en-US" sz="2000" dirty="0"/>
          </a:p>
        </p:txBody>
      </p:sp>
      <p:graphicFrame>
        <p:nvGraphicFramePr>
          <p:cNvPr id="4" name="Content Placeholder 3"/>
          <p:cNvGraphicFramePr>
            <a:graphicFrameLocks noGrp="1"/>
          </p:cNvGraphicFramePr>
          <p:nvPr>
            <p:ph idx="1"/>
            <p:extLst/>
          </p:nvPr>
        </p:nvGraphicFramePr>
        <p:xfrm>
          <a:off x="532072" y="1104517"/>
          <a:ext cx="10852869" cy="5142302"/>
        </p:xfrm>
        <a:graphic>
          <a:graphicData uri="http://schemas.openxmlformats.org/drawingml/2006/table">
            <a:tbl>
              <a:tblPr firstRow="1" bandRow="1">
                <a:tableStyleId>{5C22544A-7EE6-4342-B048-85BDC9FD1C3A}</a:tableStyleId>
              </a:tblPr>
              <a:tblGrid>
                <a:gridCol w="2807476">
                  <a:extLst>
                    <a:ext uri="{9D8B030D-6E8A-4147-A177-3AD203B41FA5}">
                      <a16:colId xmlns:a16="http://schemas.microsoft.com/office/drawing/2014/main" val="546682203"/>
                    </a:ext>
                  </a:extLst>
                </a:gridCol>
                <a:gridCol w="4427770">
                  <a:extLst>
                    <a:ext uri="{9D8B030D-6E8A-4147-A177-3AD203B41FA5}">
                      <a16:colId xmlns:a16="http://schemas.microsoft.com/office/drawing/2014/main" val="1663260467"/>
                    </a:ext>
                  </a:extLst>
                </a:gridCol>
                <a:gridCol w="3617623">
                  <a:extLst>
                    <a:ext uri="{9D8B030D-6E8A-4147-A177-3AD203B41FA5}">
                      <a16:colId xmlns:a16="http://schemas.microsoft.com/office/drawing/2014/main" val="270932784"/>
                    </a:ext>
                  </a:extLst>
                </a:gridCol>
              </a:tblGrid>
              <a:tr h="370790">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Degree of Exposure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Exposure Characteristics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H+H OHS Guidance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421586"/>
                  </a:ext>
                </a:extLst>
              </a:tr>
              <a:tr h="4771512">
                <a:tc>
                  <a:txBody>
                    <a:bodyPr/>
                    <a:lstStyle/>
                    <a:p>
                      <a:r>
                        <a:rPr lang="en-US" sz="1200" b="1" kern="1200" dirty="0" smtClean="0">
                          <a:solidFill>
                            <a:schemeClr val="dk1"/>
                          </a:solidFill>
                          <a:effectLst/>
                          <a:latin typeface="+mn-lt"/>
                          <a:ea typeface="+mn-ea"/>
                          <a:cs typeface="+mn-cs"/>
                        </a:rPr>
                        <a:t>Intermediate</a:t>
                      </a:r>
                      <a:endParaRPr lang="en-US" sz="1200" dirty="0"/>
                    </a:p>
                  </a:txBody>
                  <a:tcPr/>
                </a:tc>
                <a:tc>
                  <a:txBody>
                    <a:bodyPr/>
                    <a:lstStyle/>
                    <a:p>
                      <a:pPr marL="171450" marR="0" lvl="0" indent="-171450" algn="l">
                        <a:lnSpc>
                          <a:spcPct val="115000"/>
                        </a:lnSpc>
                        <a:spcBef>
                          <a:spcPts val="0"/>
                        </a:spcBef>
                        <a:spcAft>
                          <a:spcPts val="12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Being within 6 feet for 3 hours or more of an unmasked patient without wearing, at a minimum, a surgical mask -</a:t>
                      </a:r>
                      <a:r>
                        <a:rPr lang="en-US" sz="1200" dirty="0" smtClean="0">
                          <a:effectLst/>
                          <a:latin typeface="Calibri" panose="020F0502020204030204" pitchFamily="34" charset="0"/>
                          <a:ea typeface="Calibri" panose="020F0502020204030204" pitchFamily="34" charset="0"/>
                          <a:cs typeface="Calibri" panose="020F0502020204030204" pitchFamily="34" charset="0"/>
                        </a:rPr>
                        <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Activities </a:t>
                      </a:r>
                      <a:r>
                        <a:rPr lang="en-US" sz="1200" dirty="0">
                          <a:effectLst/>
                          <a:latin typeface="Calibri" panose="020F0502020204030204" pitchFamily="34" charset="0"/>
                          <a:ea typeface="Calibri" panose="020F0502020204030204" pitchFamily="34" charset="0"/>
                          <a:cs typeface="Calibri" panose="020F0502020204030204" pitchFamily="34" charset="0"/>
                        </a:rPr>
                        <a:t>resulting in contact between sleeves and other parts of an individual’s clothing and the patient’s skin lesions or bodily fluids, or their soiled linens or dressings (e.g., turning, bathing, or assisting with transfer) while wearing gloves but not wearing a gown </a:t>
                      </a:r>
                      <a:r>
                        <a:rPr lang="en-US" sz="1200" dirty="0" smtClean="0">
                          <a:effectLst/>
                          <a:latin typeface="Calibri" panose="020F0502020204030204" pitchFamily="34" charset="0"/>
                          <a:ea typeface="Calibri" panose="020F0502020204030204" pitchFamily="34" charset="0"/>
                          <a:cs typeface="Calibri" panose="020F0502020204030204" pitchFamily="34" charset="0"/>
                        </a:rPr>
                        <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Lab </a:t>
                      </a:r>
                      <a:r>
                        <a:rPr lang="en-US" sz="1200" dirty="0">
                          <a:effectLst/>
                          <a:latin typeface="Calibri" panose="020F0502020204030204" pitchFamily="34" charset="0"/>
                          <a:ea typeface="Calibri" panose="020F0502020204030204" pitchFamily="34" charset="0"/>
                          <a:cs typeface="Calibri" panose="020F0502020204030204" pitchFamily="34" charset="0"/>
                        </a:rPr>
                        <a:t>HCP within 6 feet of an analytic instrument (not contained within a biosafety cabinet (BSC) and/or not wearing appropriate PPE to prevent aerosol or another direct exposure) while specimens from a confirmed MPX case-patient were loaded, run, and/or unloaded, or one hour after unloading the </a:t>
                      </a:r>
                      <a:r>
                        <a:rPr lang="en-US" sz="1200" dirty="0" smtClean="0">
                          <a:effectLst/>
                          <a:latin typeface="Calibri" panose="020F0502020204030204" pitchFamily="34" charset="0"/>
                          <a:ea typeface="Calibri" panose="020F0502020204030204" pitchFamily="34" charset="0"/>
                          <a:cs typeface="Calibri" panose="020F0502020204030204" pitchFamily="34" charset="0"/>
                        </a:rPr>
                        <a:t>specimens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Exposure </a:t>
                      </a:r>
                      <a:r>
                        <a:rPr lang="en-US" sz="1200" dirty="0">
                          <a:effectLst/>
                          <a:latin typeface="Calibri" panose="020F0502020204030204" pitchFamily="34" charset="0"/>
                          <a:ea typeface="Calibri" panose="020F0502020204030204" pitchFamily="34" charset="0"/>
                          <a:cs typeface="Calibri" panose="020F0502020204030204" pitchFamily="34" charset="0"/>
                        </a:rPr>
                        <a:t>that, at the discretion of public health authorities, was recategorized to this risk level because of unique circumstances (e.g., if the potential for an aerosol exposure is uncertain, public health authorities may choose to decrease risk level from high to intermediate)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pPr marL="171450" marR="0" lvl="0" indent="-171450" algn="l">
                        <a:lnSpc>
                          <a:spcPct val="115000"/>
                        </a:lnSpc>
                        <a:spcBef>
                          <a:spcPts val="0"/>
                        </a:spcBef>
                        <a:spcAft>
                          <a:spcPts val="12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HCP do not need to be excluded from work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duty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Any </a:t>
                      </a:r>
                      <a:r>
                        <a:rPr lang="en-US" sz="1200" dirty="0">
                          <a:effectLst/>
                          <a:latin typeface="Calibri" panose="020F0502020204030204" pitchFamily="34" charset="0"/>
                          <a:ea typeface="Calibri" panose="020F0502020204030204" pitchFamily="34" charset="0"/>
                          <a:cs typeface="Calibri" panose="020F0502020204030204" pitchFamily="34" charset="0"/>
                        </a:rPr>
                        <a:t>intermediate risk exposures to be referred directly to OHS who will review plan for monitoring and possible post-exposure prophylaxis with Monkeypox vaccine, </a:t>
                      </a:r>
                      <a:r>
                        <a:rPr lang="en-US" sz="1200" dirty="0" smtClean="0">
                          <a:effectLst/>
                          <a:latin typeface="Calibri" panose="020F0502020204030204" pitchFamily="34" charset="0"/>
                          <a:ea typeface="Calibri" panose="020F0502020204030204" pitchFamily="34" charset="0"/>
                          <a:cs typeface="Calibri" panose="020F0502020204030204" pitchFamily="34" charset="0"/>
                        </a:rPr>
                        <a:t>Jynneos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HCP </a:t>
                      </a:r>
                      <a:r>
                        <a:rPr lang="en-US" sz="1200" dirty="0">
                          <a:effectLst/>
                          <a:latin typeface="Calibri" panose="020F0502020204030204" pitchFamily="34" charset="0"/>
                          <a:ea typeface="Calibri" panose="020F0502020204030204" pitchFamily="34" charset="0"/>
                          <a:cs typeface="Calibri" panose="020F0502020204030204" pitchFamily="34" charset="0"/>
                        </a:rPr>
                        <a:t>must complete the Monkeypox Monitoring App, including their temperature twice a </a:t>
                      </a:r>
                      <a:r>
                        <a:rPr lang="en-US" sz="1200" dirty="0" smtClean="0">
                          <a:effectLst/>
                          <a:latin typeface="Calibri" panose="020F0502020204030204" pitchFamily="34" charset="0"/>
                          <a:ea typeface="Calibri" panose="020F0502020204030204" pitchFamily="34" charset="0"/>
                          <a:cs typeface="Calibri" panose="020F0502020204030204" pitchFamily="34" charset="0"/>
                        </a:rPr>
                        <a:t>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The </a:t>
                      </a:r>
                      <a:r>
                        <a:rPr lang="en-US" sz="1200" dirty="0">
                          <a:effectLst/>
                          <a:latin typeface="Calibri" panose="020F0502020204030204" pitchFamily="34" charset="0"/>
                          <a:ea typeface="Calibri" panose="020F0502020204030204" pitchFamily="34" charset="0"/>
                          <a:cs typeface="Calibri" panose="020F0502020204030204" pitchFamily="34" charset="0"/>
                        </a:rPr>
                        <a:t>HCP must complete the Monkeypox Monitoring App daily prior to reporting to </a:t>
                      </a:r>
                      <a:r>
                        <a:rPr lang="en-US" sz="1200" dirty="0" smtClean="0">
                          <a:effectLst/>
                          <a:latin typeface="Calibri" panose="020F0502020204030204" pitchFamily="34" charset="0"/>
                          <a:ea typeface="Calibri" panose="020F0502020204030204" pitchFamily="34" charset="0"/>
                          <a:cs typeface="Calibri" panose="020F0502020204030204" pitchFamily="34" charset="0"/>
                        </a:rPr>
                        <a:t>work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200" dirty="0" smtClean="0">
                          <a:effectLst/>
                          <a:latin typeface="Calibri" panose="020F0502020204030204" pitchFamily="34" charset="0"/>
                          <a:ea typeface="Calibri" panose="020F0502020204030204" pitchFamily="34" charset="0"/>
                          <a:cs typeface="Calibri" panose="020F0502020204030204" pitchFamily="34" charset="0"/>
                        </a:rPr>
                        <a:t>If </a:t>
                      </a:r>
                      <a:r>
                        <a:rPr lang="en-US" sz="1200" dirty="0">
                          <a:effectLst/>
                          <a:latin typeface="Calibri" panose="020F0502020204030204" pitchFamily="34" charset="0"/>
                          <a:ea typeface="Calibri" panose="020F0502020204030204" pitchFamily="34" charset="0"/>
                          <a:cs typeface="Calibri" panose="020F0502020204030204" pitchFamily="34" charset="0"/>
                        </a:rPr>
                        <a:t>HCP develops new fever or symptoms, they must self-isolate immediately, and contact OHS for further </a:t>
                      </a:r>
                      <a:r>
                        <a:rPr lang="en-US" sz="1200" dirty="0" smtClean="0">
                          <a:effectLst/>
                          <a:latin typeface="Calibri" panose="020F0502020204030204" pitchFamily="34" charset="0"/>
                          <a:ea typeface="Calibri" panose="020F0502020204030204" pitchFamily="34" charset="0"/>
                          <a:cs typeface="Calibri" panose="020F0502020204030204" pitchFamily="34" charset="0"/>
                        </a:rPr>
                        <a:t>instructions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073801996"/>
                  </a:ext>
                </a:extLst>
              </a:tr>
            </a:tbl>
          </a:graphicData>
        </a:graphic>
      </p:graphicFrame>
      <p:pic>
        <p:nvPicPr>
          <p:cNvPr id="5" name="Picture 4">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pic>
        <p:nvPicPr>
          <p:cNvPr id="6" name="Picture 5">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1268053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144" y="237910"/>
            <a:ext cx="9254656" cy="533372"/>
          </a:xfrm>
        </p:spPr>
        <p:txBody>
          <a:bodyPr>
            <a:normAutofit fontScale="90000"/>
          </a:bodyPr>
          <a:lstStyle/>
          <a:p>
            <a:r>
              <a:rPr lang="en-US" sz="2000" b="1" dirty="0" smtClean="0"/>
              <a:t>Exposure Risk Assessment for HCP Exposed to Patient with confirmed Monkeypox </a:t>
            </a:r>
            <a:endParaRPr lang="en-US" sz="2000" b="1" dirty="0"/>
          </a:p>
        </p:txBody>
      </p:sp>
      <p:graphicFrame>
        <p:nvGraphicFramePr>
          <p:cNvPr id="4" name="Content Placeholder 3"/>
          <p:cNvGraphicFramePr>
            <a:graphicFrameLocks noGrp="1"/>
          </p:cNvGraphicFramePr>
          <p:nvPr>
            <p:ph idx="1"/>
            <p:extLst/>
          </p:nvPr>
        </p:nvGraphicFramePr>
        <p:xfrm>
          <a:off x="500931" y="1075576"/>
          <a:ext cx="10852869" cy="3857354"/>
        </p:xfrm>
        <a:graphic>
          <a:graphicData uri="http://schemas.openxmlformats.org/drawingml/2006/table">
            <a:tbl>
              <a:tblPr firstRow="1" bandRow="1">
                <a:tableStyleId>{5C22544A-7EE6-4342-B048-85BDC9FD1C3A}</a:tableStyleId>
              </a:tblPr>
              <a:tblGrid>
                <a:gridCol w="2719347">
                  <a:extLst>
                    <a:ext uri="{9D8B030D-6E8A-4147-A177-3AD203B41FA5}">
                      <a16:colId xmlns:a16="http://schemas.microsoft.com/office/drawing/2014/main" val="3225363179"/>
                    </a:ext>
                  </a:extLst>
                </a:gridCol>
                <a:gridCol w="4515899">
                  <a:extLst>
                    <a:ext uri="{9D8B030D-6E8A-4147-A177-3AD203B41FA5}">
                      <a16:colId xmlns:a16="http://schemas.microsoft.com/office/drawing/2014/main" val="791298283"/>
                    </a:ext>
                  </a:extLst>
                </a:gridCol>
                <a:gridCol w="3617623">
                  <a:extLst>
                    <a:ext uri="{9D8B030D-6E8A-4147-A177-3AD203B41FA5}">
                      <a16:colId xmlns:a16="http://schemas.microsoft.com/office/drawing/2014/main" val="2083456547"/>
                    </a:ext>
                  </a:extLst>
                </a:gridCol>
              </a:tblGrid>
              <a:tr h="397676">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Degree of Exposure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Exposure Characteristics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H+H OHS Guidance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3426640"/>
                  </a:ext>
                </a:extLst>
              </a:tr>
              <a:tr h="3459678">
                <a:tc>
                  <a:txBody>
                    <a:bodyPr/>
                    <a:lstStyle/>
                    <a:p>
                      <a:r>
                        <a:rPr lang="en-US" sz="1800" b="1" kern="1200" dirty="0" smtClean="0">
                          <a:solidFill>
                            <a:schemeClr val="dk1"/>
                          </a:solidFill>
                          <a:effectLst/>
                          <a:latin typeface="+mn-lt"/>
                          <a:ea typeface="+mn-ea"/>
                          <a:cs typeface="+mn-cs"/>
                        </a:rPr>
                        <a:t>High</a:t>
                      </a:r>
                      <a:endParaRPr lang="en-US" dirty="0"/>
                    </a:p>
                  </a:txBody>
                  <a:tcPr/>
                </a:tc>
                <a:tc>
                  <a:txBody>
                    <a:bodyPr/>
                    <a:lstStyle/>
                    <a:p>
                      <a:pPr marL="171450" marR="0" lvl="0" indent="-171450" algn="l">
                        <a:lnSpc>
                          <a:spcPct val="115000"/>
                        </a:lnSpc>
                        <a:spcBef>
                          <a:spcPts val="0"/>
                        </a:spcBef>
                        <a:spcAft>
                          <a:spcPts val="1200"/>
                        </a:spcAft>
                        <a:buFont typeface="Arial" panose="020B0604020202020204" pitchFamily="34" charset="0"/>
                        <a:buChar char="•"/>
                      </a:pPr>
                      <a:r>
                        <a:rPr lang="en-US" sz="1100" dirty="0" smtClean="0">
                          <a:effectLst/>
                          <a:latin typeface="Calibri" panose="020F0502020204030204" pitchFamily="34" charset="0"/>
                          <a:ea typeface="Calibri" panose="020F0502020204030204" pitchFamily="34" charset="0"/>
                          <a:cs typeface="Calibri" panose="020F0502020204030204" pitchFamily="34" charset="0"/>
                        </a:rPr>
                        <a:t>Unprotected contact between a person’s skin or mucous membranes and the skin, lesions, or bodily fluids from a patient (e.g., any sexual contact, inadvertent splashes of patient saliva to the eyes or oral cavity of a person, ungloved contact with patient), or contaminated materials (e.g., linens, clothing) -OR-</a:t>
                      </a:r>
                    </a:p>
                    <a:p>
                      <a:pPr marL="171450" marR="0" lvl="0" indent="-171450" algn="l">
                        <a:lnSpc>
                          <a:spcPct val="115000"/>
                        </a:lnSpc>
                        <a:spcBef>
                          <a:spcPts val="0"/>
                        </a:spcBef>
                        <a:spcAft>
                          <a:spcPts val="1200"/>
                        </a:spcAft>
                        <a:buFont typeface="Arial" panose="020B0604020202020204" pitchFamily="34" charset="0"/>
                        <a:buChar char="•"/>
                      </a:pPr>
                      <a:r>
                        <a:rPr lang="en-US" sz="1100" dirty="0" smtClean="0">
                          <a:effectLst/>
                          <a:latin typeface="Calibri" panose="020F0502020204030204" pitchFamily="34" charset="0"/>
                          <a:ea typeface="Calibri" panose="020F0502020204030204" pitchFamily="34" charset="0"/>
                          <a:cs typeface="Calibri" panose="020F0502020204030204" pitchFamily="34" charset="0"/>
                        </a:rPr>
                        <a:t>Being inside the patient’s room or within 6 feet of a patient during any procedures that may create aerosols from oral secretions, skin lesions, or resuspension of dried exudates (e.g., shaking of soiled linens), without wearing an N95 or equivalent respirator (or higher) and eye protection -OR-</a:t>
                      </a:r>
                    </a:p>
                    <a:p>
                      <a:pPr marL="171450" marR="0" lvl="0" indent="-171450" algn="l">
                        <a:lnSpc>
                          <a:spcPct val="115000"/>
                        </a:lnSpc>
                        <a:spcBef>
                          <a:spcPts val="0"/>
                        </a:spcBef>
                        <a:spcAft>
                          <a:spcPts val="1200"/>
                        </a:spcAft>
                        <a:buFont typeface="Arial" panose="020B0604020202020204" pitchFamily="34" charset="0"/>
                        <a:buChar char="•"/>
                      </a:pPr>
                      <a:r>
                        <a:rPr lang="en-US" sz="1100" dirty="0" smtClean="0">
                          <a:effectLst/>
                          <a:latin typeface="Calibri" panose="020F0502020204030204" pitchFamily="34" charset="0"/>
                          <a:ea typeface="Calibri" panose="020F0502020204030204" pitchFamily="34" charset="0"/>
                          <a:cs typeface="Calibri" panose="020F0502020204030204" pitchFamily="34" charset="0"/>
                        </a:rPr>
                        <a:t>Exposure that, at the discretion of public health authorities, was recategorized to this risk level (i.e., exposure that ordinarily would be considered a lower risk exposure, raised to this risk level because of unique circumstances)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tc>
                  <a:txBody>
                    <a:bodyPr/>
                    <a:lstStyle/>
                    <a:p>
                      <a:pPr marL="171450" marR="0" lvl="0" indent="-171450" algn="l">
                        <a:lnSpc>
                          <a:spcPct val="115000"/>
                        </a:lnSpc>
                        <a:spcBef>
                          <a:spcPts val="0"/>
                        </a:spcBef>
                        <a:spcAft>
                          <a:spcPts val="12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Any high-risk exposures should be immediately quarantine and call OHS for further </a:t>
                      </a:r>
                      <a:r>
                        <a:rPr lang="en-US" sz="1100" dirty="0" smtClean="0">
                          <a:effectLst/>
                          <a:latin typeface="Calibri" panose="020F0502020204030204" pitchFamily="34" charset="0"/>
                          <a:ea typeface="Calibri" panose="020F0502020204030204" pitchFamily="34" charset="0"/>
                          <a:cs typeface="Calibri" panose="020F0502020204030204" pitchFamily="34" charset="0"/>
                        </a:rPr>
                        <a:t>instructions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a:lnSpc>
                          <a:spcPct val="115000"/>
                        </a:lnSpc>
                        <a:spcBef>
                          <a:spcPts val="0"/>
                        </a:spcBef>
                        <a:spcAft>
                          <a:spcPts val="1200"/>
                        </a:spcAft>
                        <a:buFont typeface="Arial" panose="020B0604020202020204" pitchFamily="34" charset="0"/>
                        <a:buChar char="•"/>
                      </a:pPr>
                      <a:r>
                        <a:rPr lang="en-US" sz="1100" dirty="0" smtClean="0">
                          <a:effectLst/>
                          <a:latin typeface="Calibri" panose="020F0502020204030204" pitchFamily="34" charset="0"/>
                          <a:ea typeface="Calibri" panose="020F0502020204030204" pitchFamily="34" charset="0"/>
                          <a:cs typeface="Calibri" panose="020F0502020204030204" pitchFamily="34" charset="0"/>
                        </a:rPr>
                        <a:t>OHS </a:t>
                      </a:r>
                      <a:r>
                        <a:rPr lang="en-US" sz="1100" dirty="0">
                          <a:effectLst/>
                          <a:latin typeface="Calibri" panose="020F0502020204030204" pitchFamily="34" charset="0"/>
                          <a:ea typeface="Calibri" panose="020F0502020204030204" pitchFamily="34" charset="0"/>
                          <a:cs typeface="Calibri" panose="020F0502020204030204" pitchFamily="34" charset="0"/>
                        </a:rPr>
                        <a:t>will coordinate with hospital leadership, IPaC and NYSDOH a plan of care for the HCP that will include possible post-exposure prophylaxis with Monkeypox vaccine, </a:t>
                      </a:r>
                      <a:r>
                        <a:rPr lang="en-US" sz="1100" dirty="0" smtClean="0">
                          <a:effectLst/>
                          <a:latin typeface="Calibri" panose="020F0502020204030204" pitchFamily="34" charset="0"/>
                          <a:ea typeface="Calibri" panose="020F0502020204030204" pitchFamily="34" charset="0"/>
                          <a:cs typeface="Calibri" panose="020F0502020204030204" pitchFamily="34" charset="0"/>
                        </a:rPr>
                        <a:t>Jynneos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665408012"/>
                  </a:ext>
                </a:extLst>
              </a:tr>
            </a:tbl>
          </a:graphicData>
        </a:graphic>
      </p:graphicFrame>
      <p:pic>
        <p:nvPicPr>
          <p:cNvPr id="5" name="Picture 4">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sp>
        <p:nvSpPr>
          <p:cNvPr id="7" name="Rectangle 6"/>
          <p:cNvSpPr/>
          <p:nvPr/>
        </p:nvSpPr>
        <p:spPr>
          <a:xfrm>
            <a:off x="500932" y="5160131"/>
            <a:ext cx="10852868" cy="1200329"/>
          </a:xfrm>
          <a:prstGeom prst="rect">
            <a:avLst/>
          </a:prstGeom>
        </p:spPr>
        <p:txBody>
          <a:bodyPr wrap="square">
            <a:spAutoFit/>
          </a:bodyPr>
          <a:lstStyle/>
          <a:p>
            <a:r>
              <a:rPr lang="en-US" sz="1200" b="1" dirty="0" smtClean="0"/>
              <a:t>Escalation for Non-Response from HCP:</a:t>
            </a:r>
          </a:p>
          <a:p>
            <a:r>
              <a:rPr lang="en-US" sz="1200" dirty="0" smtClean="0"/>
              <a:t>If HCP does not respond to a phone call or electronic notification to complete survey, attempts should be made to reach the HCP and emergency contact including repeat phone calls every 2 hours until HCP responds.</a:t>
            </a:r>
          </a:p>
          <a:p>
            <a:endParaRPr lang="en-US" sz="1200" dirty="0" smtClean="0"/>
          </a:p>
          <a:p>
            <a:r>
              <a:rPr lang="en-US" sz="1200" dirty="0" smtClean="0"/>
              <a:t>If HCP is not reachable after 3 electronic notifications or interval phone calls (i.e. first call plus two additional calls), notification will be sent to hospital leadership (e.g., CEO and CMO).</a:t>
            </a:r>
            <a:endParaRPr lang="en-US" sz="1200" dirty="0"/>
          </a:p>
        </p:txBody>
      </p:sp>
      <p:pic>
        <p:nvPicPr>
          <p:cNvPr id="8" name="Picture 7">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1721117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388" y="418610"/>
            <a:ext cx="9024730" cy="573129"/>
          </a:xfrm>
        </p:spPr>
        <p:txBody>
          <a:bodyPr>
            <a:normAutofit/>
          </a:bodyPr>
          <a:lstStyle/>
          <a:p>
            <a:pPr algn="ctr"/>
            <a:r>
              <a:rPr lang="en-US" b="1" dirty="0" smtClean="0"/>
              <a:t>Monkeypox Return to Work Criteria</a:t>
            </a:r>
            <a:endParaRPr lang="en-US" b="1" dirty="0"/>
          </a:p>
        </p:txBody>
      </p:sp>
      <p:sp>
        <p:nvSpPr>
          <p:cNvPr id="3" name="Content Placeholder 2"/>
          <p:cNvSpPr>
            <a:spLocks noGrp="1"/>
          </p:cNvSpPr>
          <p:nvPr>
            <p:ph idx="1"/>
          </p:nvPr>
        </p:nvSpPr>
        <p:spPr>
          <a:xfrm>
            <a:off x="453224" y="1113183"/>
            <a:ext cx="11274950" cy="5063780"/>
          </a:xfrm>
        </p:spPr>
        <p:txBody>
          <a:bodyPr>
            <a:normAutofit/>
          </a:bodyPr>
          <a:lstStyle/>
          <a:p>
            <a:r>
              <a:rPr lang="en-US" sz="2000" dirty="0" smtClean="0"/>
              <a:t>HCP who develop any </a:t>
            </a:r>
            <a:r>
              <a:rPr lang="en-US" sz="2000" dirty="0"/>
              <a:t>of the </a:t>
            </a:r>
            <a:r>
              <a:rPr lang="en-US" sz="2000" dirty="0" smtClean="0"/>
              <a:t>symptoms within </a:t>
            </a:r>
            <a:r>
              <a:rPr lang="en-US" sz="2000" dirty="0"/>
              <a:t>21 days of exposure, d</a:t>
            </a:r>
            <a:r>
              <a:rPr lang="en-US" sz="2000" dirty="0" smtClean="0"/>
              <a:t>o-not report to work, self-isolate immediately </a:t>
            </a:r>
            <a:r>
              <a:rPr lang="en-US" sz="2000" dirty="0"/>
              <a:t>and contact </a:t>
            </a:r>
            <a:r>
              <a:rPr lang="en-US" sz="2000" dirty="0" smtClean="0"/>
              <a:t>OHS for isolation instructions</a:t>
            </a:r>
          </a:p>
          <a:p>
            <a:r>
              <a:rPr lang="en-US" sz="2000" dirty="0"/>
              <a:t>HCP who is either confirmed with Monkeypox or </a:t>
            </a:r>
            <a:r>
              <a:rPr lang="en-US" sz="2000" i="1" dirty="0"/>
              <a:t>Orthopoxvirus</a:t>
            </a:r>
            <a:r>
              <a:rPr lang="en-US" sz="2000" dirty="0"/>
              <a:t> infection </a:t>
            </a:r>
            <a:r>
              <a:rPr lang="en-US" sz="2000" dirty="0" smtClean="0"/>
              <a:t>do-not report to work, self-isolate immediately and contact OHS for isolation instructions</a:t>
            </a:r>
          </a:p>
          <a:p>
            <a:r>
              <a:rPr lang="en-US" sz="2000" dirty="0" smtClean="0"/>
              <a:t>Return to work Criteria:</a:t>
            </a:r>
          </a:p>
          <a:p>
            <a:pPr lvl="1">
              <a:spcBef>
                <a:spcPts val="1200"/>
              </a:spcBef>
            </a:pPr>
            <a:r>
              <a:rPr lang="en-US" sz="1600" dirty="0" smtClean="0"/>
              <a:t>At least 2 weeks has passed since date of onset of first Monkeypox skin lesion </a:t>
            </a:r>
          </a:p>
          <a:p>
            <a:pPr lvl="1">
              <a:spcBef>
                <a:spcPts val="1200"/>
              </a:spcBef>
            </a:pPr>
            <a:r>
              <a:rPr lang="en-US" sz="1600" dirty="0" smtClean="0"/>
              <a:t>Afebrile for at least 72 hours without fever-reducing medication	</a:t>
            </a:r>
          </a:p>
          <a:p>
            <a:pPr lvl="1">
              <a:spcBef>
                <a:spcPts val="1200"/>
              </a:spcBef>
            </a:pPr>
            <a:r>
              <a:rPr lang="en-US" sz="1600" dirty="0" smtClean="0"/>
              <a:t>No new skin or mucosal lesions in the previous 72 hours</a:t>
            </a:r>
          </a:p>
          <a:p>
            <a:pPr lvl="1">
              <a:spcBef>
                <a:spcPts val="1200"/>
              </a:spcBef>
            </a:pPr>
            <a:r>
              <a:rPr lang="en-US" sz="1600" dirty="0" smtClean="0"/>
              <a:t>All lesions have scabbed over, all the scabs have fallen off and a fresh layer of skin has formed underneath</a:t>
            </a:r>
          </a:p>
          <a:p>
            <a:pPr lvl="1">
              <a:spcBef>
                <a:spcPts val="1200"/>
              </a:spcBef>
            </a:pPr>
            <a:r>
              <a:rPr lang="en-US" sz="1600" dirty="0" smtClean="0"/>
              <a:t>No lesions in mouth</a:t>
            </a:r>
          </a:p>
          <a:p>
            <a:pPr lvl="1">
              <a:spcBef>
                <a:spcPts val="1200"/>
              </a:spcBef>
            </a:pPr>
            <a:r>
              <a:rPr lang="en-US" sz="1600" dirty="0" smtClean="0"/>
              <a:t>All HCPs must adhere to Standard Precautions and wear a N95 respirator or equivalent, protective eye wear, and gloves when patient facing and/or providing patient care.  Cloth masks are prohibited</a:t>
            </a:r>
          </a:p>
          <a:p>
            <a:endParaRPr lang="en-US" sz="2000" dirty="0" smtClean="0"/>
          </a:p>
          <a:p>
            <a:endParaRPr lang="en-US" sz="2000" dirty="0" smtClean="0"/>
          </a:p>
          <a:p>
            <a:endParaRPr lang="en-US" sz="2000" dirty="0"/>
          </a:p>
        </p:txBody>
      </p:sp>
      <p:pic>
        <p:nvPicPr>
          <p:cNvPr id="4" name="Picture 3">
            <a:extLst>
              <a:ext uri="{FF2B5EF4-FFF2-40B4-BE49-F238E27FC236}">
                <a16:creationId xmlns:a16="http://schemas.microsoft.com/office/drawing/2014/main" id="{5A2E114D-12CF-422D-92E7-E9057F1A5526}"/>
              </a:ext>
            </a:extLst>
          </p:cNvPr>
          <p:cNvPicPr>
            <a:picLocks noChangeAspect="1"/>
          </p:cNvPicPr>
          <p:nvPr/>
        </p:nvPicPr>
        <p:blipFill>
          <a:blip r:embed="rId2"/>
          <a:stretch>
            <a:fillRect/>
          </a:stretch>
        </p:blipFill>
        <p:spPr>
          <a:xfrm>
            <a:off x="0" y="6419850"/>
            <a:ext cx="12192000" cy="438150"/>
          </a:xfrm>
          <a:prstGeom prst="rect">
            <a:avLst/>
          </a:prstGeom>
        </p:spPr>
      </p:pic>
      <p:pic>
        <p:nvPicPr>
          <p:cNvPr id="8" name="Picture 7">
            <a:extLst>
              <a:ext uri="{FF2B5EF4-FFF2-40B4-BE49-F238E27FC236}">
                <a16:creationId xmlns:a16="http://schemas.microsoft.com/office/drawing/2014/main" id="{877E97EA-AF05-46CB-AB63-D02B8E824A6F}"/>
              </a:ext>
            </a:extLst>
          </p:cNvPr>
          <p:cNvPicPr>
            <a:picLocks noChangeAspect="1"/>
          </p:cNvPicPr>
          <p:nvPr/>
        </p:nvPicPr>
        <p:blipFill>
          <a:blip r:embed="rId3"/>
          <a:stretch>
            <a:fillRect/>
          </a:stretch>
        </p:blipFill>
        <p:spPr>
          <a:xfrm>
            <a:off x="357353" y="115888"/>
            <a:ext cx="1609725" cy="914400"/>
          </a:xfrm>
          <a:prstGeom prst="rect">
            <a:avLst/>
          </a:prstGeom>
        </p:spPr>
      </p:pic>
    </p:spTree>
    <p:extLst>
      <p:ext uri="{BB962C8B-B14F-4D97-AF65-F5344CB8AC3E}">
        <p14:creationId xmlns:p14="http://schemas.microsoft.com/office/powerpoint/2010/main" val="715843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p:txBody>
          <a:bodyPr/>
          <a:lstStyle/>
          <a:p>
            <a:r>
              <a:rPr lang="en-US" dirty="0"/>
              <a:t>Monkeypox Clinical Guidance’s and Resource Hub</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fontScale="92500" lnSpcReduction="20000"/>
          </a:bodyPr>
          <a:lstStyle/>
          <a:p>
            <a:r>
              <a:rPr lang="en-US" b="1" dirty="0"/>
              <a:t>Syra Madad, DHSc, MSc, MCP</a:t>
            </a:r>
          </a:p>
          <a:p>
            <a:r>
              <a:rPr lang="en-US" dirty="0"/>
              <a:t>Senior Director</a:t>
            </a:r>
          </a:p>
          <a:p>
            <a:r>
              <a:rPr lang="en-US" dirty="0"/>
              <a:t>System-wide Special Pathogens Program</a:t>
            </a:r>
          </a:p>
          <a:p>
            <a:r>
              <a:rPr lang="en-US" dirty="0"/>
              <a:t>NYC Health + Hospitals </a:t>
            </a:r>
          </a:p>
          <a:p>
            <a:endParaRPr lang="en-US" dirty="0"/>
          </a:p>
        </p:txBody>
      </p:sp>
    </p:spTree>
    <p:extLst>
      <p:ext uri="{BB962C8B-B14F-4D97-AF65-F5344CB8AC3E}">
        <p14:creationId xmlns:p14="http://schemas.microsoft.com/office/powerpoint/2010/main" val="3149229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18D991-1303-46E4-B46D-B2C290F069CD}"/>
              </a:ext>
            </a:extLst>
          </p:cNvPr>
          <p:cNvPicPr>
            <a:picLocks noChangeAspect="1"/>
          </p:cNvPicPr>
          <p:nvPr/>
        </p:nvPicPr>
        <p:blipFill>
          <a:blip r:embed="rId2"/>
          <a:stretch>
            <a:fillRect/>
          </a:stretch>
        </p:blipFill>
        <p:spPr>
          <a:xfrm>
            <a:off x="2564698" y="0"/>
            <a:ext cx="7062603" cy="6858000"/>
          </a:xfrm>
          <a:prstGeom prst="rect">
            <a:avLst/>
          </a:prstGeom>
        </p:spPr>
      </p:pic>
      <p:sp>
        <p:nvSpPr>
          <p:cNvPr id="2" name="Title 1">
            <a:extLst>
              <a:ext uri="{FF2B5EF4-FFF2-40B4-BE49-F238E27FC236}">
                <a16:creationId xmlns:a16="http://schemas.microsoft.com/office/drawing/2014/main" id="{CA07C2AF-1D1D-449E-AB94-DA2C38FF86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AE5DEA9-F33D-4D61-A115-BDF7A07F8192}"/>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1538F9-9B64-430D-8313-71B9E6FA6A55}"/>
              </a:ext>
            </a:extLst>
          </p:cNvPr>
          <p:cNvSpPr>
            <a:spLocks noGrp="1"/>
          </p:cNvSpPr>
          <p:nvPr>
            <p:ph type="sldNum" sz="quarter" idx="12"/>
          </p:nvPr>
        </p:nvSpPr>
        <p:spPr/>
        <p:txBody>
          <a:bodyPr/>
          <a:lstStyle/>
          <a:p>
            <a:fld id="{CA801905-C5F5-7943-85B0-6126D52C8FFD}" type="slidenum">
              <a:rPr lang="en-US" smtClean="0"/>
              <a:t>35</a:t>
            </a:fld>
            <a:endParaRPr lang="en-US" dirty="0"/>
          </a:p>
        </p:txBody>
      </p:sp>
      <p:sp>
        <p:nvSpPr>
          <p:cNvPr id="6" name="Oval 5">
            <a:extLst>
              <a:ext uri="{FF2B5EF4-FFF2-40B4-BE49-F238E27FC236}">
                <a16:creationId xmlns:a16="http://schemas.microsoft.com/office/drawing/2014/main" id="{571549D4-33B6-469A-A07A-01FE9F214400}"/>
              </a:ext>
            </a:extLst>
          </p:cNvPr>
          <p:cNvSpPr/>
          <p:nvPr/>
        </p:nvSpPr>
        <p:spPr>
          <a:xfrm>
            <a:off x="5892800" y="1370424"/>
            <a:ext cx="4267200" cy="35269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64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476F-0084-493C-B894-A4C4229BA8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A188A4-F316-4C81-9578-E7CF04BC3B5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5A33020-985C-4AA3-BEBF-1796A4690F2B}"/>
              </a:ext>
            </a:extLst>
          </p:cNvPr>
          <p:cNvSpPr>
            <a:spLocks noGrp="1"/>
          </p:cNvSpPr>
          <p:nvPr>
            <p:ph type="sldNum" sz="quarter" idx="12"/>
          </p:nvPr>
        </p:nvSpPr>
        <p:spPr/>
        <p:txBody>
          <a:bodyPr/>
          <a:lstStyle/>
          <a:p>
            <a:fld id="{CA801905-C5F5-7943-85B0-6126D52C8FFD}" type="slidenum">
              <a:rPr lang="en-US" smtClean="0"/>
              <a:t>36</a:t>
            </a:fld>
            <a:endParaRPr lang="en-US" dirty="0"/>
          </a:p>
        </p:txBody>
      </p:sp>
      <p:pic>
        <p:nvPicPr>
          <p:cNvPr id="6" name="Picture 5">
            <a:extLst>
              <a:ext uri="{FF2B5EF4-FFF2-40B4-BE49-F238E27FC236}">
                <a16:creationId xmlns:a16="http://schemas.microsoft.com/office/drawing/2014/main" id="{203F4D28-554F-4320-9B50-BAA79FF073F8}"/>
              </a:ext>
            </a:extLst>
          </p:cNvPr>
          <p:cNvPicPr>
            <a:picLocks noChangeAspect="1"/>
          </p:cNvPicPr>
          <p:nvPr/>
        </p:nvPicPr>
        <p:blipFill>
          <a:blip r:embed="rId2"/>
          <a:stretch>
            <a:fillRect/>
          </a:stretch>
        </p:blipFill>
        <p:spPr>
          <a:xfrm>
            <a:off x="37065" y="-394236"/>
            <a:ext cx="12117869" cy="6858000"/>
          </a:xfrm>
          <a:prstGeom prst="rect">
            <a:avLst/>
          </a:prstGeom>
        </p:spPr>
      </p:pic>
      <p:sp>
        <p:nvSpPr>
          <p:cNvPr id="7" name="Oval 6">
            <a:extLst>
              <a:ext uri="{FF2B5EF4-FFF2-40B4-BE49-F238E27FC236}">
                <a16:creationId xmlns:a16="http://schemas.microsoft.com/office/drawing/2014/main" id="{C90B3065-B0ED-4567-9A2D-083477EDA3BE}"/>
              </a:ext>
            </a:extLst>
          </p:cNvPr>
          <p:cNvSpPr/>
          <p:nvPr/>
        </p:nvSpPr>
        <p:spPr>
          <a:xfrm>
            <a:off x="4107543" y="4106362"/>
            <a:ext cx="4267200" cy="1301627"/>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500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476F-0084-493C-B894-A4C4229BA8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A188A4-F316-4C81-9578-E7CF04BC3B5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5A33020-985C-4AA3-BEBF-1796A4690F2B}"/>
              </a:ext>
            </a:extLst>
          </p:cNvPr>
          <p:cNvSpPr>
            <a:spLocks noGrp="1"/>
          </p:cNvSpPr>
          <p:nvPr>
            <p:ph type="sldNum" sz="quarter" idx="12"/>
          </p:nvPr>
        </p:nvSpPr>
        <p:spPr/>
        <p:txBody>
          <a:bodyPr/>
          <a:lstStyle/>
          <a:p>
            <a:fld id="{CA801905-C5F5-7943-85B0-6126D52C8FFD}" type="slidenum">
              <a:rPr lang="en-US" smtClean="0"/>
              <a:t>37</a:t>
            </a:fld>
            <a:endParaRPr lang="en-US" dirty="0"/>
          </a:p>
        </p:txBody>
      </p:sp>
      <p:pic>
        <p:nvPicPr>
          <p:cNvPr id="6" name="Picture 5">
            <a:extLst>
              <a:ext uri="{FF2B5EF4-FFF2-40B4-BE49-F238E27FC236}">
                <a16:creationId xmlns:a16="http://schemas.microsoft.com/office/drawing/2014/main" id="{89C73B94-1624-476A-8791-C492149503C8}"/>
              </a:ext>
            </a:extLst>
          </p:cNvPr>
          <p:cNvPicPr>
            <a:picLocks noChangeAspect="1"/>
          </p:cNvPicPr>
          <p:nvPr/>
        </p:nvPicPr>
        <p:blipFill>
          <a:blip r:embed="rId2"/>
          <a:stretch>
            <a:fillRect/>
          </a:stretch>
        </p:blipFill>
        <p:spPr>
          <a:xfrm>
            <a:off x="367859" y="182786"/>
            <a:ext cx="9048284" cy="6280978"/>
          </a:xfrm>
          <a:prstGeom prst="rect">
            <a:avLst/>
          </a:prstGeom>
        </p:spPr>
      </p:pic>
      <p:sp>
        <p:nvSpPr>
          <p:cNvPr id="7" name="Arrow: Left 6">
            <a:extLst>
              <a:ext uri="{FF2B5EF4-FFF2-40B4-BE49-F238E27FC236}">
                <a16:creationId xmlns:a16="http://schemas.microsoft.com/office/drawing/2014/main" id="{1994B5AA-B704-4571-9C2E-305A59B4F0BE}"/>
              </a:ext>
            </a:extLst>
          </p:cNvPr>
          <p:cNvSpPr/>
          <p:nvPr/>
        </p:nvSpPr>
        <p:spPr>
          <a:xfrm>
            <a:off x="8215083" y="4529978"/>
            <a:ext cx="2213429" cy="3180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29B6EDB-9799-4C9B-B351-F05CC7764C1A}"/>
              </a:ext>
            </a:extLst>
          </p:cNvPr>
          <p:cNvSpPr/>
          <p:nvPr/>
        </p:nvSpPr>
        <p:spPr>
          <a:xfrm>
            <a:off x="8215083" y="5482227"/>
            <a:ext cx="2213429" cy="3180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E9380980-92DF-4C14-A415-1303B317C0C8}"/>
              </a:ext>
            </a:extLst>
          </p:cNvPr>
          <p:cNvSpPr/>
          <p:nvPr/>
        </p:nvSpPr>
        <p:spPr>
          <a:xfrm>
            <a:off x="8253184" y="5923327"/>
            <a:ext cx="2213429" cy="3180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08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A4253D-5B1B-4DB9-AD03-85F08B523E26}"/>
              </a:ext>
            </a:extLst>
          </p:cNvPr>
          <p:cNvSpPr>
            <a:spLocks noGrp="1"/>
          </p:cNvSpPr>
          <p:nvPr>
            <p:ph type="sldNum" sz="quarter" idx="12"/>
          </p:nvPr>
        </p:nvSpPr>
        <p:spPr/>
        <p:txBody>
          <a:bodyPr/>
          <a:lstStyle/>
          <a:p>
            <a:fld id="{CA801905-C5F5-7943-85B0-6126D52C8FFD}" type="slidenum">
              <a:rPr lang="en-US" smtClean="0"/>
              <a:t>38</a:t>
            </a:fld>
            <a:endParaRPr lang="en-US" dirty="0"/>
          </a:p>
        </p:txBody>
      </p:sp>
      <p:pic>
        <p:nvPicPr>
          <p:cNvPr id="3" name="Picture 2">
            <a:extLst>
              <a:ext uri="{FF2B5EF4-FFF2-40B4-BE49-F238E27FC236}">
                <a16:creationId xmlns:a16="http://schemas.microsoft.com/office/drawing/2014/main" id="{5B447FF5-1BE3-4EEE-BDF8-DBC7FFD30810}"/>
              </a:ext>
            </a:extLst>
          </p:cNvPr>
          <p:cNvPicPr>
            <a:picLocks noChangeAspect="1"/>
          </p:cNvPicPr>
          <p:nvPr/>
        </p:nvPicPr>
        <p:blipFill>
          <a:blip r:embed="rId2"/>
          <a:stretch>
            <a:fillRect/>
          </a:stretch>
        </p:blipFill>
        <p:spPr>
          <a:xfrm>
            <a:off x="6810692" y="0"/>
            <a:ext cx="5210902" cy="6754168"/>
          </a:xfrm>
          <a:prstGeom prst="rect">
            <a:avLst/>
          </a:prstGeom>
        </p:spPr>
      </p:pic>
      <p:sp>
        <p:nvSpPr>
          <p:cNvPr id="7" name="Title 1">
            <a:extLst>
              <a:ext uri="{FF2B5EF4-FFF2-40B4-BE49-F238E27FC236}">
                <a16:creationId xmlns:a16="http://schemas.microsoft.com/office/drawing/2014/main" id="{01A9B3B5-2D45-4C7C-90FB-71BE92C41D99}"/>
              </a:ext>
            </a:extLst>
          </p:cNvPr>
          <p:cNvSpPr txBox="1">
            <a:spLocks/>
          </p:cNvSpPr>
          <p:nvPr/>
        </p:nvSpPr>
        <p:spPr>
          <a:xfrm>
            <a:off x="609600" y="1017030"/>
            <a:ext cx="10972800" cy="1143000"/>
          </a:xfrm>
          <a:prstGeom prst="rect">
            <a:avLst/>
          </a:prstGeom>
        </p:spPr>
        <p:txBody>
          <a:bodyPr vert="horz" lIns="0" tIns="0" rIns="0" bIns="0" rtlCol="0" anchor="ctr">
            <a:normAutofit/>
          </a:bodyPr>
          <a:lstStyle>
            <a:lvl1pPr algn="l" defTabSz="457200" rtl="0" eaLnBrk="1" latinLnBrk="0" hangingPunct="1">
              <a:spcBef>
                <a:spcPct val="0"/>
              </a:spcBef>
              <a:buNone/>
              <a:defRPr sz="3500" b="1" i="0" kern="1200">
                <a:solidFill>
                  <a:schemeClr val="accent3"/>
                </a:solidFill>
                <a:latin typeface="Arial"/>
                <a:ea typeface="+mj-ea"/>
                <a:cs typeface="+mj-cs"/>
              </a:defRPr>
            </a:lvl1pPr>
          </a:lstStyle>
          <a:p>
            <a:r>
              <a:rPr lang="en-US" sz="2800" dirty="0"/>
              <a:t>Healthcare Setting Guidance </a:t>
            </a:r>
          </a:p>
        </p:txBody>
      </p:sp>
      <p:sp>
        <p:nvSpPr>
          <p:cNvPr id="10" name="Content Placeholder 2">
            <a:extLst>
              <a:ext uri="{FF2B5EF4-FFF2-40B4-BE49-F238E27FC236}">
                <a16:creationId xmlns:a16="http://schemas.microsoft.com/office/drawing/2014/main" id="{4F3E4FCD-6C4B-4CEE-B306-96FD751FF6C6}"/>
              </a:ext>
            </a:extLst>
          </p:cNvPr>
          <p:cNvSpPr>
            <a:spLocks noGrp="1"/>
          </p:cNvSpPr>
          <p:nvPr>
            <p:ph idx="1"/>
          </p:nvPr>
        </p:nvSpPr>
        <p:spPr>
          <a:xfrm>
            <a:off x="609600" y="2068287"/>
            <a:ext cx="6154819" cy="3950680"/>
          </a:xfrm>
        </p:spPr>
        <p:txBody>
          <a:bodyPr>
            <a:normAutofit/>
          </a:bodyPr>
          <a:lstStyle/>
          <a:p>
            <a:r>
              <a:rPr lang="en-US" dirty="0"/>
              <a:t>Clinical recognition, atypical presentation, testing, vaccine and treatment information</a:t>
            </a:r>
          </a:p>
          <a:p>
            <a:r>
              <a:rPr lang="en-US" dirty="0"/>
              <a:t>PPE, transmission-based precautions, EVS, visitor guidance </a:t>
            </a:r>
          </a:p>
        </p:txBody>
      </p:sp>
    </p:spTree>
    <p:extLst>
      <p:ext uri="{BB962C8B-B14F-4D97-AF65-F5344CB8AC3E}">
        <p14:creationId xmlns:p14="http://schemas.microsoft.com/office/powerpoint/2010/main" val="1102878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5D34-254F-447E-B7A6-5D0414D7F8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D60C89-5AEC-4B61-AAC5-9508718F35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29F3DFD-233F-4FAC-AB8F-DEC3E5F5E989}"/>
              </a:ext>
            </a:extLst>
          </p:cNvPr>
          <p:cNvSpPr>
            <a:spLocks noGrp="1"/>
          </p:cNvSpPr>
          <p:nvPr>
            <p:ph type="sldNum" sz="quarter" idx="12"/>
          </p:nvPr>
        </p:nvSpPr>
        <p:spPr/>
        <p:txBody>
          <a:bodyPr/>
          <a:lstStyle/>
          <a:p>
            <a:fld id="{CA801905-C5F5-7943-85B0-6126D52C8FFD}" type="slidenum">
              <a:rPr lang="en-US" smtClean="0"/>
              <a:t>39</a:t>
            </a:fld>
            <a:endParaRPr lang="en-US" dirty="0"/>
          </a:p>
        </p:txBody>
      </p:sp>
      <p:pic>
        <p:nvPicPr>
          <p:cNvPr id="5" name="Picture 4">
            <a:extLst>
              <a:ext uri="{FF2B5EF4-FFF2-40B4-BE49-F238E27FC236}">
                <a16:creationId xmlns:a16="http://schemas.microsoft.com/office/drawing/2014/main" id="{A7EFB11E-799E-438D-AFA1-40C28125FE93}"/>
              </a:ext>
            </a:extLst>
          </p:cNvPr>
          <p:cNvPicPr>
            <a:picLocks noChangeAspect="1"/>
          </p:cNvPicPr>
          <p:nvPr/>
        </p:nvPicPr>
        <p:blipFill>
          <a:blip r:embed="rId2"/>
          <a:stretch>
            <a:fillRect/>
          </a:stretch>
        </p:blipFill>
        <p:spPr>
          <a:xfrm>
            <a:off x="79188" y="1179125"/>
            <a:ext cx="11840441" cy="4499749"/>
          </a:xfrm>
          <a:prstGeom prst="rect">
            <a:avLst/>
          </a:prstGeom>
        </p:spPr>
      </p:pic>
    </p:spTree>
    <p:extLst>
      <p:ext uri="{BB962C8B-B14F-4D97-AF65-F5344CB8AC3E}">
        <p14:creationId xmlns:p14="http://schemas.microsoft.com/office/powerpoint/2010/main" val="280203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EE47-BF0E-4BDF-A86D-9F643A1E94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332816-657E-4232-9E5C-048E6C25EDB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3AA0D76-3B10-4203-AFD8-77B5A4710563}"/>
              </a:ext>
            </a:extLst>
          </p:cNvPr>
          <p:cNvSpPr>
            <a:spLocks noGrp="1"/>
          </p:cNvSpPr>
          <p:nvPr>
            <p:ph type="sldNum" sz="quarter" idx="12"/>
          </p:nvPr>
        </p:nvSpPr>
        <p:spPr/>
        <p:txBody>
          <a:bodyPr/>
          <a:lstStyle/>
          <a:p>
            <a:fld id="{CA801905-C5F5-7943-85B0-6126D52C8FFD}" type="slidenum">
              <a:rPr lang="en-US" smtClean="0"/>
              <a:t>4</a:t>
            </a:fld>
            <a:endParaRPr lang="en-US" dirty="0"/>
          </a:p>
        </p:txBody>
      </p:sp>
      <p:pic>
        <p:nvPicPr>
          <p:cNvPr id="5" name="Picture 4">
            <a:extLst>
              <a:ext uri="{FF2B5EF4-FFF2-40B4-BE49-F238E27FC236}">
                <a16:creationId xmlns:a16="http://schemas.microsoft.com/office/drawing/2014/main" id="{2B2C3444-D9BE-4092-BA70-59FB27B738C0}"/>
              </a:ext>
            </a:extLst>
          </p:cNvPr>
          <p:cNvPicPr>
            <a:picLocks noChangeAspect="1"/>
          </p:cNvPicPr>
          <p:nvPr/>
        </p:nvPicPr>
        <p:blipFill>
          <a:blip r:embed="rId2"/>
          <a:stretch>
            <a:fillRect/>
          </a:stretch>
        </p:blipFill>
        <p:spPr>
          <a:xfrm>
            <a:off x="0" y="49418"/>
            <a:ext cx="12192000" cy="6759163"/>
          </a:xfrm>
          <a:prstGeom prst="rect">
            <a:avLst/>
          </a:prstGeom>
        </p:spPr>
      </p:pic>
      <p:sp>
        <p:nvSpPr>
          <p:cNvPr id="6" name="TextBox 5">
            <a:extLst>
              <a:ext uri="{FF2B5EF4-FFF2-40B4-BE49-F238E27FC236}">
                <a16:creationId xmlns:a16="http://schemas.microsoft.com/office/drawing/2014/main" id="{C45C08E2-5D21-46AC-BC49-158E46CB8647}"/>
              </a:ext>
            </a:extLst>
          </p:cNvPr>
          <p:cNvSpPr txBox="1"/>
          <p:nvPr/>
        </p:nvSpPr>
        <p:spPr>
          <a:xfrm>
            <a:off x="119743" y="6248400"/>
            <a:ext cx="2031775" cy="369332"/>
          </a:xfrm>
          <a:prstGeom prst="rect">
            <a:avLst/>
          </a:prstGeom>
          <a:noFill/>
        </p:spPr>
        <p:txBody>
          <a:bodyPr wrap="none" rtlCol="0">
            <a:spAutoFit/>
          </a:bodyPr>
          <a:lstStyle/>
          <a:p>
            <a:r>
              <a:rPr lang="en-US" dirty="0"/>
              <a:t>Retrieved from CDC</a:t>
            </a:r>
          </a:p>
        </p:txBody>
      </p:sp>
    </p:spTree>
    <p:extLst>
      <p:ext uri="{BB962C8B-B14F-4D97-AF65-F5344CB8AC3E}">
        <p14:creationId xmlns:p14="http://schemas.microsoft.com/office/powerpoint/2010/main" val="848493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D0CA-FF37-4847-9724-E5B4411C0336}"/>
              </a:ext>
            </a:extLst>
          </p:cNvPr>
          <p:cNvSpPr>
            <a:spLocks noGrp="1"/>
          </p:cNvSpPr>
          <p:nvPr>
            <p:ph type="title"/>
          </p:nvPr>
        </p:nvSpPr>
        <p:spPr/>
        <p:txBody>
          <a:bodyPr>
            <a:normAutofit/>
          </a:bodyPr>
          <a:lstStyle/>
          <a:p>
            <a:r>
              <a:rPr lang="en-US" sz="2800" dirty="0"/>
              <a:t>Monkeypox Waste Management</a:t>
            </a:r>
          </a:p>
        </p:txBody>
      </p:sp>
      <p:sp>
        <p:nvSpPr>
          <p:cNvPr id="3" name="Content Placeholder 2">
            <a:extLst>
              <a:ext uri="{FF2B5EF4-FFF2-40B4-BE49-F238E27FC236}">
                <a16:creationId xmlns:a16="http://schemas.microsoft.com/office/drawing/2014/main" id="{5D0D69E3-667A-4A6A-922F-A962E75F4A92}"/>
              </a:ext>
            </a:extLst>
          </p:cNvPr>
          <p:cNvSpPr>
            <a:spLocks noGrp="1"/>
          </p:cNvSpPr>
          <p:nvPr>
            <p:ph idx="1"/>
          </p:nvPr>
        </p:nvSpPr>
        <p:spPr>
          <a:xfrm>
            <a:off x="609600" y="2068287"/>
            <a:ext cx="6154819" cy="3950680"/>
          </a:xfrm>
        </p:spPr>
        <p:txBody>
          <a:bodyPr>
            <a:normAutofit fontScale="85000" lnSpcReduction="20000"/>
          </a:bodyPr>
          <a:lstStyle/>
          <a:p>
            <a:r>
              <a:rPr lang="en-US" dirty="0"/>
              <a:t>Waste generated during patient care for monkeypox (suspected and confirmed) can be handled as </a:t>
            </a:r>
            <a:r>
              <a:rPr lang="en-US" b="1" dirty="0"/>
              <a:t>regulated medical waste </a:t>
            </a:r>
          </a:p>
          <a:p>
            <a:pPr marL="0" indent="0">
              <a:buNone/>
            </a:pPr>
            <a:endParaRPr lang="en-US" dirty="0"/>
          </a:p>
          <a:p>
            <a:r>
              <a:rPr lang="en-US" dirty="0"/>
              <a:t>If patient has travel history to areas where </a:t>
            </a:r>
            <a:r>
              <a:rPr lang="en-US" dirty="0" err="1"/>
              <a:t>congo</a:t>
            </a:r>
            <a:r>
              <a:rPr lang="en-US" dirty="0"/>
              <a:t> basin clade is circulating, waste generated will be handled as </a:t>
            </a:r>
            <a:r>
              <a:rPr lang="en-US" b="1" dirty="0"/>
              <a:t>Category A waste</a:t>
            </a:r>
            <a:r>
              <a:rPr lang="en-US" dirty="0"/>
              <a:t> until clade identification and </a:t>
            </a:r>
            <a:r>
              <a:rPr lang="en-US" b="1" dirty="0"/>
              <a:t>EVS must be notified </a:t>
            </a:r>
          </a:p>
        </p:txBody>
      </p:sp>
      <p:sp>
        <p:nvSpPr>
          <p:cNvPr id="4" name="Slide Number Placeholder 3">
            <a:extLst>
              <a:ext uri="{FF2B5EF4-FFF2-40B4-BE49-F238E27FC236}">
                <a16:creationId xmlns:a16="http://schemas.microsoft.com/office/drawing/2014/main" id="{67A4253D-5B1B-4DB9-AD03-85F08B523E26}"/>
              </a:ext>
            </a:extLst>
          </p:cNvPr>
          <p:cNvSpPr>
            <a:spLocks noGrp="1"/>
          </p:cNvSpPr>
          <p:nvPr>
            <p:ph type="sldNum" sz="quarter" idx="12"/>
          </p:nvPr>
        </p:nvSpPr>
        <p:spPr/>
        <p:txBody>
          <a:bodyPr/>
          <a:lstStyle/>
          <a:p>
            <a:fld id="{CA801905-C5F5-7943-85B0-6126D52C8FFD}" type="slidenum">
              <a:rPr lang="en-US" smtClean="0"/>
              <a:t>40</a:t>
            </a:fld>
            <a:endParaRPr lang="en-US" dirty="0"/>
          </a:p>
        </p:txBody>
      </p:sp>
      <p:pic>
        <p:nvPicPr>
          <p:cNvPr id="6" name="Picture 5">
            <a:extLst>
              <a:ext uri="{FF2B5EF4-FFF2-40B4-BE49-F238E27FC236}">
                <a16:creationId xmlns:a16="http://schemas.microsoft.com/office/drawing/2014/main" id="{058EAB8A-8534-441D-83EE-E6BB984B8E81}"/>
              </a:ext>
            </a:extLst>
          </p:cNvPr>
          <p:cNvPicPr>
            <a:picLocks noChangeAspect="1"/>
          </p:cNvPicPr>
          <p:nvPr/>
        </p:nvPicPr>
        <p:blipFill>
          <a:blip r:embed="rId2"/>
          <a:stretch>
            <a:fillRect/>
          </a:stretch>
        </p:blipFill>
        <p:spPr>
          <a:xfrm>
            <a:off x="6847729" y="109074"/>
            <a:ext cx="5344271" cy="6639852"/>
          </a:xfrm>
          <a:prstGeom prst="rect">
            <a:avLst/>
          </a:prstGeom>
        </p:spPr>
      </p:pic>
    </p:spTree>
    <p:extLst>
      <p:ext uri="{BB962C8B-B14F-4D97-AF65-F5344CB8AC3E}">
        <p14:creationId xmlns:p14="http://schemas.microsoft.com/office/powerpoint/2010/main" val="151194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90E6-9F9A-466F-B134-A6DF92FA0B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5516C3-42FE-4A41-983D-F3874633E6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133D6BD-41AE-4550-8AC0-4E92559B4DEA}"/>
              </a:ext>
            </a:extLst>
          </p:cNvPr>
          <p:cNvSpPr>
            <a:spLocks noGrp="1"/>
          </p:cNvSpPr>
          <p:nvPr>
            <p:ph type="sldNum" sz="quarter" idx="12"/>
          </p:nvPr>
        </p:nvSpPr>
        <p:spPr/>
        <p:txBody>
          <a:bodyPr/>
          <a:lstStyle/>
          <a:p>
            <a:fld id="{CA801905-C5F5-7943-85B0-6126D52C8FFD}" type="slidenum">
              <a:rPr lang="en-US" smtClean="0"/>
              <a:t>41</a:t>
            </a:fld>
            <a:endParaRPr lang="en-US" dirty="0"/>
          </a:p>
        </p:txBody>
      </p:sp>
      <p:pic>
        <p:nvPicPr>
          <p:cNvPr id="5" name="Picture 4">
            <a:extLst>
              <a:ext uri="{FF2B5EF4-FFF2-40B4-BE49-F238E27FC236}">
                <a16:creationId xmlns:a16="http://schemas.microsoft.com/office/drawing/2014/main" id="{258ADEFE-F094-498E-A792-068A86923FFC}"/>
              </a:ext>
            </a:extLst>
          </p:cNvPr>
          <p:cNvPicPr>
            <a:picLocks noChangeAspect="1"/>
          </p:cNvPicPr>
          <p:nvPr/>
        </p:nvPicPr>
        <p:blipFill>
          <a:blip r:embed="rId2"/>
          <a:stretch>
            <a:fillRect/>
          </a:stretch>
        </p:blipFill>
        <p:spPr>
          <a:xfrm>
            <a:off x="239487" y="159803"/>
            <a:ext cx="5332376" cy="6303961"/>
          </a:xfrm>
          <a:prstGeom prst="rect">
            <a:avLst/>
          </a:prstGeom>
        </p:spPr>
      </p:pic>
      <p:pic>
        <p:nvPicPr>
          <p:cNvPr id="6" name="Picture 5">
            <a:extLst>
              <a:ext uri="{FF2B5EF4-FFF2-40B4-BE49-F238E27FC236}">
                <a16:creationId xmlns:a16="http://schemas.microsoft.com/office/drawing/2014/main" id="{D59DFC1F-571B-44E6-B182-CE4FFFB2A642}"/>
              </a:ext>
            </a:extLst>
          </p:cNvPr>
          <p:cNvPicPr>
            <a:picLocks noChangeAspect="1"/>
          </p:cNvPicPr>
          <p:nvPr/>
        </p:nvPicPr>
        <p:blipFill>
          <a:blip r:embed="rId3"/>
          <a:stretch>
            <a:fillRect/>
          </a:stretch>
        </p:blipFill>
        <p:spPr>
          <a:xfrm>
            <a:off x="5941976" y="4327092"/>
            <a:ext cx="6193786" cy="2045197"/>
          </a:xfrm>
          <a:prstGeom prst="rect">
            <a:avLst/>
          </a:prstGeom>
        </p:spPr>
      </p:pic>
    </p:spTree>
    <p:extLst>
      <p:ext uri="{BB962C8B-B14F-4D97-AF65-F5344CB8AC3E}">
        <p14:creationId xmlns:p14="http://schemas.microsoft.com/office/powerpoint/2010/main" val="210350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A3B9-AB0E-4075-B8FB-CC0E4A94FE3D}"/>
              </a:ext>
            </a:extLst>
          </p:cNvPr>
          <p:cNvSpPr>
            <a:spLocks noGrp="1"/>
          </p:cNvSpPr>
          <p:nvPr>
            <p:ph type="title"/>
          </p:nvPr>
        </p:nvSpPr>
        <p:spPr/>
        <p:txBody>
          <a:bodyPr/>
          <a:lstStyle/>
          <a:p>
            <a:r>
              <a:rPr lang="en-US" dirty="0"/>
              <a:t>Additional Resources in available</a:t>
            </a:r>
          </a:p>
        </p:txBody>
      </p:sp>
      <p:sp>
        <p:nvSpPr>
          <p:cNvPr id="3" name="Content Placeholder 2">
            <a:extLst>
              <a:ext uri="{FF2B5EF4-FFF2-40B4-BE49-F238E27FC236}">
                <a16:creationId xmlns:a16="http://schemas.microsoft.com/office/drawing/2014/main" id="{6172E5C7-3EA0-4A94-A254-4210E86BF5EA}"/>
              </a:ext>
            </a:extLst>
          </p:cNvPr>
          <p:cNvSpPr>
            <a:spLocks noGrp="1"/>
          </p:cNvSpPr>
          <p:nvPr>
            <p:ph idx="1"/>
          </p:nvPr>
        </p:nvSpPr>
        <p:spPr>
          <a:xfrm>
            <a:off x="609600" y="2503301"/>
            <a:ext cx="5769429" cy="3515665"/>
          </a:xfrm>
        </p:spPr>
        <p:txBody>
          <a:bodyPr>
            <a:normAutofit lnSpcReduction="10000"/>
          </a:bodyPr>
          <a:lstStyle/>
          <a:p>
            <a:r>
              <a:rPr lang="en-US" dirty="0"/>
              <a:t>Monkeypox signage for point of entry </a:t>
            </a:r>
          </a:p>
          <a:p>
            <a:r>
              <a:rPr lang="en-US" dirty="0"/>
              <a:t>Monkeypox Infection and Isolation Order Tip Sheet</a:t>
            </a:r>
          </a:p>
          <a:p>
            <a:r>
              <a:rPr lang="en-US" dirty="0"/>
              <a:t>FAQ on monkeypox </a:t>
            </a:r>
          </a:p>
          <a:p>
            <a:r>
              <a:rPr lang="en-US" dirty="0"/>
              <a:t>(Under development: patient discharge instructions) </a:t>
            </a:r>
          </a:p>
        </p:txBody>
      </p:sp>
      <p:sp>
        <p:nvSpPr>
          <p:cNvPr id="4" name="Slide Number Placeholder 3">
            <a:extLst>
              <a:ext uri="{FF2B5EF4-FFF2-40B4-BE49-F238E27FC236}">
                <a16:creationId xmlns:a16="http://schemas.microsoft.com/office/drawing/2014/main" id="{5D7E66F7-0D9C-4C01-B63D-83E0CA7DDBDF}"/>
              </a:ext>
            </a:extLst>
          </p:cNvPr>
          <p:cNvSpPr>
            <a:spLocks noGrp="1"/>
          </p:cNvSpPr>
          <p:nvPr>
            <p:ph type="sldNum" sz="quarter" idx="12"/>
          </p:nvPr>
        </p:nvSpPr>
        <p:spPr/>
        <p:txBody>
          <a:bodyPr/>
          <a:lstStyle/>
          <a:p>
            <a:fld id="{CA801905-C5F5-7943-85B0-6126D52C8FFD}" type="slidenum">
              <a:rPr lang="en-US" smtClean="0"/>
              <a:t>42</a:t>
            </a:fld>
            <a:endParaRPr lang="en-US" dirty="0"/>
          </a:p>
        </p:txBody>
      </p:sp>
      <p:pic>
        <p:nvPicPr>
          <p:cNvPr id="5" name="Picture 4">
            <a:extLst>
              <a:ext uri="{FF2B5EF4-FFF2-40B4-BE49-F238E27FC236}">
                <a16:creationId xmlns:a16="http://schemas.microsoft.com/office/drawing/2014/main" id="{8529E7B2-CAEE-4F39-A01C-B9633C983675}"/>
              </a:ext>
            </a:extLst>
          </p:cNvPr>
          <p:cNvPicPr>
            <a:picLocks noChangeAspect="1"/>
          </p:cNvPicPr>
          <p:nvPr/>
        </p:nvPicPr>
        <p:blipFill>
          <a:blip r:embed="rId2"/>
          <a:stretch>
            <a:fillRect/>
          </a:stretch>
        </p:blipFill>
        <p:spPr>
          <a:xfrm>
            <a:off x="8209656" y="673735"/>
            <a:ext cx="3372744" cy="3332207"/>
          </a:xfrm>
          <a:prstGeom prst="rect">
            <a:avLst/>
          </a:prstGeom>
        </p:spPr>
      </p:pic>
      <p:pic>
        <p:nvPicPr>
          <p:cNvPr id="6" name="Picture 5">
            <a:extLst>
              <a:ext uri="{FF2B5EF4-FFF2-40B4-BE49-F238E27FC236}">
                <a16:creationId xmlns:a16="http://schemas.microsoft.com/office/drawing/2014/main" id="{29393996-8950-4D8C-B686-512907ED094D}"/>
              </a:ext>
            </a:extLst>
          </p:cNvPr>
          <p:cNvPicPr>
            <a:picLocks noChangeAspect="1"/>
          </p:cNvPicPr>
          <p:nvPr/>
        </p:nvPicPr>
        <p:blipFill>
          <a:blip r:embed="rId3"/>
          <a:stretch>
            <a:fillRect/>
          </a:stretch>
        </p:blipFill>
        <p:spPr>
          <a:xfrm>
            <a:off x="8209656" y="4005942"/>
            <a:ext cx="3372744" cy="1801375"/>
          </a:xfrm>
          <a:prstGeom prst="rect">
            <a:avLst/>
          </a:prstGeom>
        </p:spPr>
      </p:pic>
    </p:spTree>
    <p:extLst>
      <p:ext uri="{BB962C8B-B14F-4D97-AF65-F5344CB8AC3E}">
        <p14:creationId xmlns:p14="http://schemas.microsoft.com/office/powerpoint/2010/main" val="1122732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0302-153D-43A3-9E5A-9C71027F05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F391BF-381A-4D17-BD3D-C892D75CB41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875A71F-C938-4D1D-B719-88FC2911A333}"/>
              </a:ext>
            </a:extLst>
          </p:cNvPr>
          <p:cNvSpPr>
            <a:spLocks noGrp="1"/>
          </p:cNvSpPr>
          <p:nvPr>
            <p:ph type="sldNum" sz="quarter" idx="12"/>
          </p:nvPr>
        </p:nvSpPr>
        <p:spPr/>
        <p:txBody>
          <a:bodyPr/>
          <a:lstStyle/>
          <a:p>
            <a:fld id="{CA801905-C5F5-7943-85B0-6126D52C8FFD}" type="slidenum">
              <a:rPr lang="en-US" smtClean="0"/>
              <a:t>43</a:t>
            </a:fld>
            <a:endParaRPr lang="en-US" dirty="0"/>
          </a:p>
        </p:txBody>
      </p:sp>
      <p:pic>
        <p:nvPicPr>
          <p:cNvPr id="5" name="Picture 4">
            <a:extLst>
              <a:ext uri="{FF2B5EF4-FFF2-40B4-BE49-F238E27FC236}">
                <a16:creationId xmlns:a16="http://schemas.microsoft.com/office/drawing/2014/main" id="{C04D94DD-0397-4CD7-B9EE-5EEB9183EEF2}"/>
              </a:ext>
            </a:extLst>
          </p:cNvPr>
          <p:cNvPicPr>
            <a:picLocks noChangeAspect="1"/>
          </p:cNvPicPr>
          <p:nvPr/>
        </p:nvPicPr>
        <p:blipFill>
          <a:blip r:embed="rId2"/>
          <a:stretch>
            <a:fillRect/>
          </a:stretch>
        </p:blipFill>
        <p:spPr>
          <a:xfrm>
            <a:off x="2301960" y="1176575"/>
            <a:ext cx="7375440" cy="5158546"/>
          </a:xfrm>
          <a:prstGeom prst="rect">
            <a:avLst/>
          </a:prstGeom>
        </p:spPr>
      </p:pic>
    </p:spTree>
    <p:extLst>
      <p:ext uri="{BB962C8B-B14F-4D97-AF65-F5344CB8AC3E}">
        <p14:creationId xmlns:p14="http://schemas.microsoft.com/office/powerpoint/2010/main" val="276537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DA26-185C-4717-B280-2A74CB5300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9ECBCB-0110-4B03-ABBD-628C8C8EF4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BA7E0CB-AC0F-4D18-A238-662C2B054392}"/>
              </a:ext>
            </a:extLst>
          </p:cNvPr>
          <p:cNvSpPr>
            <a:spLocks noGrp="1"/>
          </p:cNvSpPr>
          <p:nvPr>
            <p:ph type="sldNum" sz="quarter" idx="12"/>
          </p:nvPr>
        </p:nvSpPr>
        <p:spPr/>
        <p:txBody>
          <a:bodyPr/>
          <a:lstStyle/>
          <a:p>
            <a:fld id="{CA801905-C5F5-7943-85B0-6126D52C8FFD}" type="slidenum">
              <a:rPr lang="en-US" smtClean="0"/>
              <a:t>5</a:t>
            </a:fld>
            <a:endParaRPr lang="en-US" dirty="0"/>
          </a:p>
        </p:txBody>
      </p:sp>
      <p:pic>
        <p:nvPicPr>
          <p:cNvPr id="5" name="Picture 4">
            <a:extLst>
              <a:ext uri="{FF2B5EF4-FFF2-40B4-BE49-F238E27FC236}">
                <a16:creationId xmlns:a16="http://schemas.microsoft.com/office/drawing/2014/main" id="{C701D362-2C52-4388-9993-E5D2E71763CF}"/>
              </a:ext>
            </a:extLst>
          </p:cNvPr>
          <p:cNvPicPr>
            <a:picLocks noChangeAspect="1"/>
          </p:cNvPicPr>
          <p:nvPr/>
        </p:nvPicPr>
        <p:blipFill>
          <a:blip r:embed="rId2"/>
          <a:stretch>
            <a:fillRect/>
          </a:stretch>
        </p:blipFill>
        <p:spPr>
          <a:xfrm>
            <a:off x="198034" y="66843"/>
            <a:ext cx="11906880" cy="6594000"/>
          </a:xfrm>
          <a:prstGeom prst="rect">
            <a:avLst/>
          </a:prstGeom>
        </p:spPr>
      </p:pic>
      <p:sp>
        <p:nvSpPr>
          <p:cNvPr id="6" name="TextBox 5">
            <a:extLst>
              <a:ext uri="{FF2B5EF4-FFF2-40B4-BE49-F238E27FC236}">
                <a16:creationId xmlns:a16="http://schemas.microsoft.com/office/drawing/2014/main" id="{A43E5E08-D389-475C-8E8F-3144536F19A0}"/>
              </a:ext>
            </a:extLst>
          </p:cNvPr>
          <p:cNvSpPr txBox="1"/>
          <p:nvPr/>
        </p:nvSpPr>
        <p:spPr>
          <a:xfrm>
            <a:off x="9840686" y="291397"/>
            <a:ext cx="2031775" cy="369332"/>
          </a:xfrm>
          <a:prstGeom prst="rect">
            <a:avLst/>
          </a:prstGeom>
          <a:noFill/>
        </p:spPr>
        <p:txBody>
          <a:bodyPr wrap="none" rtlCol="0">
            <a:spAutoFit/>
          </a:bodyPr>
          <a:lstStyle/>
          <a:p>
            <a:r>
              <a:rPr lang="en-US" dirty="0"/>
              <a:t>Retrieved from CDC</a:t>
            </a:r>
          </a:p>
        </p:txBody>
      </p:sp>
    </p:spTree>
    <p:extLst>
      <p:ext uri="{BB962C8B-B14F-4D97-AF65-F5344CB8AC3E}">
        <p14:creationId xmlns:p14="http://schemas.microsoft.com/office/powerpoint/2010/main" val="207889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8F06-877D-4B70-82F1-96365E177A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EF760A-C0B1-4651-8276-92E58358C5D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B4AB978-45CA-48E4-9B49-37DDCEB30D91}"/>
              </a:ext>
            </a:extLst>
          </p:cNvPr>
          <p:cNvSpPr>
            <a:spLocks noGrp="1"/>
          </p:cNvSpPr>
          <p:nvPr>
            <p:ph type="sldNum" sz="quarter" idx="12"/>
          </p:nvPr>
        </p:nvSpPr>
        <p:spPr/>
        <p:txBody>
          <a:bodyPr/>
          <a:lstStyle/>
          <a:p>
            <a:fld id="{CA801905-C5F5-7943-85B0-6126D52C8FFD}" type="slidenum">
              <a:rPr lang="en-US" smtClean="0"/>
              <a:t>6</a:t>
            </a:fld>
            <a:endParaRPr lang="en-US" dirty="0"/>
          </a:p>
        </p:txBody>
      </p:sp>
      <p:pic>
        <p:nvPicPr>
          <p:cNvPr id="5" name="Picture 4">
            <a:extLst>
              <a:ext uri="{FF2B5EF4-FFF2-40B4-BE49-F238E27FC236}">
                <a16:creationId xmlns:a16="http://schemas.microsoft.com/office/drawing/2014/main" id="{CBA06AB6-1571-4EAF-8ACF-9438FD454959}"/>
              </a:ext>
            </a:extLst>
          </p:cNvPr>
          <p:cNvPicPr>
            <a:picLocks noChangeAspect="1"/>
          </p:cNvPicPr>
          <p:nvPr/>
        </p:nvPicPr>
        <p:blipFill>
          <a:blip r:embed="rId2"/>
          <a:stretch>
            <a:fillRect/>
          </a:stretch>
        </p:blipFill>
        <p:spPr>
          <a:xfrm>
            <a:off x="296230" y="177224"/>
            <a:ext cx="11746812" cy="6484833"/>
          </a:xfrm>
          <a:prstGeom prst="rect">
            <a:avLst/>
          </a:prstGeom>
        </p:spPr>
      </p:pic>
      <p:sp>
        <p:nvSpPr>
          <p:cNvPr id="6" name="TextBox 5">
            <a:extLst>
              <a:ext uri="{FF2B5EF4-FFF2-40B4-BE49-F238E27FC236}">
                <a16:creationId xmlns:a16="http://schemas.microsoft.com/office/drawing/2014/main" id="{BADF3FE3-0041-4A24-B73B-921C924CA4B0}"/>
              </a:ext>
            </a:extLst>
          </p:cNvPr>
          <p:cNvSpPr txBox="1"/>
          <p:nvPr/>
        </p:nvSpPr>
        <p:spPr>
          <a:xfrm>
            <a:off x="9840686" y="291397"/>
            <a:ext cx="2031775" cy="369332"/>
          </a:xfrm>
          <a:prstGeom prst="rect">
            <a:avLst/>
          </a:prstGeom>
          <a:noFill/>
        </p:spPr>
        <p:txBody>
          <a:bodyPr wrap="none" rtlCol="0">
            <a:spAutoFit/>
          </a:bodyPr>
          <a:lstStyle/>
          <a:p>
            <a:r>
              <a:rPr lang="en-US" dirty="0"/>
              <a:t>Retrieved from CDC</a:t>
            </a:r>
          </a:p>
        </p:txBody>
      </p:sp>
    </p:spTree>
    <p:extLst>
      <p:ext uri="{BB962C8B-B14F-4D97-AF65-F5344CB8AC3E}">
        <p14:creationId xmlns:p14="http://schemas.microsoft.com/office/powerpoint/2010/main" val="165812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A26E-BE5A-48E3-B52A-BDA681EFC0E7}"/>
              </a:ext>
            </a:extLst>
          </p:cNvPr>
          <p:cNvSpPr>
            <a:spLocks noGrp="1"/>
          </p:cNvSpPr>
          <p:nvPr>
            <p:ph type="ctrTitle"/>
          </p:nvPr>
        </p:nvSpPr>
        <p:spPr/>
        <p:txBody>
          <a:bodyPr/>
          <a:lstStyle/>
          <a:p>
            <a:r>
              <a:rPr lang="en-US" dirty="0"/>
              <a:t>Monkeypox Vaccine, Testing</a:t>
            </a:r>
          </a:p>
        </p:txBody>
      </p:sp>
      <p:sp>
        <p:nvSpPr>
          <p:cNvPr id="3" name="Subtitle 2">
            <a:extLst>
              <a:ext uri="{FF2B5EF4-FFF2-40B4-BE49-F238E27FC236}">
                <a16:creationId xmlns:a16="http://schemas.microsoft.com/office/drawing/2014/main" id="{154BF025-A557-4B3B-A7F3-088364BE03C4}"/>
              </a:ext>
            </a:extLst>
          </p:cNvPr>
          <p:cNvSpPr>
            <a:spLocks noGrp="1"/>
          </p:cNvSpPr>
          <p:nvPr>
            <p:ph type="subTitle" idx="1"/>
          </p:nvPr>
        </p:nvSpPr>
        <p:spPr/>
        <p:txBody>
          <a:bodyPr>
            <a:normAutofit fontScale="92500" lnSpcReduction="20000"/>
          </a:bodyPr>
          <a:lstStyle/>
          <a:p>
            <a:r>
              <a:rPr lang="en-US" b="1" dirty="0"/>
              <a:t>Andrew B. Wallach, MD, FACP</a:t>
            </a:r>
            <a:endParaRPr lang="en-US" dirty="0"/>
          </a:p>
          <a:p>
            <a:r>
              <a:rPr lang="en-US" dirty="0"/>
              <a:t>Ambulatory Care Chief Medical Officer</a:t>
            </a:r>
          </a:p>
          <a:p>
            <a:r>
              <a:rPr lang="en-US" dirty="0"/>
              <a:t>Senior Advisor, Division of Medical and Professional Affairs</a:t>
            </a:r>
          </a:p>
          <a:p>
            <a:r>
              <a:rPr lang="en-US" dirty="0"/>
              <a:t>NYC Health + Hospitals</a:t>
            </a:r>
          </a:p>
          <a:p>
            <a:endParaRPr lang="en-US" dirty="0"/>
          </a:p>
        </p:txBody>
      </p:sp>
    </p:spTree>
    <p:extLst>
      <p:ext uri="{BB962C8B-B14F-4D97-AF65-F5344CB8AC3E}">
        <p14:creationId xmlns:p14="http://schemas.microsoft.com/office/powerpoint/2010/main" val="183513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Testing</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lnSpcReduction="10000"/>
          </a:bodyPr>
          <a:lstStyle/>
          <a:p>
            <a:endParaRPr lang="en-US" dirty="0"/>
          </a:p>
          <a:p>
            <a:pPr lvl="1"/>
            <a:endParaRPr lang="en-US" dirty="0"/>
          </a:p>
          <a:p>
            <a:pPr lvl="1"/>
            <a:endParaRPr lang="en-US" dirty="0"/>
          </a:p>
          <a:p>
            <a:pPr lvl="1"/>
            <a:r>
              <a:rPr lang="en-US" dirty="0"/>
              <a:t>Any provider can perform!</a:t>
            </a:r>
          </a:p>
          <a:p>
            <a:pPr lvl="2"/>
            <a:r>
              <a:rPr lang="en-US" dirty="0"/>
              <a:t>Bellevue, Elmhurst and Kings have dedicated programs</a:t>
            </a:r>
          </a:p>
          <a:p>
            <a:pPr lvl="1"/>
            <a:r>
              <a:rPr lang="en-US" dirty="0"/>
              <a:t>No longer need NYC DOHMH approval to test</a:t>
            </a:r>
          </a:p>
          <a:p>
            <a:pPr lvl="1"/>
            <a:r>
              <a:rPr lang="en-US" dirty="0"/>
              <a:t>NYC Health + Hospitals is using an outside reference lab, LabCorp</a:t>
            </a:r>
          </a:p>
          <a:p>
            <a:pPr lvl="2"/>
            <a:r>
              <a:rPr lang="en-US" dirty="0"/>
              <a:t>Epic order:  MONKEYPOX, DNA, PCR (SEND OUT) [LABC2102]</a:t>
            </a:r>
          </a:p>
          <a:p>
            <a:pPr lvl="2"/>
            <a:r>
              <a:rPr lang="en-US" dirty="0"/>
              <a:t>Qualitative test</a:t>
            </a:r>
          </a:p>
          <a:p>
            <a:pPr lvl="2"/>
            <a:r>
              <a:rPr lang="en-US" dirty="0"/>
              <a:t>TAT 2-3 days once specimen arrives at LabCorp</a:t>
            </a:r>
          </a:p>
          <a:p>
            <a:pPr lvl="2"/>
            <a:r>
              <a:rPr lang="en-US" dirty="0"/>
              <a:t>&gt; 300 tests sent to-date</a:t>
            </a:r>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8</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92898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8263-045B-4E99-A400-03A53E7D0FAC}"/>
              </a:ext>
            </a:extLst>
          </p:cNvPr>
          <p:cNvSpPr>
            <a:spLocks noGrp="1"/>
          </p:cNvSpPr>
          <p:nvPr>
            <p:ph type="title"/>
          </p:nvPr>
        </p:nvSpPr>
        <p:spPr>
          <a:xfrm>
            <a:off x="609600" y="200025"/>
            <a:ext cx="10972800" cy="1042987"/>
          </a:xfrm>
        </p:spPr>
        <p:txBody>
          <a:bodyPr/>
          <a:lstStyle/>
          <a:p>
            <a:pPr algn="r"/>
            <a:r>
              <a:rPr lang="en-US" dirty="0" err="1"/>
              <a:t>Monkeypox</a:t>
            </a:r>
            <a:r>
              <a:rPr lang="en-US" dirty="0"/>
              <a:t> Testing</a:t>
            </a:r>
          </a:p>
        </p:txBody>
      </p:sp>
      <p:sp>
        <p:nvSpPr>
          <p:cNvPr id="3" name="Content Placeholder 2">
            <a:extLst>
              <a:ext uri="{FF2B5EF4-FFF2-40B4-BE49-F238E27FC236}">
                <a16:creationId xmlns:a16="http://schemas.microsoft.com/office/drawing/2014/main" id="{92A2BC89-0606-45ED-9C3F-53EB4F352E3B}"/>
              </a:ext>
            </a:extLst>
          </p:cNvPr>
          <p:cNvSpPr>
            <a:spLocks noGrp="1"/>
          </p:cNvSpPr>
          <p:nvPr>
            <p:ph idx="1"/>
          </p:nvPr>
        </p:nvSpPr>
        <p:spPr>
          <a:xfrm>
            <a:off x="609600" y="1100138"/>
            <a:ext cx="10972800" cy="5214937"/>
          </a:xfrm>
        </p:spPr>
        <p:txBody>
          <a:bodyPr>
            <a:normAutofit/>
          </a:bodyPr>
          <a:lstStyle/>
          <a:p>
            <a:endParaRPr lang="en-US" dirty="0"/>
          </a:p>
          <a:p>
            <a:pPr lvl="1"/>
            <a:endParaRPr lang="en-US" dirty="0"/>
          </a:p>
          <a:p>
            <a:pPr lvl="1"/>
            <a:endParaRPr lang="en-US" dirty="0"/>
          </a:p>
          <a:p>
            <a:pPr lvl="1"/>
            <a:r>
              <a:rPr lang="en-US" dirty="0"/>
              <a:t>Sample collection</a:t>
            </a:r>
          </a:p>
          <a:p>
            <a:pPr lvl="2"/>
            <a:r>
              <a:rPr lang="en-US" dirty="0"/>
              <a:t>Vigorously swab or brush the base of the lesion with a sterile dry polyester, rayon or Dacron swab</a:t>
            </a:r>
          </a:p>
          <a:p>
            <a:pPr lvl="2"/>
            <a:r>
              <a:rPr lang="en-US" dirty="0"/>
              <a:t>Collect a second swab from the same lesion</a:t>
            </a:r>
          </a:p>
          <a:p>
            <a:pPr lvl="2"/>
            <a:r>
              <a:rPr lang="en-US" dirty="0"/>
              <a:t>Insert both swabs into the sterile plastic aliquot tube or sleeve and break off the end of the swabs, if required, to tightly close the sample</a:t>
            </a:r>
          </a:p>
          <a:p>
            <a:pPr lvl="2"/>
            <a:r>
              <a:rPr lang="en-US" dirty="0"/>
              <a:t>Can sample multiple lesions</a:t>
            </a:r>
          </a:p>
          <a:p>
            <a:pPr lvl="2"/>
            <a:endParaRPr lang="en-US" dirty="0"/>
          </a:p>
          <a:p>
            <a:pPr lvl="2"/>
            <a:endParaRPr lang="en-US" dirty="0"/>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6FE2F4D1-929C-4472-A895-360BDBA4EE0F}"/>
              </a:ext>
            </a:extLst>
          </p:cNvPr>
          <p:cNvSpPr>
            <a:spLocks noGrp="1"/>
          </p:cNvSpPr>
          <p:nvPr>
            <p:ph type="sldNum" sz="quarter" idx="12"/>
          </p:nvPr>
        </p:nvSpPr>
        <p:spPr/>
        <p:txBody>
          <a:bodyPr/>
          <a:lstStyle/>
          <a:p>
            <a:fld id="{CA801905-C5F5-7943-85B0-6126D52C8FFD}" type="slidenum">
              <a:rPr lang="en-US" smtClean="0"/>
              <a:t>9</a:t>
            </a:fld>
            <a:endParaRPr lang="en-US" dirty="0"/>
          </a:p>
        </p:txBody>
      </p:sp>
      <p:pic>
        <p:nvPicPr>
          <p:cNvPr id="5" name="Picture 4"/>
          <p:cNvPicPr>
            <a:picLocks noChangeAspect="1"/>
          </p:cNvPicPr>
          <p:nvPr/>
        </p:nvPicPr>
        <p:blipFill>
          <a:blip r:embed="rId2"/>
          <a:stretch>
            <a:fillRect/>
          </a:stretch>
        </p:blipFill>
        <p:spPr>
          <a:xfrm>
            <a:off x="0" y="1100138"/>
            <a:ext cx="12192000" cy="1300163"/>
          </a:xfrm>
          <a:prstGeom prst="rect">
            <a:avLst/>
          </a:prstGeom>
        </p:spPr>
      </p:pic>
    </p:spTree>
    <p:extLst>
      <p:ext uri="{BB962C8B-B14F-4D97-AF65-F5344CB8AC3E}">
        <p14:creationId xmlns:p14="http://schemas.microsoft.com/office/powerpoint/2010/main" val="4114610309"/>
      </p:ext>
    </p:extLst>
  </p:cSld>
  <p:clrMapOvr>
    <a:masterClrMapping/>
  </p:clrMapOvr>
</p:sld>
</file>

<file path=ppt/theme/theme1.xml><?xml version="1.0" encoding="utf-8"?>
<a:theme xmlns:a="http://schemas.openxmlformats.org/drawingml/2006/main" name="1_Office Them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D94225531E2A479ADDF0F55CF3FF63" ma:contentTypeVersion="1" ma:contentTypeDescription="Create a new document." ma:contentTypeScope="" ma:versionID="70db5865130b51e7dd5bee06630264b6">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276256C-1FFF-4F87-A44C-1B87BD6D9E8D}"/>
</file>

<file path=customXml/itemProps2.xml><?xml version="1.0" encoding="utf-8"?>
<ds:datastoreItem xmlns:ds="http://schemas.openxmlformats.org/officeDocument/2006/customXml" ds:itemID="{722C733B-08A1-4B7D-B6E9-1FBAFB4E7FA9}"/>
</file>

<file path=customXml/itemProps3.xml><?xml version="1.0" encoding="utf-8"?>
<ds:datastoreItem xmlns:ds="http://schemas.openxmlformats.org/officeDocument/2006/customXml" ds:itemID="{ADE2F1EB-A80C-401D-B4CB-53D92E07785D}"/>
</file>

<file path=docProps/app.xml><?xml version="1.0" encoding="utf-8"?>
<Properties xmlns="http://schemas.openxmlformats.org/officeDocument/2006/extended-properties" xmlns:vt="http://schemas.openxmlformats.org/officeDocument/2006/docPropsVTypes">
  <Template/>
  <TotalTime>6348</TotalTime>
  <Words>2480</Words>
  <Application>Microsoft Office PowerPoint</Application>
  <PresentationFormat>Widescreen</PresentationFormat>
  <Paragraphs>302</Paragraphs>
  <Slides>43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Times New Roman</vt:lpstr>
      <vt:lpstr>Wingdings</vt:lpstr>
      <vt:lpstr>1_Office Theme</vt:lpstr>
      <vt:lpstr>   Monkeypox Webinar July 27, 2022      </vt:lpstr>
      <vt:lpstr>Monkeypox: Latest Case Counts, Epi information </vt:lpstr>
      <vt:lpstr>PowerPoint Presentation</vt:lpstr>
      <vt:lpstr>PowerPoint Presentation</vt:lpstr>
      <vt:lpstr>PowerPoint Presentation</vt:lpstr>
      <vt:lpstr>PowerPoint Presentation</vt:lpstr>
      <vt:lpstr>Monkeypox Vaccine, Testing</vt:lpstr>
      <vt:lpstr>Monkeypox Testing</vt:lpstr>
      <vt:lpstr>Monkeypox Testing</vt:lpstr>
      <vt:lpstr>Monkeypox Testing</vt:lpstr>
      <vt:lpstr>Monkeypox Vaccine</vt:lpstr>
      <vt:lpstr>Monkeypox Vaccine</vt:lpstr>
      <vt:lpstr>Monkeypox Vaccine</vt:lpstr>
      <vt:lpstr>Monkeypox Vaccine</vt:lpstr>
      <vt:lpstr>Monkeypox Vaccine</vt:lpstr>
      <vt:lpstr>Monkeypox Vaccine</vt:lpstr>
      <vt:lpstr>Monkeypox Testing</vt:lpstr>
      <vt:lpstr>Laboratory MPX Submission Process (LabCorp)</vt:lpstr>
      <vt:lpstr>Informatics update</vt:lpstr>
      <vt:lpstr>Infection Status</vt:lpstr>
      <vt:lpstr>Isolation/Infection Instructions</vt:lpstr>
      <vt:lpstr>Monkeypox lab ordering triggers a “rule out” infection status</vt:lpstr>
      <vt:lpstr>Positive results trigger a “confirmed” status</vt:lpstr>
      <vt:lpstr>Recent data</vt:lpstr>
      <vt:lpstr>BPA for Congo Basin clade</vt:lpstr>
      <vt:lpstr>OHS Update </vt:lpstr>
      <vt:lpstr>Monkeypox monitoring and reporting</vt:lpstr>
      <vt:lpstr>Monkeypox monitoring and reporting</vt:lpstr>
      <vt:lpstr>OHS Exposure Risk Assessment</vt:lpstr>
      <vt:lpstr>Exposure Risk Assessment for HCP Exposed to Patient with confirmed Monkeypox </vt:lpstr>
      <vt:lpstr>Exposure Risk Assessment for HCP Exposed to Patient with confirmed Monkeypox </vt:lpstr>
      <vt:lpstr>Exposure Risk Assessment for HCP Exposed to Patient with confirmed Monkeypox </vt:lpstr>
      <vt:lpstr>Monkeypox Return to Work Criteria</vt:lpstr>
      <vt:lpstr>Monkeypox Clinical Guidance’s and Resource Hub</vt:lpstr>
      <vt:lpstr>PowerPoint Presentation</vt:lpstr>
      <vt:lpstr>PowerPoint Presentation</vt:lpstr>
      <vt:lpstr>PowerPoint Presentation</vt:lpstr>
      <vt:lpstr>PowerPoint Presentation</vt:lpstr>
      <vt:lpstr>PowerPoint Presentation</vt:lpstr>
      <vt:lpstr>Monkeypox Waste Management</vt:lpstr>
      <vt:lpstr>PowerPoint Presentation</vt:lpstr>
      <vt:lpstr>Additional Resources in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Pathogen Response Standardization</dc:title>
  <dc:creator>Dhagat, Priya</dc:creator>
  <cp:lastModifiedBy>Williams, Reba</cp:lastModifiedBy>
  <cp:revision>242</cp:revision>
  <dcterms:created xsi:type="dcterms:W3CDTF">2021-07-15T13:38:36Z</dcterms:created>
  <dcterms:modified xsi:type="dcterms:W3CDTF">2022-07-27T17:45:07Z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0x01010039D94225531E2A479ADDF0F55CF3FF63</vt:lpwstr>
  </property>
</Properties>
</file>